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60" r:id="rId7"/>
    <p:sldId id="261" r:id="rId8"/>
    <p:sldId id="258" r:id="rId9"/>
    <p:sldId id="262" r:id="rId10"/>
    <p:sldId id="263" r:id="rId11"/>
    <p:sldId id="264" r:id="rId12"/>
    <p:sldId id="269"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DF70F-ED2A-416D-AFDD-0F5DFCACAB1F}" v="9" dt="2020-11-18T17:18:29.435"/>
    <p1510:client id="{771B8D62-2FED-4FB8-8167-2F8ED4E78828}" v="703" dt="2020-11-18T16:32:40.543"/>
    <p1510:client id="{7A0B84A5-273C-5EDB-CEE3-B8699C063762}" v="11" dt="2020-11-18T17:01:19.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10DDE-02E1-4D24-A588-FE31D189C78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458456A-4CE9-4AF9-AE6E-25BEE269C47B}">
      <dgm:prSet/>
      <dgm:spPr/>
      <dgm:t>
        <a:bodyPr/>
        <a:lstStyle/>
        <a:p>
          <a:pPr>
            <a:lnSpc>
              <a:spcPct val="100000"/>
            </a:lnSpc>
          </a:pPr>
          <a:r>
            <a:rPr lang="en-US"/>
            <a:t>Deforestation is serious, especially in the northwest and northeast regions of the delta</a:t>
          </a:r>
        </a:p>
      </dgm:t>
    </dgm:pt>
    <dgm:pt modelId="{9A5A77EA-29BB-4C0E-A4F2-041D05DE20E8}" type="parTrans" cxnId="{AF498F26-DE22-449E-995B-2D9AF672DC4F}">
      <dgm:prSet/>
      <dgm:spPr/>
      <dgm:t>
        <a:bodyPr/>
        <a:lstStyle/>
        <a:p>
          <a:endParaRPr lang="en-US"/>
        </a:p>
      </dgm:t>
    </dgm:pt>
    <dgm:pt modelId="{151056B1-731A-46E8-827D-C5AFDB994120}" type="sibTrans" cxnId="{AF498F26-DE22-449E-995B-2D9AF672DC4F}">
      <dgm:prSet/>
      <dgm:spPr/>
      <dgm:t>
        <a:bodyPr/>
        <a:lstStyle/>
        <a:p>
          <a:pPr>
            <a:lnSpc>
              <a:spcPct val="100000"/>
            </a:lnSpc>
          </a:pPr>
          <a:endParaRPr lang="en-US"/>
        </a:p>
      </dgm:t>
    </dgm:pt>
    <dgm:pt modelId="{985FFE49-5B5F-4C41-8FD5-9C8566A1E955}">
      <dgm:prSet/>
      <dgm:spPr/>
      <dgm:t>
        <a:bodyPr/>
        <a:lstStyle/>
        <a:p>
          <a:pPr>
            <a:lnSpc>
              <a:spcPct val="100000"/>
            </a:lnSpc>
          </a:pPr>
          <a:r>
            <a:rPr lang="en-US"/>
            <a:t>Most deforestation is happening in the tropics today. With the construction of new roads through dense forests, areas inaccessible in the past are now within reach.</a:t>
          </a:r>
        </a:p>
      </dgm:t>
    </dgm:pt>
    <dgm:pt modelId="{E312C52A-0F4F-4B4C-9EE3-1169AB91CD3C}" type="parTrans" cxnId="{AD1310D8-7816-447F-889A-A43E4122DDF9}">
      <dgm:prSet/>
      <dgm:spPr/>
      <dgm:t>
        <a:bodyPr/>
        <a:lstStyle/>
        <a:p>
          <a:endParaRPr lang="en-US"/>
        </a:p>
      </dgm:t>
    </dgm:pt>
    <dgm:pt modelId="{AC3BD2FC-CDC8-402C-B5C9-27FF07E4A972}" type="sibTrans" cxnId="{AD1310D8-7816-447F-889A-A43E4122DDF9}">
      <dgm:prSet/>
      <dgm:spPr/>
      <dgm:t>
        <a:bodyPr/>
        <a:lstStyle/>
        <a:p>
          <a:pPr>
            <a:lnSpc>
              <a:spcPct val="100000"/>
            </a:lnSpc>
          </a:pPr>
          <a:endParaRPr lang="en-US"/>
        </a:p>
      </dgm:t>
    </dgm:pt>
    <dgm:pt modelId="{D94C602A-74EA-48C7-B1D2-10AEAA1B3CB8}">
      <dgm:prSet/>
      <dgm:spPr/>
      <dgm:t>
        <a:bodyPr/>
        <a:lstStyle/>
        <a:p>
          <a:pPr>
            <a:lnSpc>
              <a:spcPct val="100000"/>
            </a:lnSpc>
          </a:pPr>
          <a:r>
            <a:rPr lang="en-US"/>
            <a:t>Developing alternatives to deforestation can help reduce the need for clearing of trees. For instance, a fundamental reason for deforestation in an area is the desire to expand the amount of land used for agriculture. </a:t>
          </a:r>
        </a:p>
      </dgm:t>
    </dgm:pt>
    <dgm:pt modelId="{2928DFD3-A7CF-403E-AE1F-2EC450960B01}" type="parTrans" cxnId="{39AF7A5D-A166-4880-A532-07ABAE8CF856}">
      <dgm:prSet/>
      <dgm:spPr/>
      <dgm:t>
        <a:bodyPr/>
        <a:lstStyle/>
        <a:p>
          <a:endParaRPr lang="en-US"/>
        </a:p>
      </dgm:t>
    </dgm:pt>
    <dgm:pt modelId="{B46620C5-D39D-46CD-A8AE-D372F97FE322}" type="sibTrans" cxnId="{39AF7A5D-A166-4880-A532-07ABAE8CF856}">
      <dgm:prSet/>
      <dgm:spPr/>
      <dgm:t>
        <a:bodyPr/>
        <a:lstStyle/>
        <a:p>
          <a:endParaRPr lang="en-US"/>
        </a:p>
      </dgm:t>
    </dgm:pt>
    <dgm:pt modelId="{FB71A2C3-84A2-4D55-BD60-37B32E54EFAD}" type="pres">
      <dgm:prSet presAssocID="{37F10DDE-02E1-4D24-A588-FE31D189C78C}" presName="root" presStyleCnt="0">
        <dgm:presLayoutVars>
          <dgm:dir/>
          <dgm:resizeHandles val="exact"/>
        </dgm:presLayoutVars>
      </dgm:prSet>
      <dgm:spPr/>
    </dgm:pt>
    <dgm:pt modelId="{97FDD879-CC9B-4F00-9136-ABCE0796FBD9}" type="pres">
      <dgm:prSet presAssocID="{C458456A-4CE9-4AF9-AE6E-25BEE269C47B}" presName="compNode" presStyleCnt="0"/>
      <dgm:spPr/>
    </dgm:pt>
    <dgm:pt modelId="{932046CC-9D82-4659-9CC6-A49EEEC6FBAB}" type="pres">
      <dgm:prSet presAssocID="{C458456A-4CE9-4AF9-AE6E-25BEE269C47B}" presName="bgRect" presStyleLbl="bgShp" presStyleIdx="0" presStyleCnt="3"/>
      <dgm:spPr/>
    </dgm:pt>
    <dgm:pt modelId="{E0466103-A91A-4475-BA8D-1BC977D43C3B}" type="pres">
      <dgm:prSet presAssocID="{C458456A-4CE9-4AF9-AE6E-25BEE269C4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est scene"/>
        </a:ext>
      </dgm:extLst>
    </dgm:pt>
    <dgm:pt modelId="{7CB8AB55-1B28-4983-B183-818B2C161C2F}" type="pres">
      <dgm:prSet presAssocID="{C458456A-4CE9-4AF9-AE6E-25BEE269C47B}" presName="spaceRect" presStyleCnt="0"/>
      <dgm:spPr/>
    </dgm:pt>
    <dgm:pt modelId="{4B3E68E8-5138-4B57-A260-45042B2DADC0}" type="pres">
      <dgm:prSet presAssocID="{C458456A-4CE9-4AF9-AE6E-25BEE269C47B}" presName="parTx" presStyleLbl="revTx" presStyleIdx="0" presStyleCnt="3">
        <dgm:presLayoutVars>
          <dgm:chMax val="0"/>
          <dgm:chPref val="0"/>
        </dgm:presLayoutVars>
      </dgm:prSet>
      <dgm:spPr/>
    </dgm:pt>
    <dgm:pt modelId="{800B0E2C-A9A5-4DF9-A200-10CB963C783F}" type="pres">
      <dgm:prSet presAssocID="{151056B1-731A-46E8-827D-C5AFDB994120}" presName="sibTrans" presStyleCnt="0"/>
      <dgm:spPr/>
    </dgm:pt>
    <dgm:pt modelId="{6FD6D08A-3C7E-4D91-89D6-5392E8F46DB4}" type="pres">
      <dgm:prSet presAssocID="{985FFE49-5B5F-4C41-8FD5-9C8566A1E955}" presName="compNode" presStyleCnt="0"/>
      <dgm:spPr/>
    </dgm:pt>
    <dgm:pt modelId="{BC638E3A-9767-483C-A409-CE7C077FE70A}" type="pres">
      <dgm:prSet presAssocID="{985FFE49-5B5F-4C41-8FD5-9C8566A1E955}" presName="bgRect" presStyleLbl="bgShp" presStyleIdx="1" presStyleCnt="3"/>
      <dgm:spPr/>
    </dgm:pt>
    <dgm:pt modelId="{03525A0D-A0AC-45B7-B5A4-F144E20ED3B6}" type="pres">
      <dgm:prSet presAssocID="{985FFE49-5B5F-4C41-8FD5-9C8566A1E9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AC1F6D8D-2952-4C5A-A11B-4E0EF86691C8}" type="pres">
      <dgm:prSet presAssocID="{985FFE49-5B5F-4C41-8FD5-9C8566A1E955}" presName="spaceRect" presStyleCnt="0"/>
      <dgm:spPr/>
    </dgm:pt>
    <dgm:pt modelId="{A41CAD43-C8FC-48F8-B340-95804ACBCF49}" type="pres">
      <dgm:prSet presAssocID="{985FFE49-5B5F-4C41-8FD5-9C8566A1E955}" presName="parTx" presStyleLbl="revTx" presStyleIdx="1" presStyleCnt="3">
        <dgm:presLayoutVars>
          <dgm:chMax val="0"/>
          <dgm:chPref val="0"/>
        </dgm:presLayoutVars>
      </dgm:prSet>
      <dgm:spPr/>
    </dgm:pt>
    <dgm:pt modelId="{F2604052-E59D-4C73-ADF8-C91F80BCA8CC}" type="pres">
      <dgm:prSet presAssocID="{AC3BD2FC-CDC8-402C-B5C9-27FF07E4A972}" presName="sibTrans" presStyleCnt="0"/>
      <dgm:spPr/>
    </dgm:pt>
    <dgm:pt modelId="{2F17BDDC-FAE2-4CE6-8BAB-A439D350A74C}" type="pres">
      <dgm:prSet presAssocID="{D94C602A-74EA-48C7-B1D2-10AEAA1B3CB8}" presName="compNode" presStyleCnt="0"/>
      <dgm:spPr/>
    </dgm:pt>
    <dgm:pt modelId="{22BDAB62-C9C2-4642-87DB-EB4B217FE884}" type="pres">
      <dgm:prSet presAssocID="{D94C602A-74EA-48C7-B1D2-10AEAA1B3CB8}" presName="bgRect" presStyleLbl="bgShp" presStyleIdx="2" presStyleCnt="3"/>
      <dgm:spPr/>
    </dgm:pt>
    <dgm:pt modelId="{DB6D7BE7-0936-4736-9663-4CF8282A9F3A}" type="pres">
      <dgm:prSet presAssocID="{D94C602A-74EA-48C7-B1D2-10AEAA1B3C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 tree"/>
        </a:ext>
      </dgm:extLst>
    </dgm:pt>
    <dgm:pt modelId="{95C9DEDA-99AA-4BA7-BB57-2E41FD0D8618}" type="pres">
      <dgm:prSet presAssocID="{D94C602A-74EA-48C7-B1D2-10AEAA1B3CB8}" presName="spaceRect" presStyleCnt="0"/>
      <dgm:spPr/>
    </dgm:pt>
    <dgm:pt modelId="{7B8ACD71-F52C-4EA9-AF12-3E4483BF83B9}" type="pres">
      <dgm:prSet presAssocID="{D94C602A-74EA-48C7-B1D2-10AEAA1B3CB8}" presName="parTx" presStyleLbl="revTx" presStyleIdx="2" presStyleCnt="3">
        <dgm:presLayoutVars>
          <dgm:chMax val="0"/>
          <dgm:chPref val="0"/>
        </dgm:presLayoutVars>
      </dgm:prSet>
      <dgm:spPr/>
    </dgm:pt>
  </dgm:ptLst>
  <dgm:cxnLst>
    <dgm:cxn modelId="{AF498F26-DE22-449E-995B-2D9AF672DC4F}" srcId="{37F10DDE-02E1-4D24-A588-FE31D189C78C}" destId="{C458456A-4CE9-4AF9-AE6E-25BEE269C47B}" srcOrd="0" destOrd="0" parTransId="{9A5A77EA-29BB-4C0E-A4F2-041D05DE20E8}" sibTransId="{151056B1-731A-46E8-827D-C5AFDB994120}"/>
    <dgm:cxn modelId="{91C7DB3A-EA66-4020-B98B-F91BF7DDC7DE}" type="presOf" srcId="{C458456A-4CE9-4AF9-AE6E-25BEE269C47B}" destId="{4B3E68E8-5138-4B57-A260-45042B2DADC0}" srcOrd="0" destOrd="0" presId="urn:microsoft.com/office/officeart/2018/2/layout/IconVerticalSolidList"/>
    <dgm:cxn modelId="{39AF7A5D-A166-4880-A532-07ABAE8CF856}" srcId="{37F10DDE-02E1-4D24-A588-FE31D189C78C}" destId="{D94C602A-74EA-48C7-B1D2-10AEAA1B3CB8}" srcOrd="2" destOrd="0" parTransId="{2928DFD3-A7CF-403E-AE1F-2EC450960B01}" sibTransId="{B46620C5-D39D-46CD-A8AE-D372F97FE322}"/>
    <dgm:cxn modelId="{AE871262-8C91-4656-A831-9D8AC5D99CB8}" type="presOf" srcId="{D94C602A-74EA-48C7-B1D2-10AEAA1B3CB8}" destId="{7B8ACD71-F52C-4EA9-AF12-3E4483BF83B9}" srcOrd="0" destOrd="0" presId="urn:microsoft.com/office/officeart/2018/2/layout/IconVerticalSolidList"/>
    <dgm:cxn modelId="{1E89DC42-6F83-403B-9361-5CB4742E57B7}" type="presOf" srcId="{37F10DDE-02E1-4D24-A588-FE31D189C78C}" destId="{FB71A2C3-84A2-4D55-BD60-37B32E54EFAD}" srcOrd="0" destOrd="0" presId="urn:microsoft.com/office/officeart/2018/2/layout/IconVerticalSolidList"/>
    <dgm:cxn modelId="{AD1310D8-7816-447F-889A-A43E4122DDF9}" srcId="{37F10DDE-02E1-4D24-A588-FE31D189C78C}" destId="{985FFE49-5B5F-4C41-8FD5-9C8566A1E955}" srcOrd="1" destOrd="0" parTransId="{E312C52A-0F4F-4B4C-9EE3-1169AB91CD3C}" sibTransId="{AC3BD2FC-CDC8-402C-B5C9-27FF07E4A972}"/>
    <dgm:cxn modelId="{44DB4CEC-0042-4E73-9E10-263DB57013D8}" type="presOf" srcId="{985FFE49-5B5F-4C41-8FD5-9C8566A1E955}" destId="{A41CAD43-C8FC-48F8-B340-95804ACBCF49}" srcOrd="0" destOrd="0" presId="urn:microsoft.com/office/officeart/2018/2/layout/IconVerticalSolidList"/>
    <dgm:cxn modelId="{B8C97B21-A749-4F65-9D81-34465400D9EB}" type="presParOf" srcId="{FB71A2C3-84A2-4D55-BD60-37B32E54EFAD}" destId="{97FDD879-CC9B-4F00-9136-ABCE0796FBD9}" srcOrd="0" destOrd="0" presId="urn:microsoft.com/office/officeart/2018/2/layout/IconVerticalSolidList"/>
    <dgm:cxn modelId="{BFF8F0A1-6702-42D4-B5C2-82A85EDAB3C8}" type="presParOf" srcId="{97FDD879-CC9B-4F00-9136-ABCE0796FBD9}" destId="{932046CC-9D82-4659-9CC6-A49EEEC6FBAB}" srcOrd="0" destOrd="0" presId="urn:microsoft.com/office/officeart/2018/2/layout/IconVerticalSolidList"/>
    <dgm:cxn modelId="{077D3BF0-3203-461F-B65A-0BF26E8FD74A}" type="presParOf" srcId="{97FDD879-CC9B-4F00-9136-ABCE0796FBD9}" destId="{E0466103-A91A-4475-BA8D-1BC977D43C3B}" srcOrd="1" destOrd="0" presId="urn:microsoft.com/office/officeart/2018/2/layout/IconVerticalSolidList"/>
    <dgm:cxn modelId="{186AA3FB-FF38-4C3C-B974-E1C39AA1F290}" type="presParOf" srcId="{97FDD879-CC9B-4F00-9136-ABCE0796FBD9}" destId="{7CB8AB55-1B28-4983-B183-818B2C161C2F}" srcOrd="2" destOrd="0" presId="urn:microsoft.com/office/officeart/2018/2/layout/IconVerticalSolidList"/>
    <dgm:cxn modelId="{385C8071-3B31-4252-BAA9-172B64B51F73}" type="presParOf" srcId="{97FDD879-CC9B-4F00-9136-ABCE0796FBD9}" destId="{4B3E68E8-5138-4B57-A260-45042B2DADC0}" srcOrd="3" destOrd="0" presId="urn:microsoft.com/office/officeart/2018/2/layout/IconVerticalSolidList"/>
    <dgm:cxn modelId="{5A4D71C1-8A8C-4C7E-AF01-A0601A1844EE}" type="presParOf" srcId="{FB71A2C3-84A2-4D55-BD60-37B32E54EFAD}" destId="{800B0E2C-A9A5-4DF9-A200-10CB963C783F}" srcOrd="1" destOrd="0" presId="urn:microsoft.com/office/officeart/2018/2/layout/IconVerticalSolidList"/>
    <dgm:cxn modelId="{C16FB8D7-2275-49F7-876C-2A4F77EA293C}" type="presParOf" srcId="{FB71A2C3-84A2-4D55-BD60-37B32E54EFAD}" destId="{6FD6D08A-3C7E-4D91-89D6-5392E8F46DB4}" srcOrd="2" destOrd="0" presId="urn:microsoft.com/office/officeart/2018/2/layout/IconVerticalSolidList"/>
    <dgm:cxn modelId="{464639DF-890E-4150-86D1-1E1E89851444}" type="presParOf" srcId="{6FD6D08A-3C7E-4D91-89D6-5392E8F46DB4}" destId="{BC638E3A-9767-483C-A409-CE7C077FE70A}" srcOrd="0" destOrd="0" presId="urn:microsoft.com/office/officeart/2018/2/layout/IconVerticalSolidList"/>
    <dgm:cxn modelId="{2236D452-B29F-4683-9F1C-A27B4E01E63D}" type="presParOf" srcId="{6FD6D08A-3C7E-4D91-89D6-5392E8F46DB4}" destId="{03525A0D-A0AC-45B7-B5A4-F144E20ED3B6}" srcOrd="1" destOrd="0" presId="urn:microsoft.com/office/officeart/2018/2/layout/IconVerticalSolidList"/>
    <dgm:cxn modelId="{336C04AE-327B-45DD-BF4E-5989656B5A2E}" type="presParOf" srcId="{6FD6D08A-3C7E-4D91-89D6-5392E8F46DB4}" destId="{AC1F6D8D-2952-4C5A-A11B-4E0EF86691C8}" srcOrd="2" destOrd="0" presId="urn:microsoft.com/office/officeart/2018/2/layout/IconVerticalSolidList"/>
    <dgm:cxn modelId="{2125C27A-EF58-4F81-B26F-626D12FD4D92}" type="presParOf" srcId="{6FD6D08A-3C7E-4D91-89D6-5392E8F46DB4}" destId="{A41CAD43-C8FC-48F8-B340-95804ACBCF49}" srcOrd="3" destOrd="0" presId="urn:microsoft.com/office/officeart/2018/2/layout/IconVerticalSolidList"/>
    <dgm:cxn modelId="{E13CFFA0-9FE2-49B0-A04F-35A103843243}" type="presParOf" srcId="{FB71A2C3-84A2-4D55-BD60-37B32E54EFAD}" destId="{F2604052-E59D-4C73-ADF8-C91F80BCA8CC}" srcOrd="3" destOrd="0" presId="urn:microsoft.com/office/officeart/2018/2/layout/IconVerticalSolidList"/>
    <dgm:cxn modelId="{ABDABDDE-938E-438D-A9E7-61B2979CAEBA}" type="presParOf" srcId="{FB71A2C3-84A2-4D55-BD60-37B32E54EFAD}" destId="{2F17BDDC-FAE2-4CE6-8BAB-A439D350A74C}" srcOrd="4" destOrd="0" presId="urn:microsoft.com/office/officeart/2018/2/layout/IconVerticalSolidList"/>
    <dgm:cxn modelId="{913F64E8-F853-42BD-ABE6-21E58B0EB1E6}" type="presParOf" srcId="{2F17BDDC-FAE2-4CE6-8BAB-A439D350A74C}" destId="{22BDAB62-C9C2-4642-87DB-EB4B217FE884}" srcOrd="0" destOrd="0" presId="urn:microsoft.com/office/officeart/2018/2/layout/IconVerticalSolidList"/>
    <dgm:cxn modelId="{C7B98FE9-9751-4745-AD6D-4A8C405F3B9C}" type="presParOf" srcId="{2F17BDDC-FAE2-4CE6-8BAB-A439D350A74C}" destId="{DB6D7BE7-0936-4736-9663-4CF8282A9F3A}" srcOrd="1" destOrd="0" presId="urn:microsoft.com/office/officeart/2018/2/layout/IconVerticalSolidList"/>
    <dgm:cxn modelId="{8AEABFC5-936C-4813-BDE7-AA85D9850F3E}" type="presParOf" srcId="{2F17BDDC-FAE2-4CE6-8BAB-A439D350A74C}" destId="{95C9DEDA-99AA-4BA7-BB57-2E41FD0D8618}" srcOrd="2" destOrd="0" presId="urn:microsoft.com/office/officeart/2018/2/layout/IconVerticalSolidList"/>
    <dgm:cxn modelId="{C49EB3DD-71C4-4A27-BDEA-A19486E5C844}" type="presParOf" srcId="{2F17BDDC-FAE2-4CE6-8BAB-A439D350A74C}" destId="{7B8ACD71-F52C-4EA9-AF12-3E4483BF83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046CC-9D82-4659-9CC6-A49EEEC6FBAB}">
      <dsp:nvSpPr>
        <dsp:cNvPr id="0" name=""/>
        <dsp:cNvSpPr/>
      </dsp:nvSpPr>
      <dsp:spPr>
        <a:xfrm>
          <a:off x="0" y="2884"/>
          <a:ext cx="5744684" cy="1307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66103-A91A-4475-BA8D-1BC977D43C3B}">
      <dsp:nvSpPr>
        <dsp:cNvPr id="0" name=""/>
        <dsp:cNvSpPr/>
      </dsp:nvSpPr>
      <dsp:spPr>
        <a:xfrm>
          <a:off x="395623" y="297149"/>
          <a:ext cx="720018" cy="71931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3E68E8-5138-4B57-A260-45042B2DADC0}">
      <dsp:nvSpPr>
        <dsp:cNvPr id="0" name=""/>
        <dsp:cNvSpPr/>
      </dsp:nvSpPr>
      <dsp:spPr>
        <a:xfrm>
          <a:off x="1511265" y="2884"/>
          <a:ext cx="4210145" cy="1348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39" tIns="142739" rIns="142739" bIns="142739" numCol="1" spcCol="1270" anchor="ctr" anchorCtr="0">
          <a:noAutofit/>
        </a:bodyPr>
        <a:lstStyle/>
        <a:p>
          <a:pPr marL="0" lvl="0" indent="0" algn="l" defTabSz="622300">
            <a:lnSpc>
              <a:spcPct val="100000"/>
            </a:lnSpc>
            <a:spcBef>
              <a:spcPct val="0"/>
            </a:spcBef>
            <a:spcAft>
              <a:spcPct val="35000"/>
            </a:spcAft>
            <a:buNone/>
          </a:pPr>
          <a:r>
            <a:rPr lang="en-US" sz="1400" kern="1200"/>
            <a:t>Deforestation is serious, especially in the northwest and northeast regions of the delta</a:t>
          </a:r>
        </a:p>
      </dsp:txBody>
      <dsp:txXfrm>
        <a:off x="1511265" y="2884"/>
        <a:ext cx="4210145" cy="1348716"/>
      </dsp:txXfrm>
    </dsp:sp>
    <dsp:sp modelId="{BC638E3A-9767-483C-A409-CE7C077FE70A}">
      <dsp:nvSpPr>
        <dsp:cNvPr id="0" name=""/>
        <dsp:cNvSpPr/>
      </dsp:nvSpPr>
      <dsp:spPr>
        <a:xfrm>
          <a:off x="0" y="1688779"/>
          <a:ext cx="5744684" cy="1307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5A0D-A0AC-45B7-B5A4-F144E20ED3B6}">
      <dsp:nvSpPr>
        <dsp:cNvPr id="0" name=""/>
        <dsp:cNvSpPr/>
      </dsp:nvSpPr>
      <dsp:spPr>
        <a:xfrm>
          <a:off x="395623" y="1983045"/>
          <a:ext cx="720018" cy="71931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1CAD43-C8FC-48F8-B340-95804ACBCF49}">
      <dsp:nvSpPr>
        <dsp:cNvPr id="0" name=""/>
        <dsp:cNvSpPr/>
      </dsp:nvSpPr>
      <dsp:spPr>
        <a:xfrm>
          <a:off x="1511265" y="1688779"/>
          <a:ext cx="4210145" cy="1348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39" tIns="142739" rIns="142739" bIns="142739" numCol="1" spcCol="1270" anchor="ctr" anchorCtr="0">
          <a:noAutofit/>
        </a:bodyPr>
        <a:lstStyle/>
        <a:p>
          <a:pPr marL="0" lvl="0" indent="0" algn="l" defTabSz="622300">
            <a:lnSpc>
              <a:spcPct val="100000"/>
            </a:lnSpc>
            <a:spcBef>
              <a:spcPct val="0"/>
            </a:spcBef>
            <a:spcAft>
              <a:spcPct val="35000"/>
            </a:spcAft>
            <a:buNone/>
          </a:pPr>
          <a:r>
            <a:rPr lang="en-US" sz="1400" kern="1200"/>
            <a:t>Most deforestation is happening in the tropics today. With the construction of new roads through dense forests, areas inaccessible in the past are now within reach.</a:t>
          </a:r>
        </a:p>
      </dsp:txBody>
      <dsp:txXfrm>
        <a:off x="1511265" y="1688779"/>
        <a:ext cx="4210145" cy="1348716"/>
      </dsp:txXfrm>
    </dsp:sp>
    <dsp:sp modelId="{22BDAB62-C9C2-4642-87DB-EB4B217FE884}">
      <dsp:nvSpPr>
        <dsp:cNvPr id="0" name=""/>
        <dsp:cNvSpPr/>
      </dsp:nvSpPr>
      <dsp:spPr>
        <a:xfrm>
          <a:off x="0" y="3374675"/>
          <a:ext cx="5744684" cy="13078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D7BE7-0936-4736-9663-4CF8282A9F3A}">
      <dsp:nvSpPr>
        <dsp:cNvPr id="0" name=""/>
        <dsp:cNvSpPr/>
      </dsp:nvSpPr>
      <dsp:spPr>
        <a:xfrm>
          <a:off x="396010" y="3668940"/>
          <a:ext cx="720018" cy="71931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8ACD71-F52C-4EA9-AF12-3E4483BF83B9}">
      <dsp:nvSpPr>
        <dsp:cNvPr id="0" name=""/>
        <dsp:cNvSpPr/>
      </dsp:nvSpPr>
      <dsp:spPr>
        <a:xfrm>
          <a:off x="1512039" y="3374675"/>
          <a:ext cx="4185394" cy="1348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39" tIns="142739" rIns="142739" bIns="142739" numCol="1" spcCol="1270" anchor="ctr" anchorCtr="0">
          <a:noAutofit/>
        </a:bodyPr>
        <a:lstStyle/>
        <a:p>
          <a:pPr marL="0" lvl="0" indent="0" algn="l" defTabSz="622300">
            <a:lnSpc>
              <a:spcPct val="100000"/>
            </a:lnSpc>
            <a:spcBef>
              <a:spcPct val="0"/>
            </a:spcBef>
            <a:spcAft>
              <a:spcPct val="35000"/>
            </a:spcAft>
            <a:buNone/>
          </a:pPr>
          <a:r>
            <a:rPr lang="en-US" sz="1400" kern="1200"/>
            <a:t>Developing alternatives to deforestation can help reduce the need for clearing of trees. For instance, a fundamental reason for deforestation in an area is the desire to expand the amount of land used for agriculture. </a:t>
          </a:r>
        </a:p>
      </dsp:txBody>
      <dsp:txXfrm>
        <a:off x="1512039" y="3374675"/>
        <a:ext cx="4185394" cy="13487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2012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3169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376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281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830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573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3854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216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6670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345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39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236215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airplane, photo, view&#10;&#10;Description automatically generated">
            <a:extLst>
              <a:ext uri="{FF2B5EF4-FFF2-40B4-BE49-F238E27FC236}">
                <a16:creationId xmlns:a16="http://schemas.microsoft.com/office/drawing/2014/main" id="{CF55CB2F-5397-4BDC-BF59-A3AF4ED82016}"/>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latin typeface="Broadway"/>
                <a:cs typeface="Calibri Light"/>
              </a:rPr>
              <a:t>Unit 3 Multi-Modal Project</a:t>
            </a:r>
            <a:endParaRPr lang="en-US">
              <a:solidFill>
                <a:srgbClr val="FFFFFF"/>
              </a:solidFill>
              <a:latin typeface="Broadway"/>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u="sng">
                <a:solidFill>
                  <a:srgbClr val="FFFFFF"/>
                </a:solidFill>
                <a:latin typeface="Broadway"/>
                <a:ea typeface="+mn-lt"/>
                <a:cs typeface="+mn-lt"/>
              </a:rPr>
              <a:t>What are the methods of deforestation expansion?</a:t>
            </a:r>
            <a:endParaRPr lang="en-US" u="sng">
              <a:solidFill>
                <a:srgbClr val="FFFFFF"/>
              </a:solidFill>
              <a:latin typeface="Broadway"/>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dry grass field&#10;&#10;Description automatically generated">
            <a:extLst>
              <a:ext uri="{FF2B5EF4-FFF2-40B4-BE49-F238E27FC236}">
                <a16:creationId xmlns:a16="http://schemas.microsoft.com/office/drawing/2014/main" id="{45EFBEA9-2669-49F4-8A1F-828794A691C2}"/>
              </a:ext>
            </a:extLst>
          </p:cNvPr>
          <p:cNvPicPr>
            <a:picLocks noChangeAspect="1"/>
          </p:cNvPicPr>
          <p:nvPr/>
        </p:nvPicPr>
        <p:blipFill rotWithShape="1">
          <a:blip r:embed="rId2" cstate="print">
            <a:alphaModFix amt="35000"/>
            <a:extLst>
              <a:ext uri="{28A0092B-C50C-407E-A947-70E740481C1C}">
                <a14:useLocalDpi xmlns:a14="http://schemas.microsoft.com/office/drawing/2010/main"/>
              </a:ext>
            </a:extLst>
          </a:blip>
          <a:srcRect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90349154-FE15-491A-8840-F14B5B90BF53}"/>
              </a:ext>
            </a:extLst>
          </p:cNvPr>
          <p:cNvSpPr>
            <a:spLocks noGrp="1"/>
          </p:cNvSpPr>
          <p:nvPr>
            <p:ph type="title"/>
          </p:nvPr>
        </p:nvSpPr>
        <p:spPr>
          <a:xfrm>
            <a:off x="838201" y="1065862"/>
            <a:ext cx="3313164" cy="4726276"/>
          </a:xfrm>
        </p:spPr>
        <p:txBody>
          <a:bodyPr>
            <a:normAutofit/>
          </a:bodyPr>
          <a:lstStyle/>
          <a:p>
            <a:pPr algn="r"/>
            <a:r>
              <a:rPr lang="en-US" sz="2200" u="sng">
                <a:solidFill>
                  <a:srgbClr val="FFFFFF"/>
                </a:solidFill>
                <a:latin typeface="Broadway"/>
              </a:rPr>
              <a:t>How serious/concerning is deforestation around the world?</a:t>
            </a:r>
            <a:endParaRPr lang="en-US" sz="2200" u="sng">
              <a:solidFill>
                <a:srgbClr val="FFFFFF"/>
              </a:solidFill>
              <a:ea typeface="+mj-lt"/>
              <a:cs typeface="+mj-lt"/>
            </a:endParaRPr>
          </a:p>
          <a:p>
            <a:pPr algn="r"/>
            <a:endParaRPr lang="en-US" sz="2200">
              <a:solidFill>
                <a:srgbClr val="FFFFFF"/>
              </a:solidFill>
              <a:cs typeface="Calibri Light"/>
            </a:endParaRP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56ED15-6D7F-46C8-97BA-32AB32AABC89}"/>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1900">
                <a:solidFill>
                  <a:srgbClr val="FFFFFF"/>
                </a:solidFill>
                <a:latin typeface="Aharoni"/>
                <a:ea typeface="+mn-lt"/>
                <a:cs typeface="+mn-lt"/>
              </a:rPr>
              <a:t>However, if people adopt sustainable agricultural practices or use new farming technologies and cultivations, the need for more land can be reduced.</a:t>
            </a:r>
          </a:p>
          <a:p>
            <a:r>
              <a:rPr lang="en-US" sz="1900">
                <a:solidFill>
                  <a:srgbClr val="FFFFFF"/>
                </a:solidFill>
                <a:latin typeface="Aharoni"/>
                <a:ea typeface="+mn-lt"/>
                <a:cs typeface="+mn-lt"/>
              </a:rPr>
              <a:t> I think foreigners from exotic and tropical countries needs to know about my research.</a:t>
            </a:r>
          </a:p>
          <a:p>
            <a:r>
              <a:rPr lang="en-US" sz="1900">
                <a:solidFill>
                  <a:srgbClr val="FFFFFF"/>
                </a:solidFill>
                <a:latin typeface="Aharoni"/>
                <a:ea typeface="+mn-lt"/>
                <a:cs typeface="+mn-lt"/>
              </a:rPr>
              <a:t> Brazil lost annually more forests than any other country in 2005. A recent study has shown that Brazil has today reduced the Amazon rain forest deforestation by 70 percent. It is good news.</a:t>
            </a:r>
          </a:p>
          <a:p>
            <a:r>
              <a:rPr lang="en-US" sz="1900">
                <a:solidFill>
                  <a:srgbClr val="FFFFFF"/>
                </a:solidFill>
                <a:latin typeface="Aharoni"/>
                <a:ea typeface="+mn-lt"/>
                <a:cs typeface="+mn-lt"/>
              </a:rPr>
              <a:t> Forests are essential to Earth's life. Food, fuel, shelter, recreation and livelihoods, freshwater, soil protection, climate regulation, biodiversity protection, and carbon storage are provided. </a:t>
            </a:r>
            <a:endParaRPr lang="en-US" sz="1900">
              <a:solidFill>
                <a:srgbClr val="FFFFFF"/>
              </a:solidFill>
              <a:cs typeface="Calibri"/>
            </a:endParaRPr>
          </a:p>
        </p:txBody>
      </p:sp>
    </p:spTree>
    <p:extLst>
      <p:ext uri="{BB962C8B-B14F-4D97-AF65-F5344CB8AC3E}">
        <p14:creationId xmlns:p14="http://schemas.microsoft.com/office/powerpoint/2010/main" val="57549774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63EDD-A67F-4FAD-9A7B-9B5330BD8000}"/>
              </a:ext>
            </a:extLst>
          </p:cNvPr>
          <p:cNvSpPr>
            <a:spLocks noGrp="1"/>
          </p:cNvSpPr>
          <p:nvPr>
            <p:ph type="title"/>
          </p:nvPr>
        </p:nvSpPr>
        <p:spPr>
          <a:xfrm>
            <a:off x="838201" y="1065862"/>
            <a:ext cx="3313164" cy="4726276"/>
          </a:xfrm>
        </p:spPr>
        <p:txBody>
          <a:bodyPr>
            <a:normAutofit/>
          </a:bodyPr>
          <a:lstStyle/>
          <a:p>
            <a:pPr algn="r"/>
            <a:r>
              <a:rPr lang="en-US" sz="4000" u="sng">
                <a:solidFill>
                  <a:srgbClr val="FFFFFF"/>
                </a:solidFill>
                <a:latin typeface="Broadway"/>
                <a:cs typeface="Calibri Light"/>
              </a:rPr>
              <a:t>Conclusion</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4111F7-4084-4CB3-A85F-BA01D7BEE374}"/>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1900">
                <a:solidFill>
                  <a:srgbClr val="FFFFFF"/>
                </a:solidFill>
                <a:latin typeface="Aharoni"/>
                <a:ea typeface="+mn-lt"/>
                <a:cs typeface="+mn-lt"/>
              </a:rPr>
              <a:t>Forests provide habitat for wildlife and plants — in tropical rainforests, 80 percent of global biodiversity is found. The losses of 137 plants, insects, and animals are estimated to occur every day — an average of 50,000 species per year.</a:t>
            </a:r>
          </a:p>
          <a:p>
            <a:r>
              <a:rPr lang="en-US" sz="1900">
                <a:solidFill>
                  <a:srgbClr val="FFFFFF"/>
                </a:solidFill>
                <a:latin typeface="Aharoni"/>
                <a:ea typeface="+mn-lt"/>
                <a:cs typeface="+mn-lt"/>
              </a:rPr>
              <a:t> The risk of extinction from over-harvesting and deforestation lies with four hundred medicinal plants, leading to the loss of future disease cures. This does not even include plants of which we do not know the therapeutic potential. </a:t>
            </a:r>
          </a:p>
          <a:p>
            <a:r>
              <a:rPr lang="en-US" sz="1900">
                <a:solidFill>
                  <a:srgbClr val="FFFFFF"/>
                </a:solidFill>
                <a:latin typeface="Aharoni"/>
                <a:ea typeface="+mn-lt"/>
                <a:cs typeface="+mn-lt"/>
              </a:rPr>
              <a:t>Forests contribute towards combating global warming through carbon dioxide removal and storage and growing from the atmosphere.</a:t>
            </a:r>
            <a:endParaRPr lang="en-US" sz="1900">
              <a:solidFill>
                <a:srgbClr val="FFFFFF"/>
              </a:solidFill>
              <a:latin typeface="Aharoni"/>
              <a:cs typeface="Calibri"/>
            </a:endParaRPr>
          </a:p>
        </p:txBody>
      </p:sp>
    </p:spTree>
    <p:extLst>
      <p:ext uri="{BB962C8B-B14F-4D97-AF65-F5344CB8AC3E}">
        <p14:creationId xmlns:p14="http://schemas.microsoft.com/office/powerpoint/2010/main" val="18667751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73CA4-8553-4BEC-9648-4B14661F0379}"/>
              </a:ext>
            </a:extLst>
          </p:cNvPr>
          <p:cNvSpPr>
            <a:spLocks noGrp="1"/>
          </p:cNvSpPr>
          <p:nvPr>
            <p:ph type="title"/>
          </p:nvPr>
        </p:nvSpPr>
        <p:spPr>
          <a:xfrm>
            <a:off x="838201" y="1065862"/>
            <a:ext cx="3313164" cy="4726276"/>
          </a:xfrm>
        </p:spPr>
        <p:txBody>
          <a:bodyPr>
            <a:normAutofit/>
          </a:bodyPr>
          <a:lstStyle/>
          <a:p>
            <a:pPr algn="r"/>
            <a:r>
              <a:rPr lang="en-US" sz="4000" u="sng">
                <a:solidFill>
                  <a:srgbClr val="FFFFFF"/>
                </a:solidFill>
                <a:latin typeface="Broadway"/>
                <a:cs typeface="Calibri Light"/>
              </a:rPr>
              <a:t>Conclusion</a:t>
            </a:r>
            <a:endParaRPr lang="en-US" sz="4000" u="sng">
              <a:solidFill>
                <a:srgbClr val="FFFFFF"/>
              </a:solidFill>
              <a:latin typeface="Broadway"/>
            </a:endParaRP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E8ED27-9140-4A5B-9A05-3ED1A0F1ABEB}"/>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latin typeface="Aharoni"/>
                <a:ea typeface="+mn-lt"/>
                <a:cs typeface="+mn-lt"/>
              </a:rPr>
              <a:t>The burning and wood degradation of carbon dioxide and deforestation can produce carbon secreted on the soil. Seventeen percent of all carbon emissions in the 1990s were deforested but now has fallen to 10%. Even though the news is good about Brazil and 17 countries, Brazil has destroyed over 224,000 kilometers of the Amazon Forest since 1980, which is almost Texas's size.</a:t>
            </a:r>
            <a:endParaRPr lang="en-US" sz="2000">
              <a:solidFill>
                <a:srgbClr val="FFFFFF"/>
              </a:solidFill>
              <a:latin typeface="Aharoni"/>
              <a:cs typeface="Aharoni"/>
            </a:endParaRPr>
          </a:p>
        </p:txBody>
      </p:sp>
    </p:spTree>
    <p:extLst>
      <p:ext uri="{BB962C8B-B14F-4D97-AF65-F5344CB8AC3E}">
        <p14:creationId xmlns:p14="http://schemas.microsoft.com/office/powerpoint/2010/main" val="75152667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CAA30-9ED9-440B-82CE-D34D1CDA8CBB}"/>
              </a:ext>
            </a:extLst>
          </p:cNvPr>
          <p:cNvSpPr>
            <a:spLocks noGrp="1"/>
          </p:cNvSpPr>
          <p:nvPr>
            <p:ph type="title"/>
          </p:nvPr>
        </p:nvSpPr>
        <p:spPr>
          <a:xfrm>
            <a:off x="838200" y="963877"/>
            <a:ext cx="3494362" cy="4930246"/>
          </a:xfrm>
        </p:spPr>
        <p:txBody>
          <a:bodyPr>
            <a:normAutofit/>
          </a:bodyPr>
          <a:lstStyle/>
          <a:p>
            <a:pPr algn="r"/>
            <a:r>
              <a:rPr lang="en-US" sz="4100" u="sng">
                <a:latin typeface="Broadway"/>
                <a:cs typeface="Calibri Light"/>
              </a:rPr>
              <a:t>References:</a:t>
            </a:r>
            <a:endParaRPr lang="en-US" sz="410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178380-057D-4377-8556-F20A4018DE99}"/>
              </a:ext>
            </a:extLst>
          </p:cNvPr>
          <p:cNvSpPr>
            <a:spLocks noGrp="1"/>
          </p:cNvSpPr>
          <p:nvPr>
            <p:ph idx="1"/>
          </p:nvPr>
        </p:nvSpPr>
        <p:spPr>
          <a:xfrm>
            <a:off x="4976031" y="963877"/>
            <a:ext cx="6377769" cy="4930246"/>
          </a:xfrm>
        </p:spPr>
        <p:txBody>
          <a:bodyPr vert="horz" lIns="91440" tIns="45720" rIns="91440" bIns="45720" rtlCol="0" anchor="ctr">
            <a:normAutofit lnSpcReduction="10000"/>
          </a:bodyPr>
          <a:lstStyle/>
          <a:p>
            <a:r>
              <a:rPr lang="en-US" sz="1900">
                <a:latin typeface="Aharoni"/>
                <a:ea typeface="+mn-lt"/>
                <a:cs typeface="+mn-lt"/>
              </a:rPr>
              <a:t>Richards, John F. Deforestation in the Postwar Philippines. no. 1, Routledge, 1 Jan. 1993, pp. 93–94, doi:10.2307/143892.</a:t>
            </a:r>
          </a:p>
          <a:p>
            <a:r>
              <a:rPr lang="en-US" sz="1900">
                <a:latin typeface="Aharoni"/>
                <a:ea typeface="+mn-lt"/>
                <a:cs typeface="+mn-lt"/>
              </a:rPr>
              <a:t>“Studies from World Agroforestry Center Yield New Information About Urban Planning (Effectiveness of Protected Areas in Preventing Rubber Expansion and Deforestation in Xishuangbanna, Southwest China).” China Weekly News, NewsRX LLC, 2018, p. 131–.</a:t>
            </a:r>
          </a:p>
          <a:p>
            <a:r>
              <a:rPr lang="en-US" sz="1900">
                <a:latin typeface="Aharoni"/>
                <a:ea typeface="+mn-lt"/>
                <a:cs typeface="+mn-lt"/>
              </a:rPr>
              <a:t>"Findings on Deforestation Reported by Investigators at Obafemi Awolowo University (Understanding changes in a Tropical Delta: A multi-method narrative of landuse/landcover change in the Niger Delta)." Ecology, Environment &amp; Conservation, 8 Dec. 2017, p. 408. Gale Academic OneFile,. Accessed 21 Oct. 2020. </a:t>
            </a:r>
          </a:p>
          <a:p>
            <a:r>
              <a:rPr lang="en-US" sz="1800">
                <a:latin typeface="Aharoni"/>
                <a:cs typeface="Calibri"/>
              </a:rPr>
              <a:t>Escobar, Herton, </a:t>
            </a:r>
            <a:r>
              <a:rPr lang="en-US" sz="1800">
                <a:latin typeface="Aharoni"/>
                <a:cs typeface="Aharoni"/>
              </a:rPr>
              <a:t>Brazil’s deforestation is exploding—and 2020 will be worse.AAAS,sciencemag, Nov. 22, 2019</a:t>
            </a:r>
          </a:p>
          <a:p>
            <a:endParaRPr lang="en-US" sz="1900">
              <a:cs typeface="Calibri"/>
            </a:endParaRPr>
          </a:p>
        </p:txBody>
      </p:sp>
    </p:spTree>
    <p:extLst>
      <p:ext uri="{BB962C8B-B14F-4D97-AF65-F5344CB8AC3E}">
        <p14:creationId xmlns:p14="http://schemas.microsoft.com/office/powerpoint/2010/main" val="14274755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AAD98D1C-F2EB-49D5-899B-086F7E26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9849" y="-479"/>
            <a:ext cx="9132151" cy="6858478"/>
          </a:xfrm>
          <a:custGeom>
            <a:avLst/>
            <a:gdLst>
              <a:gd name="connsiteX0" fmla="*/ 5955776 w 9132151"/>
              <a:gd name="connsiteY0" fmla="*/ 0 h 6858478"/>
              <a:gd name="connsiteX1" fmla="*/ 5950199 w 9132151"/>
              <a:gd name="connsiteY1" fmla="*/ 0 h 6858478"/>
              <a:gd name="connsiteX2" fmla="*/ 4883971 w 9132151"/>
              <a:gd name="connsiteY2" fmla="*/ 0 h 6858478"/>
              <a:gd name="connsiteX3" fmla="*/ 0 w 9132151"/>
              <a:gd name="connsiteY3" fmla="*/ 0 h 6858478"/>
              <a:gd name="connsiteX4" fmla="*/ 0 w 9132151"/>
              <a:gd name="connsiteY4" fmla="*/ 6857916 h 6858478"/>
              <a:gd name="connsiteX5" fmla="*/ 1707856 w 9132151"/>
              <a:gd name="connsiteY5" fmla="*/ 6857916 h 6858478"/>
              <a:gd name="connsiteX6" fmla="*/ 1707596 w 9132151"/>
              <a:gd name="connsiteY6" fmla="*/ 6858478 h 6858478"/>
              <a:gd name="connsiteX7" fmla="*/ 9132151 w 9132151"/>
              <a:gd name="connsiteY7"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2151" h="6858478">
                <a:moveTo>
                  <a:pt x="5955776" y="0"/>
                </a:moveTo>
                <a:lnTo>
                  <a:pt x="5950199" y="0"/>
                </a:lnTo>
                <a:lnTo>
                  <a:pt x="4883971" y="0"/>
                </a:lnTo>
                <a:lnTo>
                  <a:pt x="0" y="0"/>
                </a:lnTo>
                <a:lnTo>
                  <a:pt x="0" y="6857916"/>
                </a:lnTo>
                <a:lnTo>
                  <a:pt x="1707856" y="6857916"/>
                </a:lnTo>
                <a:lnTo>
                  <a:pt x="1707596" y="6858478"/>
                </a:lnTo>
                <a:lnTo>
                  <a:pt x="9132151" y="6858478"/>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11">
            <a:extLst>
              <a:ext uri="{FF2B5EF4-FFF2-40B4-BE49-F238E27FC236}">
                <a16:creationId xmlns:a16="http://schemas.microsoft.com/office/drawing/2014/main" id="{7B4CA2D6-8008-4CEE-8D65-E6BE5477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69312" y="-3325"/>
            <a:ext cx="8722688" cy="6861324"/>
          </a:xfrm>
          <a:custGeom>
            <a:avLst/>
            <a:gdLst>
              <a:gd name="connsiteX0" fmla="*/ 5560897 w 8722688"/>
              <a:gd name="connsiteY0" fmla="*/ 0 h 6861324"/>
              <a:gd name="connsiteX1" fmla="*/ 5555346 w 8722688"/>
              <a:gd name="connsiteY1" fmla="*/ 0 h 6861324"/>
              <a:gd name="connsiteX2" fmla="*/ 4494013 w 8722688"/>
              <a:gd name="connsiteY2" fmla="*/ 0 h 6861324"/>
              <a:gd name="connsiteX3" fmla="*/ 681726 w 8722688"/>
              <a:gd name="connsiteY3" fmla="*/ 0 h 6861324"/>
              <a:gd name="connsiteX4" fmla="*/ 681726 w 8722688"/>
              <a:gd name="connsiteY4" fmla="*/ 479 h 6861324"/>
              <a:gd name="connsiteX5" fmla="*/ 0 w 8722688"/>
              <a:gd name="connsiteY5" fmla="*/ 479 h 6861324"/>
              <a:gd name="connsiteX6" fmla="*/ 0 w 8722688"/>
              <a:gd name="connsiteY6" fmla="*/ 6861324 h 6861324"/>
              <a:gd name="connsiteX7" fmla="*/ 2429574 w 8722688"/>
              <a:gd name="connsiteY7" fmla="*/ 6861324 h 6861324"/>
              <a:gd name="connsiteX8" fmla="*/ 2429574 w 8722688"/>
              <a:gd name="connsiteY8" fmla="*/ 6861323 h 6861324"/>
              <a:gd name="connsiteX9" fmla="*/ 8368134 w 8722688"/>
              <a:gd name="connsiteY9" fmla="*/ 6861323 h 6861324"/>
              <a:gd name="connsiteX10" fmla="*/ 8366822 w 8722688"/>
              <a:gd name="connsiteY10" fmla="*/ 6858478 h 6861324"/>
              <a:gd name="connsiteX11" fmla="*/ 8722688 w 8722688"/>
              <a:gd name="connsiteY11" fmla="*/ 6858478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2688" h="6861324">
                <a:moveTo>
                  <a:pt x="5560897" y="0"/>
                </a:moveTo>
                <a:lnTo>
                  <a:pt x="5555346" y="0"/>
                </a:lnTo>
                <a:lnTo>
                  <a:pt x="4494013" y="0"/>
                </a:lnTo>
                <a:lnTo>
                  <a:pt x="681726" y="0"/>
                </a:lnTo>
                <a:lnTo>
                  <a:pt x="681726" y="479"/>
                </a:lnTo>
                <a:lnTo>
                  <a:pt x="0" y="479"/>
                </a:lnTo>
                <a:lnTo>
                  <a:pt x="0" y="6861324"/>
                </a:lnTo>
                <a:lnTo>
                  <a:pt x="2429574" y="6861324"/>
                </a:lnTo>
                <a:lnTo>
                  <a:pt x="2429574" y="6861323"/>
                </a:lnTo>
                <a:lnTo>
                  <a:pt x="8368134" y="6861323"/>
                </a:lnTo>
                <a:lnTo>
                  <a:pt x="8366822" y="6858478"/>
                </a:lnTo>
                <a:lnTo>
                  <a:pt x="8722688"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CB9A31-84D4-480E-BE51-CEC4E3CEFE54}"/>
              </a:ext>
            </a:extLst>
          </p:cNvPr>
          <p:cNvSpPr>
            <a:spLocks noGrp="1"/>
          </p:cNvSpPr>
          <p:nvPr>
            <p:ph type="title"/>
          </p:nvPr>
        </p:nvSpPr>
        <p:spPr>
          <a:xfrm>
            <a:off x="841248" y="704850"/>
            <a:ext cx="3751697" cy="2978150"/>
          </a:xfrm>
        </p:spPr>
        <p:txBody>
          <a:bodyPr anchor="b">
            <a:normAutofit/>
          </a:bodyPr>
          <a:lstStyle/>
          <a:p>
            <a:r>
              <a:rPr lang="en-US" sz="3700" u="sng">
                <a:solidFill>
                  <a:schemeClr val="bg1"/>
                </a:solidFill>
                <a:latin typeface="Broadway"/>
                <a:cs typeface="Calibri Light"/>
              </a:rPr>
              <a:t>Introduction</a:t>
            </a:r>
          </a:p>
        </p:txBody>
      </p:sp>
      <p:sp>
        <p:nvSpPr>
          <p:cNvPr id="3" name="Content Placeholder 2">
            <a:extLst>
              <a:ext uri="{FF2B5EF4-FFF2-40B4-BE49-F238E27FC236}">
                <a16:creationId xmlns:a16="http://schemas.microsoft.com/office/drawing/2014/main" id="{4BDEF727-C04F-435C-8FB8-E95E880A46D6}"/>
              </a:ext>
            </a:extLst>
          </p:cNvPr>
          <p:cNvSpPr>
            <a:spLocks noGrp="1"/>
          </p:cNvSpPr>
          <p:nvPr>
            <p:ph idx="1"/>
          </p:nvPr>
        </p:nvSpPr>
        <p:spPr>
          <a:xfrm>
            <a:off x="6121400" y="939800"/>
            <a:ext cx="5232400" cy="4845050"/>
          </a:xfrm>
        </p:spPr>
        <p:txBody>
          <a:bodyPr vert="horz" lIns="91440" tIns="45720" rIns="91440" bIns="45720" rtlCol="0" anchor="ctr">
            <a:normAutofit/>
          </a:bodyPr>
          <a:lstStyle/>
          <a:p>
            <a:r>
              <a:rPr lang="en-US" sz="1800" u="sng">
                <a:latin typeface="Aharoni"/>
                <a:ea typeface="+mn-lt"/>
                <a:cs typeface="+mn-lt"/>
              </a:rPr>
              <a:t>What are the methods of deforestation expansion?</a:t>
            </a:r>
            <a:endParaRPr lang="en-US" sz="1800" u="sng">
              <a:latin typeface="Calibri" panose="020F0502020204030204"/>
              <a:ea typeface="+mn-lt"/>
              <a:cs typeface="+mn-lt"/>
            </a:endParaRPr>
          </a:p>
          <a:p>
            <a:r>
              <a:rPr lang="en-US" sz="1800">
                <a:latin typeface="Aharoni"/>
                <a:ea typeface="+mn-lt"/>
                <a:cs typeface="+mn-lt"/>
              </a:rPr>
              <a:t> The understanding of plant and animal relations is essential if the rainforest is to be understood. I have always liked solving problems, so I still stick to topics that I think are interesting. </a:t>
            </a:r>
            <a:endParaRPr lang="en-US" sz="1800">
              <a:latin typeface="Calibri" panose="020F0502020204030204"/>
              <a:ea typeface="+mn-lt"/>
              <a:cs typeface="+mn-lt"/>
            </a:endParaRPr>
          </a:p>
          <a:p>
            <a:r>
              <a:rPr lang="en-US" sz="1800">
                <a:latin typeface="Aharoni"/>
                <a:ea typeface="+mn-lt"/>
                <a:cs typeface="+mn-lt"/>
              </a:rPr>
              <a:t>When indigenous communities living in a forest have lived there for many generations, deforestation problems are more problematic. </a:t>
            </a:r>
            <a:endParaRPr lang="en-US" sz="1800">
              <a:latin typeface="Calibri" panose="020F0502020204030204"/>
              <a:ea typeface="+mn-lt"/>
              <a:cs typeface="+mn-lt"/>
            </a:endParaRPr>
          </a:p>
          <a:p>
            <a:r>
              <a:rPr lang="en-US" sz="1800">
                <a:latin typeface="Aharoni"/>
                <a:ea typeface="+mn-lt"/>
                <a:cs typeface="+mn-lt"/>
              </a:rPr>
              <a:t>Researchers usually generate many more research questions than they ever try to answer. It means I must have some way of evaluating the research question I developed to choose which ones to pursue. </a:t>
            </a:r>
            <a:endParaRPr lang="en-US" sz="1800">
              <a:cs typeface="Calibri"/>
            </a:endParaRPr>
          </a:p>
        </p:txBody>
      </p:sp>
    </p:spTree>
    <p:extLst>
      <p:ext uri="{BB962C8B-B14F-4D97-AF65-F5344CB8AC3E}">
        <p14:creationId xmlns:p14="http://schemas.microsoft.com/office/powerpoint/2010/main" val="22736143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45A0-1EB2-400E-B049-7DA110DB656D}"/>
              </a:ext>
            </a:extLst>
          </p:cNvPr>
          <p:cNvSpPr>
            <a:spLocks noGrp="1"/>
          </p:cNvSpPr>
          <p:nvPr>
            <p:ph type="title"/>
          </p:nvPr>
        </p:nvSpPr>
        <p:spPr>
          <a:xfrm>
            <a:off x="-327152" y="2919532"/>
            <a:ext cx="4095247" cy="2240851"/>
          </a:xfrm>
        </p:spPr>
        <p:txBody>
          <a:bodyPr vert="horz" lIns="91440" tIns="45720" rIns="91440" bIns="45720" rtlCol="0" anchor="b">
            <a:normAutofit/>
          </a:bodyPr>
          <a:lstStyle/>
          <a:p>
            <a:pPr algn="ctr"/>
            <a:r>
              <a:rPr lang="en-US" sz="4800" u="sng">
                <a:latin typeface="Aharoni"/>
                <a:cs typeface="Calibri Light"/>
              </a:rPr>
              <a:t>Quotation</a:t>
            </a:r>
            <a:endParaRPr lang="en-US" sz="4800" u="sng">
              <a:latin typeface="Aharoni"/>
              <a:cs typeface="Aharoni"/>
            </a:endParaRPr>
          </a:p>
        </p:txBody>
      </p:sp>
      <p:sp>
        <p:nvSpPr>
          <p:cNvPr id="4" name="Text Placeholder 3">
            <a:extLst>
              <a:ext uri="{FF2B5EF4-FFF2-40B4-BE49-F238E27FC236}">
                <a16:creationId xmlns:a16="http://schemas.microsoft.com/office/drawing/2014/main" id="{7EFC048B-26CA-4997-BFE2-D210D14C75D2}"/>
              </a:ext>
            </a:extLst>
          </p:cNvPr>
          <p:cNvSpPr>
            <a:spLocks noGrp="1"/>
          </p:cNvSpPr>
          <p:nvPr>
            <p:ph type="body" sz="half" idx="2"/>
          </p:nvPr>
        </p:nvSpPr>
        <p:spPr>
          <a:xfrm>
            <a:off x="5440543" y="950343"/>
            <a:ext cx="3932237" cy="3811588"/>
          </a:xfrm>
        </p:spPr>
        <p:txBody>
          <a:bodyPr vert="horz" lIns="91440" tIns="45720" rIns="91440" bIns="45720" rtlCol="0" anchor="t">
            <a:normAutofit/>
          </a:bodyPr>
          <a:lstStyle/>
          <a:p>
            <a:r>
              <a:rPr lang="en-US" sz="2000">
                <a:latin typeface="Algerian"/>
                <a:ea typeface="+mn-lt"/>
                <a:cs typeface="+mn-lt"/>
              </a:rPr>
              <a:t>“The causes of this rapid depletion are complex and much debated. Kummer argues that we must consider deforestation as a flow, or "the recent marginal change (negative) of stock" (p. 142). The stock is forest cover, which is the total of both negative and positive changes over time.” </a:t>
            </a:r>
            <a:endParaRPr lang="en-US" sz="2000">
              <a:latin typeface="Algerian"/>
            </a:endParaRPr>
          </a:p>
        </p:txBody>
      </p:sp>
    </p:spTree>
    <p:extLst>
      <p:ext uri="{BB962C8B-B14F-4D97-AF65-F5344CB8AC3E}">
        <p14:creationId xmlns:p14="http://schemas.microsoft.com/office/powerpoint/2010/main" val="35904392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96B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463F40-AAF5-4962-96CC-BF235F64123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u="sng">
                <a:solidFill>
                  <a:srgbClr val="FFFFFF"/>
                </a:solidFill>
                <a:latin typeface="Broadway"/>
              </a:rPr>
              <a:t>Deforestation in the Postwar Philippines</a:t>
            </a:r>
          </a:p>
        </p:txBody>
      </p:sp>
      <p:pic>
        <p:nvPicPr>
          <p:cNvPr id="5" name="Picture 5" descr="A tree in a forest&#10;&#10;Description automatically generated">
            <a:extLst>
              <a:ext uri="{FF2B5EF4-FFF2-40B4-BE49-F238E27FC236}">
                <a16:creationId xmlns:a16="http://schemas.microsoft.com/office/drawing/2014/main" id="{6E71130E-E46C-4676-B851-E6A41E6267AE}"/>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D4A2C29-CA8B-4700-9DF6-4E6167510C7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1700">
                <a:solidFill>
                  <a:srgbClr val="FFFFFF"/>
                </a:solidFill>
                <a:latin typeface="Aharoni"/>
                <a:cs typeface="Aharoni"/>
              </a:rPr>
              <a:t>Backwoods spread in the Philippines most likely declined from roughly 70% of the land region in 1900 to half by 1950. Kummer's essential concern is estimating deforestation in the post-World War II period. </a:t>
            </a:r>
          </a:p>
          <a:p>
            <a:r>
              <a:rPr lang="en-US" sz="1700">
                <a:solidFill>
                  <a:srgbClr val="FFFFFF"/>
                </a:solidFill>
                <a:latin typeface="Aharoni"/>
                <a:cs typeface="Aharoni"/>
              </a:rPr>
              <a:t>In the recent past, half of the Philippine forests' reduction is a dismaying, but not especially surprising, conclusion. The causes of this rapid depletion are complex and much debated—commercial logging, both legal and illegal, followed by agricultural expansion forces postwar deforestation.</a:t>
            </a:r>
          </a:p>
        </p:txBody>
      </p:sp>
    </p:spTree>
    <p:extLst>
      <p:ext uri="{BB962C8B-B14F-4D97-AF65-F5344CB8AC3E}">
        <p14:creationId xmlns:p14="http://schemas.microsoft.com/office/powerpoint/2010/main" val="60702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A5DF12B-963D-45D2-A694-45215A2CD429}"/>
              </a:ext>
            </a:extLst>
          </p:cNvPr>
          <p:cNvSpPr>
            <a:spLocks noGrp="1"/>
          </p:cNvSpPr>
          <p:nvPr>
            <p:ph type="title"/>
          </p:nvPr>
        </p:nvSpPr>
        <p:spPr>
          <a:xfrm>
            <a:off x="804672" y="2053641"/>
            <a:ext cx="3669161" cy="2760098"/>
          </a:xfrm>
        </p:spPr>
        <p:txBody>
          <a:bodyPr>
            <a:normAutofit/>
          </a:bodyPr>
          <a:lstStyle/>
          <a:p>
            <a:r>
              <a:rPr lang="en-US" sz="3700" u="sng">
                <a:solidFill>
                  <a:schemeClr val="tx2"/>
                </a:solidFill>
                <a:latin typeface="Broadway"/>
                <a:cs typeface="Calibri Light"/>
              </a:rPr>
              <a:t>Introduction</a:t>
            </a:r>
          </a:p>
        </p:txBody>
      </p:sp>
      <p:sp>
        <p:nvSpPr>
          <p:cNvPr id="3" name="Content Placeholder 2">
            <a:extLst>
              <a:ext uri="{FF2B5EF4-FFF2-40B4-BE49-F238E27FC236}">
                <a16:creationId xmlns:a16="http://schemas.microsoft.com/office/drawing/2014/main" id="{C6ECC221-617D-4D70-AB2D-C2CF0DBF127B}"/>
              </a:ext>
            </a:extLst>
          </p:cNvPr>
          <p:cNvSpPr>
            <a:spLocks noGrp="1"/>
          </p:cNvSpPr>
          <p:nvPr>
            <p:ph idx="1"/>
          </p:nvPr>
        </p:nvSpPr>
        <p:spPr>
          <a:xfrm>
            <a:off x="6090574" y="801866"/>
            <a:ext cx="5306084" cy="5230634"/>
          </a:xfrm>
          <a:noFill/>
          <a:ln>
            <a:noFill/>
          </a:ln>
        </p:spPr>
        <p:txBody>
          <a:bodyPr vert="horz" lIns="91440" tIns="45720" rIns="91440" bIns="45720" rtlCol="0" anchor="ctr">
            <a:noAutofit/>
          </a:bodyPr>
          <a:lstStyle/>
          <a:p>
            <a:r>
              <a:rPr lang="en-US" sz="2000">
                <a:solidFill>
                  <a:schemeClr val="tx2"/>
                </a:solidFill>
                <a:latin typeface="Aharoni"/>
                <a:cs typeface="Calibri" panose="020F0502020204030204"/>
              </a:rPr>
              <a:t>It is increasingly concerning about deforestation and biodiversity loss in forests; I have always hoped to answer this research question. I expect to find practical solutions to the problems concerning deforestation. </a:t>
            </a:r>
          </a:p>
          <a:p>
            <a:r>
              <a:rPr lang="en-US" sz="2000">
                <a:solidFill>
                  <a:schemeClr val="tx2"/>
                </a:solidFill>
                <a:latin typeface="Aharoni"/>
                <a:cs typeface="Calibri" panose="020F0502020204030204"/>
              </a:rPr>
              <a:t>Policies to effectively reduce deforestation are discussed within a land rent framework. </a:t>
            </a:r>
          </a:p>
          <a:p>
            <a:r>
              <a:rPr lang="en-US" sz="2000">
                <a:solidFill>
                  <a:schemeClr val="tx2"/>
                </a:solidFill>
                <a:latin typeface="Aharoni"/>
                <a:cs typeface="Calibri" panose="020F0502020204030204"/>
              </a:rPr>
              <a:t>For example, the Amazon basin contains the largest rainforest in the world. It is an ecosystem that may support 30% of terrestrial species worldwide and store vast carbon amounts. </a:t>
            </a:r>
          </a:p>
          <a:p>
            <a:r>
              <a:rPr lang="en-US" sz="2000">
                <a:solidFill>
                  <a:schemeClr val="tx2"/>
                </a:solidFill>
                <a:latin typeface="Aharoni"/>
                <a:cs typeface="Calibri" panose="020F0502020204030204"/>
              </a:rPr>
              <a:t>It has a significant impact on global climate and weather patterns. Few would argue that this is a significant landscape of the planet.</a:t>
            </a:r>
          </a:p>
        </p:txBody>
      </p:sp>
    </p:spTree>
    <p:extLst>
      <p:ext uri="{BB962C8B-B14F-4D97-AF65-F5344CB8AC3E}">
        <p14:creationId xmlns:p14="http://schemas.microsoft.com/office/powerpoint/2010/main" val="398912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45FD6C-4B3D-4E00-88CE-4ADAC3C7F7C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u="sng">
                <a:solidFill>
                  <a:srgbClr val="FFFFFF"/>
                </a:solidFill>
              </a:rPr>
              <a:t>What I found</a:t>
            </a:r>
          </a:p>
        </p:txBody>
      </p:sp>
    </p:spTree>
    <p:extLst>
      <p:ext uri="{BB962C8B-B14F-4D97-AF65-F5344CB8AC3E}">
        <p14:creationId xmlns:p14="http://schemas.microsoft.com/office/powerpoint/2010/main" val="13436658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1BE65-9A29-461C-A714-F54F6CC4EA79}"/>
              </a:ext>
            </a:extLst>
          </p:cNvPr>
          <p:cNvSpPr>
            <a:spLocks noGrp="1"/>
          </p:cNvSpPr>
          <p:nvPr>
            <p:ph type="title"/>
          </p:nvPr>
        </p:nvSpPr>
        <p:spPr>
          <a:xfrm>
            <a:off x="838201" y="1065862"/>
            <a:ext cx="3313164" cy="4726276"/>
          </a:xfrm>
        </p:spPr>
        <p:txBody>
          <a:bodyPr>
            <a:normAutofit/>
          </a:bodyPr>
          <a:lstStyle/>
          <a:p>
            <a:pPr algn="r"/>
            <a:r>
              <a:rPr lang="en-US" sz="4000" u="sng">
                <a:solidFill>
                  <a:srgbClr val="FFFFFF"/>
                </a:solidFill>
                <a:latin typeface="Broadway"/>
                <a:cs typeface="Calibri Light"/>
              </a:rPr>
              <a:t>What I found.</a:t>
            </a: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F67E59-DDE7-47E4-A45E-4C655EF0C1BE}"/>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latin typeface="Aharoni"/>
                <a:ea typeface="+mn-lt"/>
                <a:cs typeface="+mn-lt"/>
              </a:rPr>
              <a:t>In my research I found what it means to evalutae my research question. </a:t>
            </a:r>
          </a:p>
          <a:p>
            <a:r>
              <a:rPr lang="en-US" sz="2000">
                <a:solidFill>
                  <a:srgbClr val="FFFFFF"/>
                </a:solidFill>
                <a:latin typeface="Aharoni"/>
                <a:ea typeface="+mn-lt"/>
                <a:cs typeface="+mn-lt"/>
              </a:rPr>
              <a:t>For example, in source 1, Backwoods spread in the Philippines most likely declined from roughly 70% of the land region in 1900 to half by 1950. Commercial logging, both legal and illegal, followed by agricultural expansion forces postwar deforestation.</a:t>
            </a:r>
          </a:p>
          <a:p>
            <a:r>
              <a:rPr lang="en-US" sz="2000">
                <a:solidFill>
                  <a:srgbClr val="FFFFFF"/>
                </a:solidFill>
                <a:latin typeface="Aharoni"/>
                <a:ea typeface="+mn-lt"/>
                <a:cs typeface="+mn-lt"/>
              </a:rPr>
              <a:t>What surprised me about this research is how informative these sources are. Even though they are different genres they all present you with good analytics and, sometimes, specific details.</a:t>
            </a:r>
            <a:endParaRPr lang="en-US" sz="2000">
              <a:solidFill>
                <a:srgbClr val="FFFFFF"/>
              </a:solidFill>
              <a:latin typeface="Aharoni"/>
              <a:cs typeface="Calibri"/>
            </a:endParaRPr>
          </a:p>
        </p:txBody>
      </p:sp>
    </p:spTree>
    <p:extLst>
      <p:ext uri="{BB962C8B-B14F-4D97-AF65-F5344CB8AC3E}">
        <p14:creationId xmlns:p14="http://schemas.microsoft.com/office/powerpoint/2010/main" val="9035000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descr="A close up of a dry grass field&#10;&#10;Description automatically generated">
            <a:extLst>
              <a:ext uri="{FF2B5EF4-FFF2-40B4-BE49-F238E27FC236}">
                <a16:creationId xmlns:a16="http://schemas.microsoft.com/office/drawing/2014/main" id="{00CCEAC0-A42D-467F-B904-5457A36AA041}"/>
              </a:ext>
            </a:extLst>
          </p:cNvPr>
          <p:cNvPicPr>
            <a:picLocks noChangeAspect="1"/>
          </p:cNvPicPr>
          <p:nvPr/>
        </p:nvPicPr>
        <p:blipFill rotWithShape="1">
          <a:blip r:embed="rId2" cstate="print">
            <a:alphaModFix amt="35000"/>
            <a:extLst>
              <a:ext uri="{28A0092B-C50C-407E-A947-70E740481C1C}">
                <a14:useLocalDpi xmlns:a14="http://schemas.microsoft.com/office/drawing/2010/main"/>
              </a:ext>
            </a:extLst>
          </a:blip>
          <a:srcRect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48FA44D9-6495-40FD-BF1B-285AF7333112}"/>
              </a:ext>
            </a:extLst>
          </p:cNvPr>
          <p:cNvSpPr>
            <a:spLocks noGrp="1"/>
          </p:cNvSpPr>
          <p:nvPr>
            <p:ph type="title"/>
          </p:nvPr>
        </p:nvSpPr>
        <p:spPr>
          <a:xfrm>
            <a:off x="838201" y="1065862"/>
            <a:ext cx="3313164" cy="4726276"/>
          </a:xfrm>
        </p:spPr>
        <p:txBody>
          <a:bodyPr>
            <a:normAutofit/>
          </a:bodyPr>
          <a:lstStyle/>
          <a:p>
            <a:pPr algn="r"/>
            <a:r>
              <a:rPr lang="en-US" sz="2200" u="sng">
                <a:solidFill>
                  <a:srgbClr val="FFFFFF"/>
                </a:solidFill>
                <a:latin typeface="Broadway"/>
                <a:cs typeface="Calibri Light"/>
              </a:rPr>
              <a:t>How serious/concerning is deforestation around the world?</a:t>
            </a:r>
            <a:endParaRPr lang="en-US" sz="2200" u="sng">
              <a:solidFill>
                <a:srgbClr val="FFFFFF"/>
              </a:solidFill>
              <a:latin typeface="Broadway"/>
            </a:endParaRPr>
          </a:p>
        </p:txBody>
      </p:sp>
      <p:cxnSp>
        <p:nvCxnSpPr>
          <p:cNvPr id="17" name="Straight Connector 2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14F71A08-3856-42F5-9FE9-17A04F0C4659}"/>
              </a:ext>
            </a:extLst>
          </p:cNvPr>
          <p:cNvGraphicFramePr>
            <a:graphicFrameLocks noGrp="1"/>
          </p:cNvGraphicFramePr>
          <p:nvPr>
            <p:ph idx="1"/>
            <p:extLst>
              <p:ext uri="{D42A27DB-BD31-4B8C-83A1-F6EECF244321}">
                <p14:modId xmlns:p14="http://schemas.microsoft.com/office/powerpoint/2010/main" val="16634141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91673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descr="A close up of a rock&#10;&#10;Description automatically generated">
            <a:extLst>
              <a:ext uri="{FF2B5EF4-FFF2-40B4-BE49-F238E27FC236}">
                <a16:creationId xmlns:a16="http://schemas.microsoft.com/office/drawing/2014/main" id="{71EEBE79-DE8C-4857-811C-3DE244A8A12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1" y="10"/>
            <a:ext cx="7370057" cy="6857990"/>
          </a:xfrm>
          <a:prstGeom prst="rect">
            <a:avLst/>
          </a:prstGeom>
        </p:spPr>
      </p:pic>
      <p:pic>
        <p:nvPicPr>
          <p:cNvPr id="2" name="Picture 2" descr="A pile of hay&#10;&#10;Description automatically generated">
            <a:extLst>
              <a:ext uri="{FF2B5EF4-FFF2-40B4-BE49-F238E27FC236}">
                <a16:creationId xmlns:a16="http://schemas.microsoft.com/office/drawing/2014/main" id="{8BC60A4C-A435-40C4-B247-356421D9E3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7534656" y="1"/>
            <a:ext cx="4657344" cy="3346704"/>
          </a:xfrm>
          <a:prstGeom prst="rect">
            <a:avLst/>
          </a:prstGeom>
        </p:spPr>
      </p:pic>
      <p:pic>
        <p:nvPicPr>
          <p:cNvPr id="4" name="Picture 4" descr="A field with a mountain in the background&#10;&#10;Description automatically generated">
            <a:extLst>
              <a:ext uri="{FF2B5EF4-FFF2-40B4-BE49-F238E27FC236}">
                <a16:creationId xmlns:a16="http://schemas.microsoft.com/office/drawing/2014/main" id="{A7C2F6DF-6BD3-4ECA-91F7-39336E5E7AF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3" b="-3"/>
          <a:stretch/>
        </p:blipFill>
        <p:spPr>
          <a:xfrm>
            <a:off x="7534654" y="3511296"/>
            <a:ext cx="4657346" cy="3346704"/>
          </a:xfrm>
          <a:prstGeom prst="rect">
            <a:avLst/>
          </a:prstGeom>
        </p:spPr>
      </p:pic>
    </p:spTree>
    <p:extLst>
      <p:ext uri="{BB962C8B-B14F-4D97-AF65-F5344CB8AC3E}">
        <p14:creationId xmlns:p14="http://schemas.microsoft.com/office/powerpoint/2010/main" val="39975167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066B20A0A57444AA5A8917457167A6" ma:contentTypeVersion="7" ma:contentTypeDescription="Create a new document." ma:contentTypeScope="" ma:versionID="bf98ddaaf411f4a38ba7b32cc7a1a70b">
  <xsd:schema xmlns:xsd="http://www.w3.org/2001/XMLSchema" xmlns:xs="http://www.w3.org/2001/XMLSchema" xmlns:p="http://schemas.microsoft.com/office/2006/metadata/properties" xmlns:ns3="2fa1700c-41e0-4225-8127-cc0e2f80e5a1" xmlns:ns4="70c6bf89-b8cb-4890-b323-ac2eb23295fa" targetNamespace="http://schemas.microsoft.com/office/2006/metadata/properties" ma:root="true" ma:fieldsID="3c92233b4fbf3302e42351a8e0cd799b" ns3:_="" ns4:_="">
    <xsd:import namespace="2fa1700c-41e0-4225-8127-cc0e2f80e5a1"/>
    <xsd:import namespace="70c6bf89-b8cb-4890-b323-ac2eb23295f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1700c-41e0-4225-8127-cc0e2f80e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c6bf89-b8cb-4890-b323-ac2eb23295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95353-CE43-4CA8-B5E0-77574AC91FD4}">
  <ds:schemaRefs>
    <ds:schemaRef ds:uri="2fa1700c-41e0-4225-8127-cc0e2f80e5a1"/>
    <ds:schemaRef ds:uri="70c6bf89-b8cb-4890-b323-ac2eb23295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E0F0FA-2F96-4EA4-8345-EAD49CC71356}">
  <ds:schemaRefs>
    <ds:schemaRef ds:uri="http://schemas.microsoft.com/sharepoint/v3/contenttype/forms"/>
  </ds:schemaRefs>
</ds:datastoreItem>
</file>

<file path=customXml/itemProps3.xml><?xml version="1.0" encoding="utf-8"?>
<ds:datastoreItem xmlns:ds="http://schemas.openxmlformats.org/officeDocument/2006/customXml" ds:itemID="{7EA23C03-A780-46AE-91D8-299C2543A77E}">
  <ds:schemaRefs>
    <ds:schemaRef ds:uri="2fa1700c-41e0-4225-8127-cc0e2f80e5a1"/>
    <ds:schemaRef ds:uri="70c6bf89-b8cb-4890-b323-ac2eb23295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Unit 3 Multi-Modal Project</vt:lpstr>
      <vt:lpstr>Introduction</vt:lpstr>
      <vt:lpstr>Quotation</vt:lpstr>
      <vt:lpstr>Deforestation in the Postwar Philippines</vt:lpstr>
      <vt:lpstr>Introduction</vt:lpstr>
      <vt:lpstr>What I found</vt:lpstr>
      <vt:lpstr>What I found.</vt:lpstr>
      <vt:lpstr>How serious/concerning is deforestation around the world?</vt:lpstr>
      <vt:lpstr>PowerPoint Presentation</vt:lpstr>
      <vt:lpstr>How serious/concerning is deforestation around the world? </vt:lpstr>
      <vt:lpstr>Conclusion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2020-11-16T21:31:10Z</dcterms:created>
  <dcterms:modified xsi:type="dcterms:W3CDTF">2020-11-18T17:19:45Z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0x0101007F066B20A0A57444AA5A8917457167A6</vt:lpwstr>
  </property>
</Properties>
</file>