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726" r:id="rId2"/>
  </p:sldMasterIdLst>
  <p:sldIdLst>
    <p:sldId id="256" r:id="rId3"/>
    <p:sldId id="262" r:id="rId4"/>
    <p:sldId id="257" r:id="rId5"/>
    <p:sldId id="258" r:id="rId6"/>
    <p:sldId id="261" r:id="rId7"/>
    <p:sldId id="263" r:id="rId8"/>
    <p:sldId id="264"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2" d="100"/>
          <a:sy n="62" d="100"/>
        </p:scale>
        <p:origin x="44"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510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9470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91111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11/19/2020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89249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11/19/2020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9442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11/19/2020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16075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11/19/2020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62397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11/19/2020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03264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11/19/2020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42957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11/19/2020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28362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11/19/2020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3985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65235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11/19/2020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72870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11/19/2020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63739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11/19/2020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22467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11/19/2020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0933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439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7815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773564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1524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18824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4753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11/19/2020</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80167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11/19/2020</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05722500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2" r:id="rId7"/>
    <p:sldLayoutId id="2147483778" r:id="rId8"/>
    <p:sldLayoutId id="2147483779" r:id="rId9"/>
    <p:sldLayoutId id="2147483780" r:id="rId10"/>
    <p:sldLayoutId id="214748378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11/19/2020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7873970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4" r:id="rId7"/>
    <p:sldLayoutId id="2147483715" r:id="rId8"/>
    <p:sldLayoutId id="2147483716" r:id="rId9"/>
    <p:sldLayoutId id="2147483717" r:id="rId10"/>
    <p:sldLayoutId id="2147483718" r:id="rId11"/>
    <p:sldLayoutId id="2147483720"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04A297-425E-4114-A6D1-FAC51D5D2AC0}"/>
              </a:ext>
            </a:extLst>
          </p:cNvPr>
          <p:cNvPicPr>
            <a:picLocks noChangeAspect="1"/>
          </p:cNvPicPr>
          <p:nvPr/>
        </p:nvPicPr>
        <p:blipFill rotWithShape="1">
          <a:blip r:embed="rId2"/>
          <a:srcRect t="3249" b="1151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C6C3E48C-655A-4982-8E73-7FB0D9E65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 y="3307170"/>
            <a:ext cx="12191982" cy="3558767"/>
          </a:xfrm>
          <a:prstGeom prst="rect">
            <a:avLst/>
          </a:prstGeom>
          <a:gradFill>
            <a:gsLst>
              <a:gs pos="89000">
                <a:srgbClr val="000000">
                  <a:alpha val="0"/>
                </a:srgbClr>
              </a:gs>
              <a:gs pos="0">
                <a:schemeClr val="tx1"/>
              </a:gs>
              <a:gs pos="56000">
                <a:srgbClr val="000000">
                  <a:alpha val="26000"/>
                </a:srgbClr>
              </a:gs>
              <a:gs pos="14000">
                <a:srgbClr val="000000">
                  <a:alpha val="37000"/>
                </a:srgbClr>
              </a:gs>
              <a:gs pos="0">
                <a:srgbClr val="000000">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6A387-CBFF-42C6-8295-A70AF97DD2F7}"/>
              </a:ext>
            </a:extLst>
          </p:cNvPr>
          <p:cNvSpPr>
            <a:spLocks noGrp="1"/>
          </p:cNvSpPr>
          <p:nvPr>
            <p:ph type="ctrTitle"/>
          </p:nvPr>
        </p:nvSpPr>
        <p:spPr>
          <a:xfrm>
            <a:off x="1783308" y="2838734"/>
            <a:ext cx="8625385" cy="2729554"/>
          </a:xfrm>
        </p:spPr>
        <p:txBody>
          <a:bodyPr>
            <a:normAutofit/>
          </a:bodyPr>
          <a:lstStyle/>
          <a:p>
            <a:r>
              <a:rPr lang="en-US" sz="4000" dirty="0">
                <a:solidFill>
                  <a:srgbClr val="FFFFFF"/>
                </a:solidFill>
                <a:latin typeface="Book Antiqua" panose="02040602050305030304" pitchFamily="18" charset="0"/>
              </a:rPr>
              <a:t>President Donald Trump </a:t>
            </a:r>
            <a:br>
              <a:rPr lang="en-US" sz="4000" dirty="0">
                <a:solidFill>
                  <a:srgbClr val="FFFFFF"/>
                </a:solidFill>
                <a:latin typeface="Book Antiqua" panose="02040602050305030304" pitchFamily="18" charset="0"/>
              </a:rPr>
            </a:br>
            <a:r>
              <a:rPr lang="en-US" sz="4000" dirty="0">
                <a:solidFill>
                  <a:srgbClr val="FFFFFF"/>
                </a:solidFill>
                <a:latin typeface="Book Antiqua" panose="02040602050305030304" pitchFamily="18" charset="0"/>
              </a:rPr>
              <a:t>and </a:t>
            </a:r>
            <a:br>
              <a:rPr lang="en-US" sz="4000" dirty="0">
                <a:solidFill>
                  <a:srgbClr val="FFFFFF"/>
                </a:solidFill>
                <a:latin typeface="Book Antiqua" panose="02040602050305030304" pitchFamily="18" charset="0"/>
              </a:rPr>
            </a:br>
            <a:r>
              <a:rPr lang="en-US" sz="4000" dirty="0">
                <a:solidFill>
                  <a:srgbClr val="FFFFFF"/>
                </a:solidFill>
                <a:latin typeface="Book Antiqua" panose="02040602050305030304" pitchFamily="18" charset="0"/>
              </a:rPr>
              <a:t>COVID 19</a:t>
            </a:r>
          </a:p>
        </p:txBody>
      </p:sp>
      <p:sp>
        <p:nvSpPr>
          <p:cNvPr id="3" name="Subtitle 2">
            <a:extLst>
              <a:ext uri="{FF2B5EF4-FFF2-40B4-BE49-F238E27FC236}">
                <a16:creationId xmlns:a16="http://schemas.microsoft.com/office/drawing/2014/main" id="{9CF117DD-F449-4C3C-9792-AEA2632C4CB5}"/>
              </a:ext>
            </a:extLst>
          </p:cNvPr>
          <p:cNvSpPr>
            <a:spLocks noGrp="1"/>
          </p:cNvSpPr>
          <p:nvPr>
            <p:ph type="subTitle" idx="1"/>
          </p:nvPr>
        </p:nvSpPr>
        <p:spPr>
          <a:xfrm>
            <a:off x="3141260" y="5786651"/>
            <a:ext cx="5909481" cy="811373"/>
          </a:xfrm>
        </p:spPr>
        <p:txBody>
          <a:bodyPr>
            <a:noAutofit/>
          </a:bodyPr>
          <a:lstStyle/>
          <a:p>
            <a:r>
              <a:rPr lang="en-US" b="1" dirty="0" err="1">
                <a:solidFill>
                  <a:srgbClr val="FFFFFF"/>
                </a:solidFill>
                <a:latin typeface="Times New Roman" panose="02020603050405020304" pitchFamily="18" charset="0"/>
                <a:cs typeface="Times New Roman" panose="02020603050405020304" pitchFamily="18" charset="0"/>
              </a:rPr>
              <a:t>sumon</a:t>
            </a:r>
            <a:r>
              <a:rPr lang="en-US" b="1" dirty="0">
                <a:solidFill>
                  <a:srgbClr val="FFFFFF"/>
                </a:solidFill>
                <a:latin typeface="Times New Roman" panose="02020603050405020304" pitchFamily="18" charset="0"/>
                <a:cs typeface="Times New Roman" panose="02020603050405020304" pitchFamily="18" charset="0"/>
              </a:rPr>
              <a:t>  </a:t>
            </a:r>
            <a:r>
              <a:rPr lang="en-US" b="1" dirty="0" err="1">
                <a:solidFill>
                  <a:srgbClr val="FFFFFF"/>
                </a:solidFill>
                <a:latin typeface="Times New Roman" panose="02020603050405020304" pitchFamily="18" charset="0"/>
                <a:cs typeface="Times New Roman" panose="02020603050405020304" pitchFamily="18" charset="0"/>
              </a:rPr>
              <a:t>Alam</a:t>
            </a:r>
            <a:endParaRPr lang="en-US"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16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2" name="Rectangle 281">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5AD981-E9D7-40D5-8954-4D309360055A}"/>
              </a:ext>
            </a:extLst>
          </p:cNvPr>
          <p:cNvSpPr>
            <a:spLocks noGrp="1"/>
          </p:cNvSpPr>
          <p:nvPr>
            <p:ph type="title"/>
          </p:nvPr>
        </p:nvSpPr>
        <p:spPr>
          <a:xfrm>
            <a:off x="1073811" y="718366"/>
            <a:ext cx="9483513" cy="944656"/>
          </a:xfrm>
        </p:spPr>
        <p:txBody>
          <a:bodyPr>
            <a:normAutofit/>
          </a:bodyPr>
          <a:lstStyle/>
          <a:p>
            <a:r>
              <a:rPr lang="en-US" dirty="0">
                <a:latin typeface="Times New Roman" panose="02020603050405020304" pitchFamily="18" charset="0"/>
                <a:cs typeface="Times New Roman" panose="02020603050405020304" pitchFamily="18" charset="0"/>
              </a:rPr>
              <a:t>COVID 19</a:t>
            </a:r>
          </a:p>
        </p:txBody>
      </p:sp>
      <p:sp>
        <p:nvSpPr>
          <p:cNvPr id="284" name="Rectangle 283">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92046" cy="4097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BD7FBB-E3E4-49D2-9014-472A44209B2E}"/>
              </a:ext>
            </a:extLst>
          </p:cNvPr>
          <p:cNvSpPr>
            <a:spLocks noGrp="1"/>
          </p:cNvSpPr>
          <p:nvPr>
            <p:ph idx="1"/>
          </p:nvPr>
        </p:nvSpPr>
        <p:spPr>
          <a:xfrm>
            <a:off x="2503967" y="2478755"/>
            <a:ext cx="7598826" cy="2945618"/>
          </a:xfrm>
        </p:spPr>
        <p:txBody>
          <a:bodyPr>
            <a:normAutofit/>
          </a:bodyPr>
          <a:lstStyle/>
          <a:p>
            <a:pPr>
              <a:lnSpc>
                <a:spcPct val="140000"/>
              </a:lnSpc>
            </a:pPr>
            <a:r>
              <a:rPr lang="en-US" dirty="0"/>
              <a:t>Corona Virus also known as COVID -19, the deadly virus which is taking peoples lives in the past months and is also currently taking it. </a:t>
            </a:r>
          </a:p>
          <a:p>
            <a:pPr>
              <a:lnSpc>
                <a:spcPct val="140000"/>
              </a:lnSpc>
            </a:pPr>
            <a:r>
              <a:rPr lang="en-US" dirty="0"/>
              <a:t>First case was found in Wuhan, China in the month of December 2019.</a:t>
            </a:r>
          </a:p>
          <a:p>
            <a:pPr>
              <a:lnSpc>
                <a:spcPct val="140000"/>
              </a:lnSpc>
            </a:pPr>
            <a:r>
              <a:rPr lang="en-US" dirty="0"/>
              <a:t>The virus is a shape of a circle and has spikes on it. </a:t>
            </a:r>
          </a:p>
          <a:p>
            <a:pPr>
              <a:lnSpc>
                <a:spcPct val="140000"/>
              </a:lnSpc>
            </a:pPr>
            <a:endParaRPr lang="en-US" dirty="0"/>
          </a:p>
        </p:txBody>
      </p:sp>
      <p:grpSp>
        <p:nvGrpSpPr>
          <p:cNvPr id="286" name="Group 285">
            <a:extLst>
              <a:ext uri="{FF2B5EF4-FFF2-40B4-BE49-F238E27FC236}">
                <a16:creationId xmlns:a16="http://schemas.microsoft.com/office/drawing/2014/main" id="{82A54BA0-BEFE-4BA5-A3C1-FE85FE03E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287"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8"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9"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0"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1"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2"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3"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4"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5"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6"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7"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8"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9"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0"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1"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2"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3"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4"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5"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6"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9"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0"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1"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2"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3"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4"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5"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6"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7"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8"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9"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0"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2"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3"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4"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5"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6"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7"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8"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9"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0"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1"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2"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3"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4"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5"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6"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7"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8"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9"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0"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1"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2"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3"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4"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5"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6"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7"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8"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9"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0"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1"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2"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3"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4"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5"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6"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7"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8"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9"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0"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1"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2"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3"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4"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5"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6"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7"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8"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9"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0"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1"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2"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938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BA4C5-7A05-425A-94B7-1AA6EFB4A8CC}"/>
              </a:ext>
            </a:extLst>
          </p:cNvPr>
          <p:cNvSpPr>
            <a:spLocks noGrp="1"/>
          </p:cNvSpPr>
          <p:nvPr>
            <p:ph type="title"/>
          </p:nvPr>
        </p:nvSpPr>
        <p:spPr>
          <a:xfrm>
            <a:off x="1073811" y="718366"/>
            <a:ext cx="9483513" cy="944656"/>
          </a:xfrm>
        </p:spPr>
        <p:txBody>
          <a:bodyPr>
            <a:normAutofit/>
          </a:bodyPr>
          <a:lstStyle/>
          <a:p>
            <a:r>
              <a:rPr lang="en-US" dirty="0">
                <a:latin typeface="Times New Roman" panose="02020603050405020304" pitchFamily="18" charset="0"/>
                <a:cs typeface="Times New Roman" panose="02020603050405020304" pitchFamily="18" charset="0"/>
              </a:rPr>
              <a:t>Facts about COVID 19 Virus </a:t>
            </a:r>
          </a:p>
        </p:txBody>
      </p:sp>
      <p:sp>
        <p:nvSpPr>
          <p:cNvPr id="10" name="Rectangle 9">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92046" cy="4097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A8CB8A-490F-42C5-8CC3-C6780006070A}"/>
              </a:ext>
            </a:extLst>
          </p:cNvPr>
          <p:cNvSpPr>
            <a:spLocks noGrp="1"/>
          </p:cNvSpPr>
          <p:nvPr>
            <p:ph idx="1"/>
          </p:nvPr>
        </p:nvSpPr>
        <p:spPr>
          <a:xfrm>
            <a:off x="2503967" y="2478755"/>
            <a:ext cx="7598826" cy="2945618"/>
          </a:xfrm>
        </p:spPr>
        <p:txBody>
          <a:bodyPr>
            <a:normAutofit/>
          </a:bodyPr>
          <a:lstStyle/>
          <a:p>
            <a:pPr>
              <a:lnSpc>
                <a:spcPct val="140000"/>
              </a:lnSpc>
            </a:pPr>
            <a:r>
              <a:rPr lang="en-US" dirty="0"/>
              <a:t>It spreads through air when a person who sneezes or cough that has been infected, he can transfer it to anyone else.</a:t>
            </a:r>
            <a:endParaRPr lang="en-US"/>
          </a:p>
          <a:p>
            <a:pPr>
              <a:lnSpc>
                <a:spcPct val="140000"/>
              </a:lnSpc>
            </a:pPr>
            <a:r>
              <a:rPr lang="en-US" dirty="0"/>
              <a:t>Depending on age, this virus is deadly to those who above 50’s and already have a diabetes or high blood pressure conditions.</a:t>
            </a:r>
            <a:endParaRPr lang="en-US"/>
          </a:p>
          <a:p>
            <a:pPr>
              <a:lnSpc>
                <a:spcPct val="140000"/>
              </a:lnSpc>
            </a:pPr>
            <a:r>
              <a:rPr lang="en-US" dirty="0"/>
              <a:t>Every person and animal is at risk of getting the virus.</a:t>
            </a:r>
            <a:endParaRPr lang="en-US"/>
          </a:p>
          <a:p>
            <a:pPr>
              <a:lnSpc>
                <a:spcPct val="140000"/>
              </a:lnSpc>
            </a:pPr>
            <a:endParaRPr lang="en-US"/>
          </a:p>
        </p:txBody>
      </p:sp>
      <p:grpSp>
        <p:nvGrpSpPr>
          <p:cNvPr id="12" name="Group 11">
            <a:extLst>
              <a:ext uri="{FF2B5EF4-FFF2-40B4-BE49-F238E27FC236}">
                <a16:creationId xmlns:a16="http://schemas.microsoft.com/office/drawing/2014/main" id="{82A54BA0-BEFE-4BA5-A3C1-FE85FE03E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3"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146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97CF2-0D07-4449-AB95-874887AFC8E5}"/>
              </a:ext>
            </a:extLst>
          </p:cNvPr>
          <p:cNvSpPr>
            <a:spLocks noGrp="1"/>
          </p:cNvSpPr>
          <p:nvPr>
            <p:ph type="title"/>
          </p:nvPr>
        </p:nvSpPr>
        <p:spPr>
          <a:xfrm>
            <a:off x="1073811" y="718366"/>
            <a:ext cx="9483513" cy="944656"/>
          </a:xfrm>
        </p:spPr>
        <p:txBody>
          <a:bodyPr>
            <a:normAutofit/>
          </a:bodyPr>
          <a:lstStyle/>
          <a:p>
            <a:r>
              <a:rPr lang="en-US" dirty="0">
                <a:latin typeface="Times New Roman" panose="02020603050405020304" pitchFamily="18" charset="0"/>
                <a:cs typeface="Times New Roman" panose="02020603050405020304" pitchFamily="18" charset="0"/>
              </a:rPr>
              <a:t>President Donald Trump on COVID 19</a:t>
            </a:r>
          </a:p>
        </p:txBody>
      </p:sp>
      <p:sp>
        <p:nvSpPr>
          <p:cNvPr id="10" name="Rectangle 9">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92046" cy="4097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E089E78-BB4F-4FCA-9A3D-2B5D09AD27FE}"/>
              </a:ext>
            </a:extLst>
          </p:cNvPr>
          <p:cNvSpPr>
            <a:spLocks noGrp="1"/>
          </p:cNvSpPr>
          <p:nvPr>
            <p:ph idx="1"/>
          </p:nvPr>
        </p:nvSpPr>
        <p:spPr>
          <a:xfrm>
            <a:off x="2503967" y="2478755"/>
            <a:ext cx="7598826" cy="2945618"/>
          </a:xfrm>
        </p:spPr>
        <p:txBody>
          <a:bodyPr>
            <a:normAutofit lnSpcReduction="10000"/>
          </a:bodyPr>
          <a:lstStyle/>
          <a:p>
            <a:pPr>
              <a:lnSpc>
                <a:spcPct val="140000"/>
              </a:lnSpc>
            </a:pPr>
            <a:r>
              <a:rPr lang="en-US" sz="1400" b="0" i="0" dirty="0">
                <a:effectLst/>
                <a:latin typeface="Arial" panose="020B0604020202020204" pitchFamily="34" charset="0"/>
              </a:rPr>
              <a:t> </a:t>
            </a:r>
            <a:r>
              <a:rPr lang="en-US" sz="1600" b="0" i="0" dirty="0">
                <a:effectLst/>
              </a:rPr>
              <a:t>Trump has been disregarding science-backed facts, not to mention this CNN is the same news that Trump targets with negative comments saying It is “fake” </a:t>
            </a:r>
          </a:p>
          <a:p>
            <a:pPr>
              <a:lnSpc>
                <a:spcPct val="140000"/>
              </a:lnSpc>
            </a:pPr>
            <a:r>
              <a:rPr lang="en-US" sz="1600" dirty="0"/>
              <a:t>President Trump </a:t>
            </a:r>
            <a:r>
              <a:rPr lang="en-US" sz="1600" b="0" i="0" dirty="0">
                <a:effectLst/>
              </a:rPr>
              <a:t>also blamed the Governor of New York Andrew Cuomo stating that he </a:t>
            </a:r>
            <a:r>
              <a:rPr lang="en-US" sz="1600" dirty="0"/>
              <a:t>did not do a better job controlling the virus. </a:t>
            </a:r>
          </a:p>
          <a:p>
            <a:pPr>
              <a:lnSpc>
                <a:spcPct val="140000"/>
              </a:lnSpc>
              <a:spcBef>
                <a:spcPts val="0"/>
              </a:spcBef>
              <a:spcAft>
                <a:spcPts val="0"/>
              </a:spcAft>
            </a:pPr>
            <a:r>
              <a:rPr lang="en-US" sz="1600" b="0" i="0" dirty="0">
                <a:effectLst/>
              </a:rPr>
              <a:t>In my </a:t>
            </a:r>
            <a:r>
              <a:rPr lang="en-US" sz="1600" dirty="0"/>
              <a:t>opinion, </a:t>
            </a:r>
            <a:r>
              <a:rPr lang="en-US" sz="1600" b="0" i="0" dirty="0">
                <a:effectLst/>
              </a:rPr>
              <a:t>As a person who never wants to take responsibility for anything, President Trump prefers dragging other people’s names in the mud and trying to make himself feel good about his failures.</a:t>
            </a:r>
          </a:p>
          <a:p>
            <a:pPr>
              <a:lnSpc>
                <a:spcPct val="140000"/>
              </a:lnSpc>
            </a:pPr>
            <a:endParaRPr lang="en-US" sz="1400" dirty="0"/>
          </a:p>
        </p:txBody>
      </p:sp>
      <p:grpSp>
        <p:nvGrpSpPr>
          <p:cNvPr id="12" name="Group 11">
            <a:extLst>
              <a:ext uri="{FF2B5EF4-FFF2-40B4-BE49-F238E27FC236}">
                <a16:creationId xmlns:a16="http://schemas.microsoft.com/office/drawing/2014/main" id="{82A54BA0-BEFE-4BA5-A3C1-FE85FE03E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3"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2699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12DA17-56CD-40CB-9D46-7B7714155014}"/>
              </a:ext>
            </a:extLst>
          </p:cNvPr>
          <p:cNvSpPr>
            <a:spLocks noGrp="1"/>
          </p:cNvSpPr>
          <p:nvPr>
            <p:ph type="title"/>
          </p:nvPr>
        </p:nvSpPr>
        <p:spPr>
          <a:xfrm>
            <a:off x="1073811" y="718366"/>
            <a:ext cx="9483513" cy="944656"/>
          </a:xfrm>
        </p:spPr>
        <p:txBody>
          <a:bodyPr>
            <a:normAutofit/>
          </a:bodyPr>
          <a:lstStyle/>
          <a:p>
            <a:r>
              <a:rPr lang="en-US" dirty="0">
                <a:latin typeface="Times New Roman" panose="02020603050405020304" pitchFamily="18" charset="0"/>
                <a:cs typeface="Times New Roman" panose="02020603050405020304" pitchFamily="18" charset="0"/>
              </a:rPr>
              <a:t>Dr </a:t>
            </a:r>
            <a:r>
              <a:rPr lang="en-US" b="0" i="0">
                <a:effectLst/>
                <a:latin typeface="Times New Roman" panose="02020603050405020304" pitchFamily="18" charset="0"/>
                <a:cs typeface="Times New Roman" panose="02020603050405020304" pitchFamily="18" charset="0"/>
              </a:rPr>
              <a:t>Anthony Stephen </a:t>
            </a:r>
            <a:r>
              <a:rPr lang="en-US" b="0" i="0" err="1">
                <a:effectLst/>
                <a:latin typeface="Times New Roman" panose="02020603050405020304" pitchFamily="18" charset="0"/>
                <a:cs typeface="Times New Roman" panose="02020603050405020304" pitchFamily="18" charset="0"/>
              </a:rPr>
              <a:t>Fauci</a:t>
            </a:r>
            <a:endParaRPr lang="en-US"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92046" cy="4097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FCAE72-3A40-46CB-856A-80DD4C7A6D0B}"/>
              </a:ext>
            </a:extLst>
          </p:cNvPr>
          <p:cNvSpPr>
            <a:spLocks noGrp="1"/>
          </p:cNvSpPr>
          <p:nvPr>
            <p:ph idx="1"/>
          </p:nvPr>
        </p:nvSpPr>
        <p:spPr>
          <a:xfrm>
            <a:off x="2503967" y="2478755"/>
            <a:ext cx="7598826" cy="2945618"/>
          </a:xfrm>
        </p:spPr>
        <p:txBody>
          <a:bodyPr>
            <a:normAutofit/>
          </a:bodyPr>
          <a:lstStyle/>
          <a:p>
            <a:r>
              <a:rPr lang="en-US" dirty="0"/>
              <a:t>Who’s an American Physician, he’s also the person that is in charge to handle COVID 19 situation within the white house. He researches about  different types of diseases and different types of virus, which as of now he’s the person to listen to about this type of Virus.</a:t>
            </a:r>
          </a:p>
        </p:txBody>
      </p:sp>
      <p:grpSp>
        <p:nvGrpSpPr>
          <p:cNvPr id="12" name="Group 11">
            <a:extLst>
              <a:ext uri="{FF2B5EF4-FFF2-40B4-BE49-F238E27FC236}">
                <a16:creationId xmlns:a16="http://schemas.microsoft.com/office/drawing/2014/main" id="{82A54BA0-BEFE-4BA5-A3C1-FE85FE03E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3"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11720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981EF-68CD-403A-BDE0-286F7026A8D6}"/>
              </a:ext>
            </a:extLst>
          </p:cNvPr>
          <p:cNvSpPr>
            <a:spLocks noGrp="1"/>
          </p:cNvSpPr>
          <p:nvPr>
            <p:ph type="title"/>
          </p:nvPr>
        </p:nvSpPr>
        <p:spPr>
          <a:xfrm>
            <a:off x="1073811" y="718366"/>
            <a:ext cx="9483513" cy="944656"/>
          </a:xfrm>
        </p:spPr>
        <p:txBody>
          <a:bodyPr>
            <a:normAutofit/>
          </a:bodyPr>
          <a:lstStyle/>
          <a:p>
            <a:r>
              <a:rPr lang="en-US">
                <a:latin typeface="Times New Roman" panose="02020603050405020304" pitchFamily="18" charset="0"/>
                <a:cs typeface="Times New Roman" panose="02020603050405020304" pitchFamily="18" charset="0"/>
              </a:rPr>
              <a:t>President Donald Trump and DR. </a:t>
            </a:r>
            <a:r>
              <a:rPr lang="en-US" err="1">
                <a:latin typeface="Times New Roman" panose="02020603050405020304" pitchFamily="18" charset="0"/>
                <a:cs typeface="Times New Roman" panose="02020603050405020304" pitchFamily="18" charset="0"/>
              </a:rPr>
              <a:t>Fauci</a:t>
            </a:r>
            <a:r>
              <a:rPr lang="en-US">
                <a:latin typeface="Times New Roman" panose="02020603050405020304" pitchFamily="18" charset="0"/>
                <a:cs typeface="Times New Roman" panose="02020603050405020304" pitchFamily="18" charset="0"/>
              </a:rPr>
              <a:t> </a:t>
            </a:r>
          </a:p>
        </p:txBody>
      </p:sp>
      <p:sp>
        <p:nvSpPr>
          <p:cNvPr id="10" name="Rectangle 9">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92046" cy="4097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EC079A-45E4-4AAA-9586-3A018635983C}"/>
              </a:ext>
            </a:extLst>
          </p:cNvPr>
          <p:cNvSpPr>
            <a:spLocks noGrp="1"/>
          </p:cNvSpPr>
          <p:nvPr>
            <p:ph idx="1"/>
          </p:nvPr>
        </p:nvSpPr>
        <p:spPr>
          <a:xfrm>
            <a:off x="2503967" y="2478755"/>
            <a:ext cx="7598826" cy="2945618"/>
          </a:xfrm>
        </p:spPr>
        <p:txBody>
          <a:bodyPr>
            <a:normAutofit/>
          </a:bodyPr>
          <a:lstStyle/>
          <a:p>
            <a:pPr>
              <a:lnSpc>
                <a:spcPct val="140000"/>
              </a:lnSpc>
              <a:spcBef>
                <a:spcPts val="0"/>
              </a:spcBef>
              <a:spcAft>
                <a:spcPts val="0"/>
              </a:spcAft>
            </a:pPr>
            <a:r>
              <a:rPr lang="en-US" sz="1700" b="0" i="0">
                <a:effectLst/>
              </a:rPr>
              <a:t>Trump has been using his guts to discredit </a:t>
            </a:r>
            <a:r>
              <a:rPr lang="en-US" sz="1700" b="0" i="0" err="1">
                <a:effectLst/>
              </a:rPr>
              <a:t>Fauci’s</a:t>
            </a:r>
            <a:r>
              <a:rPr lang="en-US" sz="1700" b="0" i="0">
                <a:effectLst/>
              </a:rPr>
              <a:t> method while also refusing to take responsibility but rather downplaying the mess that the virus is causing across the nation</a:t>
            </a:r>
          </a:p>
          <a:p>
            <a:pPr>
              <a:lnSpc>
                <a:spcPct val="140000"/>
              </a:lnSpc>
            </a:pPr>
            <a:r>
              <a:rPr lang="en-US" sz="1700"/>
              <a:t> Trump has continued to openly show his displeasure with </a:t>
            </a:r>
            <a:r>
              <a:rPr lang="en-US" sz="1700" err="1"/>
              <a:t>Fauci’s</a:t>
            </a:r>
            <a:r>
              <a:rPr lang="en-US" sz="1700"/>
              <a:t> directives during press briefs as well as well as campaign rallies. The authors of this article report that, “…the president has resorted to more personal insults against </a:t>
            </a:r>
            <a:r>
              <a:rPr lang="en-US" sz="1700" err="1"/>
              <a:t>Fauci</a:t>
            </a:r>
            <a:r>
              <a:rPr lang="en-US" sz="1700"/>
              <a:t>” calling him a “disaster” and an idiot. </a:t>
            </a:r>
          </a:p>
        </p:txBody>
      </p:sp>
      <p:grpSp>
        <p:nvGrpSpPr>
          <p:cNvPr id="12" name="Group 11">
            <a:extLst>
              <a:ext uri="{FF2B5EF4-FFF2-40B4-BE49-F238E27FC236}">
                <a16:creationId xmlns:a16="http://schemas.microsoft.com/office/drawing/2014/main" id="{82A54BA0-BEFE-4BA5-A3C1-FE85FE03E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3"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354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1573CD-88A8-43B1-9052-56923D331421}"/>
              </a:ext>
            </a:extLst>
          </p:cNvPr>
          <p:cNvSpPr>
            <a:spLocks noGrp="1"/>
          </p:cNvSpPr>
          <p:nvPr>
            <p:ph type="title"/>
          </p:nvPr>
        </p:nvSpPr>
        <p:spPr>
          <a:xfrm>
            <a:off x="1073811" y="718366"/>
            <a:ext cx="9483513" cy="944656"/>
          </a:xfrm>
        </p:spPr>
        <p:txBody>
          <a:bodyPr>
            <a:normAutofit/>
          </a:bodyPr>
          <a:lstStyle/>
          <a:p>
            <a:r>
              <a:rPr lang="en-US" dirty="0">
                <a:latin typeface="Times New Roman" panose="02020603050405020304" pitchFamily="18" charset="0"/>
                <a:cs typeface="Times New Roman" panose="02020603050405020304" pitchFamily="18" charset="0"/>
              </a:rPr>
              <a:t>World Health Organization</a:t>
            </a:r>
          </a:p>
        </p:txBody>
      </p:sp>
      <p:sp>
        <p:nvSpPr>
          <p:cNvPr id="10" name="Rectangle 9">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92046" cy="4097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4C8502-F8C7-442C-B2F4-124F8EF92A2C}"/>
              </a:ext>
            </a:extLst>
          </p:cNvPr>
          <p:cNvSpPr>
            <a:spLocks noGrp="1"/>
          </p:cNvSpPr>
          <p:nvPr>
            <p:ph idx="1"/>
          </p:nvPr>
        </p:nvSpPr>
        <p:spPr>
          <a:xfrm>
            <a:off x="2503967" y="2478755"/>
            <a:ext cx="7598826" cy="2945618"/>
          </a:xfrm>
        </p:spPr>
        <p:txBody>
          <a:bodyPr>
            <a:noAutofit/>
          </a:bodyPr>
          <a:lstStyle/>
          <a:p>
            <a:pPr>
              <a:lnSpc>
                <a:spcPct val="140000"/>
              </a:lnSpc>
            </a:pPr>
            <a:r>
              <a:rPr lang="en-US" sz="1800" dirty="0"/>
              <a:t>World Health Organization, also known as WHO, its an agency of every country to look after for, that is associated with health issues. </a:t>
            </a:r>
          </a:p>
          <a:p>
            <a:pPr>
              <a:lnSpc>
                <a:spcPct val="140000"/>
              </a:lnSpc>
            </a:pPr>
            <a:r>
              <a:rPr lang="en-US" sz="1800" dirty="0"/>
              <a:t> World Health Organization (WHO) has given guidelines for the final stages of the vaccine development including the trial design, implementation, evaluation as well as follow up. These guidelines are meant to enhance speed and effectiveness in the research and development (R&amp;D) process of producing a safe vaccine for the novel coronavirus disease.</a:t>
            </a:r>
          </a:p>
        </p:txBody>
      </p:sp>
      <p:grpSp>
        <p:nvGrpSpPr>
          <p:cNvPr id="12" name="Group 11">
            <a:extLst>
              <a:ext uri="{FF2B5EF4-FFF2-40B4-BE49-F238E27FC236}">
                <a16:creationId xmlns:a16="http://schemas.microsoft.com/office/drawing/2014/main" id="{82A54BA0-BEFE-4BA5-A3C1-FE85FE03E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3"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6927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F4A234-29BA-4B70-BFC0-64FBB64F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DA49F-CC3B-4912-B42C-B863A8F2B728}"/>
              </a:ext>
            </a:extLst>
          </p:cNvPr>
          <p:cNvSpPr>
            <a:spLocks noGrp="1"/>
          </p:cNvSpPr>
          <p:nvPr>
            <p:ph type="title"/>
          </p:nvPr>
        </p:nvSpPr>
        <p:spPr>
          <a:xfrm>
            <a:off x="1073811" y="718366"/>
            <a:ext cx="9483513" cy="944656"/>
          </a:xfrm>
        </p:spPr>
        <p:txBody>
          <a:bodyPr>
            <a:normAutofit/>
          </a:bodyPr>
          <a:lstStyle/>
          <a:p>
            <a:r>
              <a:rPr lang="en-US" dirty="0">
                <a:latin typeface="Times New Roman" panose="02020603050405020304" pitchFamily="18" charset="0"/>
                <a:cs typeface="Times New Roman" panose="02020603050405020304" pitchFamily="18" charset="0"/>
              </a:rPr>
              <a:t>Citation </a:t>
            </a:r>
          </a:p>
        </p:txBody>
      </p:sp>
      <p:sp>
        <p:nvSpPr>
          <p:cNvPr id="10" name="Rectangle 9">
            <a:extLst>
              <a:ext uri="{FF2B5EF4-FFF2-40B4-BE49-F238E27FC236}">
                <a16:creationId xmlns:a16="http://schemas.microsoft.com/office/drawing/2014/main" id="{EC2268EF-1ED3-4797-8355-F5078CB18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0" y="1883764"/>
            <a:ext cx="8992046" cy="4097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A53165-7816-4CA2-BF4D-6271CEB522FE}"/>
              </a:ext>
            </a:extLst>
          </p:cNvPr>
          <p:cNvSpPr>
            <a:spLocks noGrp="1"/>
          </p:cNvSpPr>
          <p:nvPr>
            <p:ph idx="1"/>
          </p:nvPr>
        </p:nvSpPr>
        <p:spPr>
          <a:xfrm>
            <a:off x="2503967" y="2478755"/>
            <a:ext cx="7598826" cy="2945618"/>
          </a:xfrm>
        </p:spPr>
        <p:txBody>
          <a:bodyPr>
            <a:normAutofit/>
          </a:bodyPr>
          <a:lstStyle/>
          <a:p>
            <a:pPr>
              <a:lnSpc>
                <a:spcPct val="140000"/>
              </a:lnSpc>
            </a:pPr>
            <a:r>
              <a:rPr lang="en-US" sz="1200" dirty="0"/>
              <a:t>@realDonaldTRump. “Governor Cuomo has shown tremendously poor leadership skills in running N.Y. Bad time for him to be writing and promoting a book, especially since he has done such a poor job with </a:t>
            </a:r>
            <a:r>
              <a:rPr lang="en-US" sz="1200" dirty="0" err="1"/>
              <a:t>Covid</a:t>
            </a:r>
            <a:r>
              <a:rPr lang="en-US" sz="1200" dirty="0"/>
              <a:t> and Crime. So many unnecessary deaths. The City &amp; State have sunk to historic lows. Washington wants nothing to do with him, and that’s so bad for New York, which has become a ghost town. Andrew spends most of his time listening to his brother, </a:t>
            </a:r>
            <a:r>
              <a:rPr lang="en-US" sz="1200" dirty="0" err="1"/>
              <a:t>Fredo</a:t>
            </a:r>
            <a:r>
              <a:rPr lang="en-US" sz="1200" dirty="0"/>
              <a:t>. Forget about the books and your apology tour. The Federal Government would love to help New York regain its luster!” Twitter, 19 October, 2020, 10:08p.m., https://twitter.com/realDonaldTrump/status/1318267921227943936 Acosta, Jim, and Velazquez, Maegan. “</a:t>
            </a:r>
            <a:r>
              <a:rPr lang="en-US" sz="1200" dirty="0" err="1"/>
              <a:t>Fauci</a:t>
            </a:r>
            <a:r>
              <a:rPr lang="en-US" sz="1200" dirty="0"/>
              <a:t> and Trump spoke during the president’s COVID-19 recovery.” Politics, CNN, October 21, 2020, https://edition.cnn.com/2020/10/21/politics/trump-fauci-covid-19-recovery/index.html Le, Tung Thanh, et al. "Evolution of the COVID-19 vaccine development landscape." Nat Rev Drug </a:t>
            </a:r>
            <a:r>
              <a:rPr lang="en-US" sz="1200" dirty="0" err="1"/>
              <a:t>Discov</a:t>
            </a:r>
            <a:r>
              <a:rPr lang="en-US" sz="1200" dirty="0"/>
              <a:t> 19.10 (2020): 667-8.</a:t>
            </a:r>
          </a:p>
        </p:txBody>
      </p:sp>
      <p:grpSp>
        <p:nvGrpSpPr>
          <p:cNvPr id="12" name="Group 11">
            <a:extLst>
              <a:ext uri="{FF2B5EF4-FFF2-40B4-BE49-F238E27FC236}">
                <a16:creationId xmlns:a16="http://schemas.microsoft.com/office/drawing/2014/main" id="{82A54BA0-BEFE-4BA5-A3C1-FE85FE03E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84460" y="-5553"/>
            <a:ext cx="781459" cy="6853105"/>
            <a:chOff x="11084460" y="-5553"/>
            <a:chExt cx="781459" cy="6853105"/>
          </a:xfrm>
        </p:grpSpPr>
        <p:sp>
          <p:nvSpPr>
            <p:cNvPr id="13" name="Freeform 59">
              <a:extLst>
                <a:ext uri="{FF2B5EF4-FFF2-40B4-BE49-F238E27FC236}">
                  <a16:creationId xmlns:a16="http://schemas.microsoft.com/office/drawing/2014/main" id="{781905C4-1133-4589-891D-4E6052BC9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5558" y="6708631"/>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8">
              <a:extLst>
                <a:ext uri="{FF2B5EF4-FFF2-40B4-BE49-F238E27FC236}">
                  <a16:creationId xmlns:a16="http://schemas.microsoft.com/office/drawing/2014/main" id="{B549DF45-2D76-437C-ACBF-763DF06F3E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122" y="657431"/>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9">
              <a:extLst>
                <a:ext uri="{FF2B5EF4-FFF2-40B4-BE49-F238E27FC236}">
                  <a16:creationId xmlns:a16="http://schemas.microsoft.com/office/drawing/2014/main" id="{B49F2B88-F0AA-40D6-997C-4CD28AD29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3494" y="88847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80">
              <a:extLst>
                <a:ext uri="{FF2B5EF4-FFF2-40B4-BE49-F238E27FC236}">
                  <a16:creationId xmlns:a16="http://schemas.microsoft.com/office/drawing/2014/main" id="{36A4A66A-D1F4-4383-8D28-A68695937F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8153" y="1126271"/>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81">
              <a:extLst>
                <a:ext uri="{FF2B5EF4-FFF2-40B4-BE49-F238E27FC236}">
                  <a16:creationId xmlns:a16="http://schemas.microsoft.com/office/drawing/2014/main" id="{1A73A306-1140-4842-AB32-DEFA0C75DB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1203" y="213932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2">
              <a:extLst>
                <a:ext uri="{FF2B5EF4-FFF2-40B4-BE49-F238E27FC236}">
                  <a16:creationId xmlns:a16="http://schemas.microsoft.com/office/drawing/2014/main" id="{9E9F1E99-2F3F-4867-BBFE-FCA8F92CA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9039" y="1916872"/>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3">
              <a:extLst>
                <a:ext uri="{FF2B5EF4-FFF2-40B4-BE49-F238E27FC236}">
                  <a16:creationId xmlns:a16="http://schemas.microsoft.com/office/drawing/2014/main" id="{015B614E-DBF6-4DE6-9339-24B527AE00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1596" y="1602084"/>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4">
              <a:extLst>
                <a:ext uri="{FF2B5EF4-FFF2-40B4-BE49-F238E27FC236}">
                  <a16:creationId xmlns:a16="http://schemas.microsoft.com/office/drawing/2014/main" id="{2D99F085-1658-457C-A1E7-8BB59784E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2612" y="452845"/>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6">
              <a:extLst>
                <a:ext uri="{FF2B5EF4-FFF2-40B4-BE49-F238E27FC236}">
                  <a16:creationId xmlns:a16="http://schemas.microsoft.com/office/drawing/2014/main" id="{72314D71-6CB0-478C-A2EE-9DD68D4B0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2581" y="106836"/>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CFF40123-9723-4AED-B3F6-54C54E54A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384" y="138973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18149ACA-B455-497E-A336-7CA5EA3FF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5236" y="201264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2">
              <a:extLst>
                <a:ext uri="{FF2B5EF4-FFF2-40B4-BE49-F238E27FC236}">
                  <a16:creationId xmlns:a16="http://schemas.microsoft.com/office/drawing/2014/main" id="{BEA79FD9-FE3C-474C-9635-FA1AC8B10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8261" y="2886960"/>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3">
              <a:extLst>
                <a:ext uri="{FF2B5EF4-FFF2-40B4-BE49-F238E27FC236}">
                  <a16:creationId xmlns:a16="http://schemas.microsoft.com/office/drawing/2014/main" id="{5A1C9036-2209-48AB-9A45-1CF7A88BC8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9619" y="402557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64">
              <a:extLst>
                <a:ext uri="{FF2B5EF4-FFF2-40B4-BE49-F238E27FC236}">
                  <a16:creationId xmlns:a16="http://schemas.microsoft.com/office/drawing/2014/main" id="{949D7B76-E779-437D-BF53-4B314E304D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7570" y="2618652"/>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65">
              <a:extLst>
                <a:ext uri="{FF2B5EF4-FFF2-40B4-BE49-F238E27FC236}">
                  <a16:creationId xmlns:a16="http://schemas.microsoft.com/office/drawing/2014/main" id="{6C7666CC-2CD8-49CF-97E8-03A4748E50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8201" y="376266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66">
              <a:extLst>
                <a:ext uri="{FF2B5EF4-FFF2-40B4-BE49-F238E27FC236}">
                  <a16:creationId xmlns:a16="http://schemas.microsoft.com/office/drawing/2014/main" id="{6694159E-961A-40AD-9710-DE5D858BE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83" y="5309103"/>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67">
              <a:extLst>
                <a:ext uri="{FF2B5EF4-FFF2-40B4-BE49-F238E27FC236}">
                  <a16:creationId xmlns:a16="http://schemas.microsoft.com/office/drawing/2014/main" id="{3415C869-BF38-4F37-A07D-99863F6F0C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66163" y="452512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68">
              <a:extLst>
                <a:ext uri="{FF2B5EF4-FFF2-40B4-BE49-F238E27FC236}">
                  <a16:creationId xmlns:a16="http://schemas.microsoft.com/office/drawing/2014/main" id="{C532C6F8-F368-4C0C-A0C7-26ED5B5C74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93551" y="3182385"/>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9">
              <a:extLst>
                <a:ext uri="{FF2B5EF4-FFF2-40B4-BE49-F238E27FC236}">
                  <a16:creationId xmlns:a16="http://schemas.microsoft.com/office/drawing/2014/main" id="{CE0F0051-9235-439E-906C-6D4734860A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72808" y="559134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0">
              <a:extLst>
                <a:ext uri="{FF2B5EF4-FFF2-40B4-BE49-F238E27FC236}">
                  <a16:creationId xmlns:a16="http://schemas.microsoft.com/office/drawing/2014/main" id="{595300AA-1720-4A83-A1A6-AEAC14DC44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37021" y="6183092"/>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1">
              <a:extLst>
                <a:ext uri="{FF2B5EF4-FFF2-40B4-BE49-F238E27FC236}">
                  <a16:creationId xmlns:a16="http://schemas.microsoft.com/office/drawing/2014/main" id="{4C3205CA-C6A4-4BC9-A856-44012512D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4351" y="5070698"/>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72">
              <a:extLst>
                <a:ext uri="{FF2B5EF4-FFF2-40B4-BE49-F238E27FC236}">
                  <a16:creationId xmlns:a16="http://schemas.microsoft.com/office/drawing/2014/main" id="{2ADF09EA-ED2B-435A-98A9-C04F61AEC3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1088" y="4843839"/>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3">
              <a:extLst>
                <a:ext uri="{FF2B5EF4-FFF2-40B4-BE49-F238E27FC236}">
                  <a16:creationId xmlns:a16="http://schemas.microsoft.com/office/drawing/2014/main" id="{FECDE996-00DD-4523-A839-977B3099D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85961" y="4344204"/>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4">
              <a:extLst>
                <a:ext uri="{FF2B5EF4-FFF2-40B4-BE49-F238E27FC236}">
                  <a16:creationId xmlns:a16="http://schemas.microsoft.com/office/drawing/2014/main" id="{41E13E80-7416-41BF-9F70-0471C3755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3913" y="5924488"/>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5">
              <a:extLst>
                <a:ext uri="{FF2B5EF4-FFF2-40B4-BE49-F238E27FC236}">
                  <a16:creationId xmlns:a16="http://schemas.microsoft.com/office/drawing/2014/main" id="{E0904C63-D5F2-4DEC-BC8B-20A2620174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922" y="2378884"/>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77">
              <a:extLst>
                <a:ext uri="{FF2B5EF4-FFF2-40B4-BE49-F238E27FC236}">
                  <a16:creationId xmlns:a16="http://schemas.microsoft.com/office/drawing/2014/main" id="{E8FF1427-C8C3-4A62-BA09-C39CD288FD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54168" y="3543167"/>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85">
              <a:extLst>
                <a:ext uri="{FF2B5EF4-FFF2-40B4-BE49-F238E27FC236}">
                  <a16:creationId xmlns:a16="http://schemas.microsoft.com/office/drawing/2014/main" id="{8A423576-FAF7-451E-8E03-BD83EB4C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40427" y="6370986"/>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6E983BE2-E9E0-42E2-9321-D69CE9C5DE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627906" y="6662260"/>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D3F95FF6-487C-4B8A-8366-D3ED41932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8467" y="564043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7BEB0739-EF74-4D95-80D7-4173F5B980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6657" y="3978357"/>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5">
              <a:extLst>
                <a:ext uri="{FF2B5EF4-FFF2-40B4-BE49-F238E27FC236}">
                  <a16:creationId xmlns:a16="http://schemas.microsoft.com/office/drawing/2014/main" id="{783B7BCE-EE41-439B-B505-CCE4A75EA5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8643" y="1918333"/>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6">
              <a:extLst>
                <a:ext uri="{FF2B5EF4-FFF2-40B4-BE49-F238E27FC236}">
                  <a16:creationId xmlns:a16="http://schemas.microsoft.com/office/drawing/2014/main" id="{3C74358B-9A47-45F3-8386-A5618A504A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280" y="525454"/>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7">
              <a:extLst>
                <a:ext uri="{FF2B5EF4-FFF2-40B4-BE49-F238E27FC236}">
                  <a16:creationId xmlns:a16="http://schemas.microsoft.com/office/drawing/2014/main" id="{99DE0B49-D1D7-4B06-9F02-E82BAD335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4045" y="220540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8">
              <a:extLst>
                <a:ext uri="{FF2B5EF4-FFF2-40B4-BE49-F238E27FC236}">
                  <a16:creationId xmlns:a16="http://schemas.microsoft.com/office/drawing/2014/main" id="{3E40A68B-6E09-47B3-B503-187E6DB05B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951" y="1135299"/>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09">
              <a:extLst>
                <a:ext uri="{FF2B5EF4-FFF2-40B4-BE49-F238E27FC236}">
                  <a16:creationId xmlns:a16="http://schemas.microsoft.com/office/drawing/2014/main" id="{D689A519-2610-420E-A0A9-969BFF67BB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9148" y="1636624"/>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10">
              <a:extLst>
                <a:ext uri="{FF2B5EF4-FFF2-40B4-BE49-F238E27FC236}">
                  <a16:creationId xmlns:a16="http://schemas.microsoft.com/office/drawing/2014/main" id="{6FBC6584-911F-4264-B473-D2BF13165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4" y="277619"/>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11">
              <a:extLst>
                <a:ext uri="{FF2B5EF4-FFF2-40B4-BE49-F238E27FC236}">
                  <a16:creationId xmlns:a16="http://schemas.microsoft.com/office/drawing/2014/main" id="{43BA3088-9071-4CB5-AA87-D26ADA6A0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7203" y="136511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12">
              <a:extLst>
                <a:ext uri="{FF2B5EF4-FFF2-40B4-BE49-F238E27FC236}">
                  <a16:creationId xmlns:a16="http://schemas.microsoft.com/office/drawing/2014/main" id="{036754A1-5FF1-4DAF-865F-51A8F732D4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6706" y="846465"/>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22">
              <a:extLst>
                <a:ext uri="{FF2B5EF4-FFF2-40B4-BE49-F238E27FC236}">
                  <a16:creationId xmlns:a16="http://schemas.microsoft.com/office/drawing/2014/main" id="{3113C36F-F2C1-4AEF-907E-B011FC7DFB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9267" y="1572680"/>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23">
              <a:extLst>
                <a:ext uri="{FF2B5EF4-FFF2-40B4-BE49-F238E27FC236}">
                  <a16:creationId xmlns:a16="http://schemas.microsoft.com/office/drawing/2014/main" id="{05297B79-2217-4E20-ADCE-55A99DFC2E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1768" y="208501"/>
              <a:ext cx="140901" cy="93843"/>
            </a:xfrm>
            <a:custGeom>
              <a:avLst/>
              <a:gdLst>
                <a:gd name="T0" fmla="*/ 26 w 43"/>
                <a:gd name="T1" fmla="*/ 3 h 31"/>
                <a:gd name="T2" fmla="*/ 40 w 43"/>
                <a:gd name="T3" fmla="*/ 23 h 31"/>
                <a:gd name="T4" fmla="*/ 26 w 43"/>
                <a:gd name="T5" fmla="*/ 3 h 31"/>
              </a:gdLst>
              <a:ahLst/>
              <a:cxnLst>
                <a:cxn ang="0">
                  <a:pos x="T0" y="T1"/>
                </a:cxn>
                <a:cxn ang="0">
                  <a:pos x="T2" y="T3"/>
                </a:cxn>
                <a:cxn ang="0">
                  <a:pos x="T4" y="T5"/>
                </a:cxn>
              </a:cxnLst>
              <a:rect l="0" t="0" r="r" b="b"/>
              <a:pathLst>
                <a:path w="43" h="31">
                  <a:moveTo>
                    <a:pt x="26" y="3"/>
                  </a:moveTo>
                  <a:cubicBezTo>
                    <a:pt x="35" y="0"/>
                    <a:pt x="43" y="17"/>
                    <a:pt x="40"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30">
              <a:extLst>
                <a:ext uri="{FF2B5EF4-FFF2-40B4-BE49-F238E27FC236}">
                  <a16:creationId xmlns:a16="http://schemas.microsoft.com/office/drawing/2014/main" id="{CDFBCAF2-7156-47B5-B4CD-4C9A6B0C57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989" y="497750"/>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31">
              <a:extLst>
                <a:ext uri="{FF2B5EF4-FFF2-40B4-BE49-F238E27FC236}">
                  <a16:creationId xmlns:a16="http://schemas.microsoft.com/office/drawing/2014/main" id="{6141C6ED-A205-4582-B2B7-28AEFFCE9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4755" y="104742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32">
              <a:extLst>
                <a:ext uri="{FF2B5EF4-FFF2-40B4-BE49-F238E27FC236}">
                  <a16:creationId xmlns:a16="http://schemas.microsoft.com/office/drawing/2014/main" id="{45D98E0C-835E-42DB-8E99-55F88B5D39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26410" y="1873893"/>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7"/>
                    <a:pt x="11" y="23"/>
                  </a:cubicBezTo>
                  <a:cubicBezTo>
                    <a:pt x="0" y="16"/>
                    <a:pt x="4" y="2"/>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4">
              <a:extLst>
                <a:ext uri="{FF2B5EF4-FFF2-40B4-BE49-F238E27FC236}">
                  <a16:creationId xmlns:a16="http://schemas.microsoft.com/office/drawing/2014/main" id="{C1A190CA-579E-475F-A682-AE831D0B62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06558" y="2005786"/>
              <a:ext cx="124063" cy="117507"/>
            </a:xfrm>
            <a:custGeom>
              <a:avLst/>
              <a:gdLst>
                <a:gd name="T0" fmla="*/ 20 w 38"/>
                <a:gd name="T1" fmla="*/ 2 h 39"/>
                <a:gd name="T2" fmla="*/ 38 w 38"/>
                <a:gd name="T3" fmla="*/ 19 h 39"/>
                <a:gd name="T4" fmla="*/ 20 w 38"/>
                <a:gd name="T5" fmla="*/ 2 h 39"/>
              </a:gdLst>
              <a:ahLst/>
              <a:cxnLst>
                <a:cxn ang="0">
                  <a:pos x="T0" y="T1"/>
                </a:cxn>
                <a:cxn ang="0">
                  <a:pos x="T2" y="T3"/>
                </a:cxn>
                <a:cxn ang="0">
                  <a:pos x="T4" y="T5"/>
                </a:cxn>
              </a:cxnLst>
              <a:rect l="0" t="0" r="r" b="b"/>
              <a:pathLst>
                <a:path w="38" h="39">
                  <a:moveTo>
                    <a:pt x="20" y="2"/>
                  </a:moveTo>
                  <a:cubicBezTo>
                    <a:pt x="34" y="0"/>
                    <a:pt x="38" y="8"/>
                    <a:pt x="38" y="19"/>
                  </a:cubicBezTo>
                  <a:cubicBezTo>
                    <a:pt x="24" y="39"/>
                    <a:pt x="0" y="13"/>
                    <a:pt x="20"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35">
              <a:extLst>
                <a:ext uri="{FF2B5EF4-FFF2-40B4-BE49-F238E27FC236}">
                  <a16:creationId xmlns:a16="http://schemas.microsoft.com/office/drawing/2014/main" id="{95752704-828A-4BF6-9D5B-7EE272F3C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12094" y="81776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1">
              <a:extLst>
                <a:ext uri="{FF2B5EF4-FFF2-40B4-BE49-F238E27FC236}">
                  <a16:creationId xmlns:a16="http://schemas.microsoft.com/office/drawing/2014/main" id="{1DDC7947-4F4F-4B68-8A9A-5B08914D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6842" y="1202016"/>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91">
              <a:extLst>
                <a:ext uri="{FF2B5EF4-FFF2-40B4-BE49-F238E27FC236}">
                  <a16:creationId xmlns:a16="http://schemas.microsoft.com/office/drawing/2014/main" id="{F9B6A847-04BE-4DA2-9766-403B52C533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7463" y="2700472"/>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92">
              <a:extLst>
                <a:ext uri="{FF2B5EF4-FFF2-40B4-BE49-F238E27FC236}">
                  <a16:creationId xmlns:a16="http://schemas.microsoft.com/office/drawing/2014/main" id="{E0120860-FA73-465D-98A8-0A80630A76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6503" y="235689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93">
              <a:extLst>
                <a:ext uri="{FF2B5EF4-FFF2-40B4-BE49-F238E27FC236}">
                  <a16:creationId xmlns:a16="http://schemas.microsoft.com/office/drawing/2014/main" id="{73B154EA-FA98-4BA2-B207-56A75AF5F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6005" y="3285273"/>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94">
              <a:extLst>
                <a:ext uri="{FF2B5EF4-FFF2-40B4-BE49-F238E27FC236}">
                  <a16:creationId xmlns:a16="http://schemas.microsoft.com/office/drawing/2014/main" id="{CD9D9A2E-D334-4FF7-AE1B-3C73FF735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1111" y="5303842"/>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95">
              <a:extLst>
                <a:ext uri="{FF2B5EF4-FFF2-40B4-BE49-F238E27FC236}">
                  <a16:creationId xmlns:a16="http://schemas.microsoft.com/office/drawing/2014/main" id="{C3CEB375-641F-4ACA-BFE8-15BCE9CFB4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9462" y="299225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96">
              <a:extLst>
                <a:ext uri="{FF2B5EF4-FFF2-40B4-BE49-F238E27FC236}">
                  <a16:creationId xmlns:a16="http://schemas.microsoft.com/office/drawing/2014/main" id="{64C2C2DC-ADC8-45C1-9176-0BE21158B3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4848" y="3511815"/>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97">
              <a:extLst>
                <a:ext uri="{FF2B5EF4-FFF2-40B4-BE49-F238E27FC236}">
                  <a16:creationId xmlns:a16="http://schemas.microsoft.com/office/drawing/2014/main" id="{6DC6FE9E-EE79-4AAD-B79F-D1320F972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4160" y="4720666"/>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98">
              <a:extLst>
                <a:ext uri="{FF2B5EF4-FFF2-40B4-BE49-F238E27FC236}">
                  <a16:creationId xmlns:a16="http://schemas.microsoft.com/office/drawing/2014/main" id="{4A065DC5-0B08-4188-9CAC-C782BE3346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6645" y="4202207"/>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99">
              <a:extLst>
                <a:ext uri="{FF2B5EF4-FFF2-40B4-BE49-F238E27FC236}">
                  <a16:creationId xmlns:a16="http://schemas.microsoft.com/office/drawing/2014/main" id="{77933EC7-7607-4F9B-8946-946926844C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9540" y="4410065"/>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00">
              <a:extLst>
                <a:ext uri="{FF2B5EF4-FFF2-40B4-BE49-F238E27FC236}">
                  <a16:creationId xmlns:a16="http://schemas.microsoft.com/office/drawing/2014/main" id="{98A0955A-87AB-4E27-A4EB-390D5A997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049" y="383064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1">
              <a:extLst>
                <a:ext uri="{FF2B5EF4-FFF2-40B4-BE49-F238E27FC236}">
                  <a16:creationId xmlns:a16="http://schemas.microsoft.com/office/drawing/2014/main" id="{D0D3E081-021C-476C-A0B4-025460A08C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3766" y="5038854"/>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02">
              <a:extLst>
                <a:ext uri="{FF2B5EF4-FFF2-40B4-BE49-F238E27FC236}">
                  <a16:creationId xmlns:a16="http://schemas.microsoft.com/office/drawing/2014/main" id="{73D4B676-80A8-44CB-A417-17AF4DE19D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9945" y="5599239"/>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103">
              <a:extLst>
                <a:ext uri="{FF2B5EF4-FFF2-40B4-BE49-F238E27FC236}">
                  <a16:creationId xmlns:a16="http://schemas.microsoft.com/office/drawing/2014/main" id="{B0210B7F-84AA-41BE-87D2-9F5260010C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2853" y="5869661"/>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104">
              <a:extLst>
                <a:ext uri="{FF2B5EF4-FFF2-40B4-BE49-F238E27FC236}">
                  <a16:creationId xmlns:a16="http://schemas.microsoft.com/office/drawing/2014/main" id="{17B17F87-1255-4200-A4C5-1F8661A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8313" y="240057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113">
              <a:extLst>
                <a:ext uri="{FF2B5EF4-FFF2-40B4-BE49-F238E27FC236}">
                  <a16:creationId xmlns:a16="http://schemas.microsoft.com/office/drawing/2014/main" id="{D55CF0FB-1894-4689-808C-524F20F21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9654" y="478849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114">
              <a:extLst>
                <a:ext uri="{FF2B5EF4-FFF2-40B4-BE49-F238E27FC236}">
                  <a16:creationId xmlns:a16="http://schemas.microsoft.com/office/drawing/2014/main" id="{6D672041-E9F6-41CA-8F94-8F92F4F523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3058" y="3554807"/>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115">
              <a:extLst>
                <a:ext uri="{FF2B5EF4-FFF2-40B4-BE49-F238E27FC236}">
                  <a16:creationId xmlns:a16="http://schemas.microsoft.com/office/drawing/2014/main" id="{F2980BBB-6C11-4661-B664-64A509E79A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7345" y="4217661"/>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117">
              <a:extLst>
                <a:ext uri="{FF2B5EF4-FFF2-40B4-BE49-F238E27FC236}">
                  <a16:creationId xmlns:a16="http://schemas.microsoft.com/office/drawing/2014/main" id="{74418F40-0BE6-45C5-A622-A4EC9ECC7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4662" y="5913340"/>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18">
              <a:extLst>
                <a:ext uri="{FF2B5EF4-FFF2-40B4-BE49-F238E27FC236}">
                  <a16:creationId xmlns:a16="http://schemas.microsoft.com/office/drawing/2014/main" id="{689670C9-875E-4A8F-8485-379483869D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78" y="6491027"/>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19">
              <a:extLst>
                <a:ext uri="{FF2B5EF4-FFF2-40B4-BE49-F238E27FC236}">
                  <a16:creationId xmlns:a16="http://schemas.microsoft.com/office/drawing/2014/main" id="{B73F6F9B-7042-48A0-8AAB-CFD4AE104C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10752" y="6222652"/>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20">
              <a:extLst>
                <a:ext uri="{FF2B5EF4-FFF2-40B4-BE49-F238E27FC236}">
                  <a16:creationId xmlns:a16="http://schemas.microsoft.com/office/drawing/2014/main" id="{D9922668-2B6F-4226-BEBD-91DBE7EBF8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7987" y="3795373"/>
              <a:ext cx="121406" cy="66913"/>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21">
              <a:extLst>
                <a:ext uri="{FF2B5EF4-FFF2-40B4-BE49-F238E27FC236}">
                  <a16:creationId xmlns:a16="http://schemas.microsoft.com/office/drawing/2014/main" id="{25E4C9F4-6F2B-48AB-A99B-392DE5473A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6278" y="3572831"/>
              <a:ext cx="133812" cy="84866"/>
            </a:xfrm>
            <a:custGeom>
              <a:avLst/>
              <a:gdLst>
                <a:gd name="T0" fmla="*/ 26 w 41"/>
                <a:gd name="T1" fmla="*/ 0 h 28"/>
                <a:gd name="T2" fmla="*/ 38 w 41"/>
                <a:gd name="T3" fmla="*/ 19 h 28"/>
                <a:gd name="T4" fmla="*/ 26 w 41"/>
                <a:gd name="T5" fmla="*/ 0 h 28"/>
              </a:gdLst>
              <a:ahLst/>
              <a:cxnLst>
                <a:cxn ang="0">
                  <a:pos x="T0" y="T1"/>
                </a:cxn>
                <a:cxn ang="0">
                  <a:pos x="T2" y="T3"/>
                </a:cxn>
                <a:cxn ang="0">
                  <a:pos x="T4" y="T5"/>
                </a:cxn>
              </a:cxnLst>
              <a:rect l="0" t="0" r="r" b="b"/>
              <a:pathLst>
                <a:path w="41" h="28">
                  <a:moveTo>
                    <a:pt x="26" y="0"/>
                  </a:moveTo>
                  <a:cubicBezTo>
                    <a:pt x="33" y="0"/>
                    <a:pt x="41" y="10"/>
                    <a:pt x="38" y="19"/>
                  </a:cubicBezTo>
                  <a:cubicBezTo>
                    <a:pt x="16" y="28"/>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25">
              <a:extLst>
                <a:ext uri="{FF2B5EF4-FFF2-40B4-BE49-F238E27FC236}">
                  <a16:creationId xmlns:a16="http://schemas.microsoft.com/office/drawing/2014/main" id="{65715319-1FF9-45E8-9E9A-C674AF42E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8374" y="2371010"/>
              <a:ext cx="147990" cy="79154"/>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9" y="24"/>
                    <a:pt x="0" y="9"/>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26">
              <a:extLst>
                <a:ext uri="{FF2B5EF4-FFF2-40B4-BE49-F238E27FC236}">
                  <a16:creationId xmlns:a16="http://schemas.microsoft.com/office/drawing/2014/main" id="{12649F26-7CDE-4DB8-83B3-EF3782AD0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6608" y="3222992"/>
              <a:ext cx="151535" cy="79154"/>
            </a:xfrm>
            <a:custGeom>
              <a:avLst/>
              <a:gdLst>
                <a:gd name="T0" fmla="*/ 23 w 46"/>
                <a:gd name="T1" fmla="*/ 0 h 26"/>
                <a:gd name="T2" fmla="*/ 29 w 46"/>
                <a:gd name="T3" fmla="*/ 26 h 26"/>
                <a:gd name="T4" fmla="*/ 23 w 46"/>
                <a:gd name="T5" fmla="*/ 0 h 26"/>
              </a:gdLst>
              <a:ahLst/>
              <a:cxnLst>
                <a:cxn ang="0">
                  <a:pos x="T0" y="T1"/>
                </a:cxn>
                <a:cxn ang="0">
                  <a:pos x="T2" y="T3"/>
                </a:cxn>
                <a:cxn ang="0">
                  <a:pos x="T4" y="T5"/>
                </a:cxn>
              </a:cxnLst>
              <a:rect l="0" t="0" r="r" b="b"/>
              <a:pathLst>
                <a:path w="46" h="26">
                  <a:moveTo>
                    <a:pt x="23" y="0"/>
                  </a:moveTo>
                  <a:cubicBezTo>
                    <a:pt x="32" y="2"/>
                    <a:pt x="46" y="22"/>
                    <a:pt x="29" y="26"/>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127">
              <a:extLst>
                <a:ext uri="{FF2B5EF4-FFF2-40B4-BE49-F238E27FC236}">
                  <a16:creationId xmlns:a16="http://schemas.microsoft.com/office/drawing/2014/main" id="{2FE4021B-DAF2-4374-BA57-A349243422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8" y="4190687"/>
              <a:ext cx="137356" cy="79154"/>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28">
              <a:extLst>
                <a:ext uri="{FF2B5EF4-FFF2-40B4-BE49-F238E27FC236}">
                  <a16:creationId xmlns:a16="http://schemas.microsoft.com/office/drawing/2014/main" id="{DF5BAFBB-6EF3-4AB2-AEB6-101F5E93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944" y="2715183"/>
              <a:ext cx="131153" cy="78339"/>
            </a:xfrm>
            <a:custGeom>
              <a:avLst/>
              <a:gdLst>
                <a:gd name="T0" fmla="*/ 18 w 40"/>
                <a:gd name="T1" fmla="*/ 0 h 26"/>
                <a:gd name="T2" fmla="*/ 7 w 40"/>
                <a:gd name="T3" fmla="*/ 20 h 26"/>
                <a:gd name="T4" fmla="*/ 18 w 40"/>
                <a:gd name="T5" fmla="*/ 0 h 26"/>
              </a:gdLst>
              <a:ahLst/>
              <a:cxnLst>
                <a:cxn ang="0">
                  <a:pos x="T0" y="T1"/>
                </a:cxn>
                <a:cxn ang="0">
                  <a:pos x="T2" y="T3"/>
                </a:cxn>
                <a:cxn ang="0">
                  <a:pos x="T4" y="T5"/>
                </a:cxn>
              </a:cxnLst>
              <a:rect l="0" t="0" r="r" b="b"/>
              <a:pathLst>
                <a:path w="40" h="26">
                  <a:moveTo>
                    <a:pt x="18" y="0"/>
                  </a:moveTo>
                  <a:cubicBezTo>
                    <a:pt x="40" y="9"/>
                    <a:pt x="28" y="26"/>
                    <a:pt x="7" y="20"/>
                  </a:cubicBezTo>
                  <a:cubicBezTo>
                    <a:pt x="0" y="8"/>
                    <a:pt x="6" y="1"/>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129">
              <a:extLst>
                <a:ext uri="{FF2B5EF4-FFF2-40B4-BE49-F238E27FC236}">
                  <a16:creationId xmlns:a16="http://schemas.microsoft.com/office/drawing/2014/main" id="{237BBB0E-5E66-4455-9E38-5A7A576FA9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021" y="4655893"/>
              <a:ext cx="147990" cy="109348"/>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133">
              <a:extLst>
                <a:ext uri="{FF2B5EF4-FFF2-40B4-BE49-F238E27FC236}">
                  <a16:creationId xmlns:a16="http://schemas.microsoft.com/office/drawing/2014/main" id="{F3737C72-7122-4969-90DB-9F1A2A2E76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0849" y="4461880"/>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136">
              <a:extLst>
                <a:ext uri="{FF2B5EF4-FFF2-40B4-BE49-F238E27FC236}">
                  <a16:creationId xmlns:a16="http://schemas.microsoft.com/office/drawing/2014/main" id="{E0471B7E-606B-4DF6-97A3-C86A230047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8988" y="5571356"/>
              <a:ext cx="127608" cy="69362"/>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137">
              <a:extLst>
                <a:ext uri="{FF2B5EF4-FFF2-40B4-BE49-F238E27FC236}">
                  <a16:creationId xmlns:a16="http://schemas.microsoft.com/office/drawing/2014/main" id="{90E27B31-5A24-46EB-85BE-DC5C886BC1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3483" y="5221486"/>
              <a:ext cx="127608" cy="93843"/>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138">
              <a:extLst>
                <a:ext uri="{FF2B5EF4-FFF2-40B4-BE49-F238E27FC236}">
                  <a16:creationId xmlns:a16="http://schemas.microsoft.com/office/drawing/2014/main" id="{2EDC5D7B-EB07-447D-B76E-A07A6632D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3252" y="4971400"/>
              <a:ext cx="117860" cy="79154"/>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139">
              <a:extLst>
                <a:ext uri="{FF2B5EF4-FFF2-40B4-BE49-F238E27FC236}">
                  <a16:creationId xmlns:a16="http://schemas.microsoft.com/office/drawing/2014/main" id="{BC74D79F-6756-4F06-A0F5-DC43209C53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5998" y="6495514"/>
              <a:ext cx="131153" cy="87315"/>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140">
              <a:extLst>
                <a:ext uri="{FF2B5EF4-FFF2-40B4-BE49-F238E27FC236}">
                  <a16:creationId xmlns:a16="http://schemas.microsoft.com/office/drawing/2014/main" id="{2210FDBB-A853-4414-A030-69E1F4295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7675" y="2936171"/>
              <a:ext cx="137356" cy="96290"/>
            </a:xfrm>
            <a:custGeom>
              <a:avLst/>
              <a:gdLst>
                <a:gd name="T0" fmla="*/ 25 w 42"/>
                <a:gd name="T1" fmla="*/ 0 h 32"/>
                <a:gd name="T2" fmla="*/ 4 w 42"/>
                <a:gd name="T3" fmla="*/ 18 h 32"/>
                <a:gd name="T4" fmla="*/ 25 w 42"/>
                <a:gd name="T5" fmla="*/ 0 h 32"/>
              </a:gdLst>
              <a:ahLst/>
              <a:cxnLst>
                <a:cxn ang="0">
                  <a:pos x="T0" y="T1"/>
                </a:cxn>
                <a:cxn ang="0">
                  <a:pos x="T2" y="T3"/>
                </a:cxn>
                <a:cxn ang="0">
                  <a:pos x="T4" y="T5"/>
                </a:cxn>
              </a:cxnLst>
              <a:rect l="0" t="0" r="r" b="b"/>
              <a:pathLst>
                <a:path w="42" h="32">
                  <a:moveTo>
                    <a:pt x="25" y="0"/>
                  </a:moveTo>
                  <a:cubicBezTo>
                    <a:pt x="42" y="13"/>
                    <a:pt x="15" y="32"/>
                    <a:pt x="4" y="18"/>
                  </a:cubicBezTo>
                  <a:cubicBezTo>
                    <a:pt x="0" y="5"/>
                    <a:pt x="16"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42">
              <a:extLst>
                <a:ext uri="{FF2B5EF4-FFF2-40B4-BE49-F238E27FC236}">
                  <a16:creationId xmlns:a16="http://schemas.microsoft.com/office/drawing/2014/main" id="{9AAC29D9-EC94-4008-824A-E1F0F2187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70411" y="4701063"/>
              <a:ext cx="3545" cy="571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43">
              <a:extLst>
                <a:ext uri="{FF2B5EF4-FFF2-40B4-BE49-F238E27FC236}">
                  <a16:creationId xmlns:a16="http://schemas.microsoft.com/office/drawing/2014/main" id="{8B39C842-398E-4937-A696-BFFC3860B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4434" y="5793277"/>
              <a:ext cx="121406" cy="78339"/>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144">
              <a:extLst>
                <a:ext uri="{FF2B5EF4-FFF2-40B4-BE49-F238E27FC236}">
                  <a16:creationId xmlns:a16="http://schemas.microsoft.com/office/drawing/2014/main" id="{7088F78F-878E-460B-87EC-BA3BF1B54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58857" y="6023328"/>
              <a:ext cx="141786" cy="90579"/>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45">
              <a:extLst>
                <a:ext uri="{FF2B5EF4-FFF2-40B4-BE49-F238E27FC236}">
                  <a16:creationId xmlns:a16="http://schemas.microsoft.com/office/drawing/2014/main" id="{63E026E2-AE0E-499A-A8FA-39274DFB05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167" y="6234992"/>
              <a:ext cx="121406" cy="66913"/>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
              <a:extLst>
                <a:ext uri="{FF2B5EF4-FFF2-40B4-BE49-F238E27FC236}">
                  <a16:creationId xmlns:a16="http://schemas.microsoft.com/office/drawing/2014/main" id="{550BA48D-6442-47A4-95D9-5C452FF888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710" y="673791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
              <a:extLst>
                <a:ext uri="{FF2B5EF4-FFF2-40B4-BE49-F238E27FC236}">
                  <a16:creationId xmlns:a16="http://schemas.microsoft.com/office/drawing/2014/main" id="{06EF15E3-76AB-4075-B334-94FD017C56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91761" y="33497"/>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6">
              <a:extLst>
                <a:ext uri="{FF2B5EF4-FFF2-40B4-BE49-F238E27FC236}">
                  <a16:creationId xmlns:a16="http://schemas.microsoft.com/office/drawing/2014/main" id="{9FED76EA-CA3D-4690-9FCE-768160FAB4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255063" y="13242"/>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68634378"/>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BrushVTI">
  <a:themeElements>
    <a:clrScheme name="AnalogousFromDarkSeedLeftStep">
      <a:dk1>
        <a:srgbClr val="000000"/>
      </a:dk1>
      <a:lt1>
        <a:srgbClr val="FFFFFF"/>
      </a:lt1>
      <a:dk2>
        <a:srgbClr val="1C2831"/>
      </a:dk2>
      <a:lt2>
        <a:srgbClr val="F0F3F1"/>
      </a:lt2>
      <a:accent1>
        <a:srgbClr val="C34DB7"/>
      </a:accent1>
      <a:accent2>
        <a:srgbClr val="8C3BB1"/>
      </a:accent2>
      <a:accent3>
        <a:srgbClr val="6D4DC3"/>
      </a:accent3>
      <a:accent4>
        <a:srgbClr val="3F50B3"/>
      </a:accent4>
      <a:accent5>
        <a:srgbClr val="4D90C3"/>
      </a:accent5>
      <a:accent6>
        <a:srgbClr val="3BAFB1"/>
      </a:accent6>
      <a:hlink>
        <a:srgbClr val="3F72BF"/>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4</TotalTime>
  <Words>681</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Avenir Next LT Pro</vt:lpstr>
      <vt:lpstr>Book Antiqua</vt:lpstr>
      <vt:lpstr>Century Gothic</vt:lpstr>
      <vt:lpstr>Elephant</vt:lpstr>
      <vt:lpstr>Modern Love</vt:lpstr>
      <vt:lpstr>Times New Roman</vt:lpstr>
      <vt:lpstr>BohemianVTI</vt:lpstr>
      <vt:lpstr>BrushVTI</vt:lpstr>
      <vt:lpstr>President Donald Trump  and  COVID 19</vt:lpstr>
      <vt:lpstr>COVID 19</vt:lpstr>
      <vt:lpstr>Facts about COVID 19 Virus </vt:lpstr>
      <vt:lpstr>President Donald Trump on COVID 19</vt:lpstr>
      <vt:lpstr>Dr Anthony Stephen Fauci</vt:lpstr>
      <vt:lpstr>President Donald Trump and DR. Fauci </vt:lpstr>
      <vt:lpstr>World Health Organization</vt:lpstr>
      <vt:lpstr>Citation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Donald Trump  and  COVID 19</dc:title>
  <dc:creator>Sumon Alam</dc:creator>
  <cp:lastModifiedBy>Sumon Alam</cp:lastModifiedBy>
  <cp:revision>1</cp:revision>
  <dcterms:created xsi:type="dcterms:W3CDTF">2020-11-20T00:54:29Z</dcterms:created>
  <dcterms:modified xsi:type="dcterms:W3CDTF">2020-11-20T00:58:31Z</dcterms:modified>
</cp:coreProperties>
</file>