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61" r:id="rId4"/>
    <p:sldId id="257" r:id="rId5"/>
    <p:sldId id="260" r:id="rId6"/>
    <p:sldId id="262" r:id="rId7"/>
    <p:sldId id="263" r:id="rId8"/>
    <p:sldId id="264" r:id="rId9"/>
    <p:sldId id="259" r:id="rId10"/>
    <p:sldId id="267" r:id="rId11"/>
    <p:sldId id="266"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Holmi.Germain@mail.citytech.cuny.edu" initials="J" lastIdx="5" clrIdx="0">
    <p:extLst>
      <p:ext uri="{19B8F6BF-5375-455C-9EA6-DF929625EA0E}">
        <p15:presenceInfo xmlns:p15="http://schemas.microsoft.com/office/powerpoint/2012/main" userId="S::JeanHolmi.Germain@mail.citytech.cuny.edu::b02443d9-b8a3-4767-ae1a-5f3aed7df9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29" autoAdjust="0"/>
    <p:restoredTop sz="94660"/>
  </p:normalViewPr>
  <p:slideViewPr>
    <p:cSldViewPr snapToGrid="0">
      <p:cViewPr varScale="1">
        <p:scale>
          <a:sx n="57" d="100"/>
          <a:sy n="57" d="100"/>
        </p:scale>
        <p:origin x="108" y="810"/>
      </p:cViewPr>
      <p:guideLst/>
    </p:cSldViewPr>
  </p:slideViewPr>
  <p:notesTextViewPr>
    <p:cViewPr>
      <p:scale>
        <a:sx n="1" d="1"/>
        <a:sy n="1" d="1"/>
      </p:scale>
      <p:origin x="0" y="0"/>
    </p:cViewPr>
  </p:notesTextViewPr>
  <p:notesViewPr>
    <p:cSldViewPr snapToGrid="0">
      <p:cViewPr varScale="1">
        <p:scale>
          <a:sx n="69" d="100"/>
          <a:sy n="69" d="100"/>
        </p:scale>
        <p:origin x="214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1BE0-7B57-4E19-8E9C-A0E019B3CE95}" type="datetimeFigureOut">
              <a:rPr lang="en-US" smtClean="0"/>
              <a:t>11/15/2020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7D211-0C42-497D-9FF3-9CA8D0CB1567}" type="slidenum">
              <a:rPr lang="en-US" smtClean="0"/>
              <a:t>‹#›</a:t>
            </a:fld>
            <a:endParaRPr lang="en-US"/>
          </a:p>
        </p:txBody>
      </p:sp>
    </p:spTree>
    <p:extLst>
      <p:ext uri="{BB962C8B-B14F-4D97-AF65-F5344CB8AC3E}">
        <p14:creationId xmlns:p14="http://schemas.microsoft.com/office/powerpoint/2010/main" val="149054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07D211-0C42-497D-9FF3-9CA8D0CB1567}" type="slidenum">
              <a:rPr lang="en-US" smtClean="0"/>
              <a:t>3</a:t>
            </a:fld>
            <a:endParaRPr lang="en-US"/>
          </a:p>
        </p:txBody>
      </p:sp>
    </p:spTree>
    <p:extLst>
      <p:ext uri="{BB962C8B-B14F-4D97-AF65-F5344CB8AC3E}">
        <p14:creationId xmlns:p14="http://schemas.microsoft.com/office/powerpoint/2010/main" val="240394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A5CA24-9F4B-4E51-8ED9-D9F176E1133B}"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95CCD-972F-4CE6-A956-E5ECAEC08AF6}" type="slidenum">
              <a:rPr lang="en-US" smtClean="0"/>
              <a:t>‹#›</a:t>
            </a:fld>
            <a:endParaRPr lang="en-US"/>
          </a:p>
        </p:txBody>
      </p:sp>
    </p:spTree>
    <p:extLst>
      <p:ext uri="{BB962C8B-B14F-4D97-AF65-F5344CB8AC3E}">
        <p14:creationId xmlns:p14="http://schemas.microsoft.com/office/powerpoint/2010/main" val="1571828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5CA24-9F4B-4E51-8ED9-D9F176E1133B}"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95CCD-972F-4CE6-A956-E5ECAEC08AF6}" type="slidenum">
              <a:rPr lang="en-US" smtClean="0"/>
              <a:t>‹#›</a:t>
            </a:fld>
            <a:endParaRPr lang="en-US"/>
          </a:p>
        </p:txBody>
      </p:sp>
    </p:spTree>
    <p:extLst>
      <p:ext uri="{BB962C8B-B14F-4D97-AF65-F5344CB8AC3E}">
        <p14:creationId xmlns:p14="http://schemas.microsoft.com/office/powerpoint/2010/main" val="279665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5CA24-9F4B-4E51-8ED9-D9F176E1133B}"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95CCD-972F-4CE6-A956-E5ECAEC08AF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49865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5CA24-9F4B-4E51-8ED9-D9F176E1133B}"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95CCD-972F-4CE6-A956-E5ECAEC08AF6}" type="slidenum">
              <a:rPr lang="en-US" smtClean="0"/>
              <a:t>‹#›</a:t>
            </a:fld>
            <a:endParaRPr lang="en-US"/>
          </a:p>
        </p:txBody>
      </p:sp>
    </p:spTree>
    <p:extLst>
      <p:ext uri="{BB962C8B-B14F-4D97-AF65-F5344CB8AC3E}">
        <p14:creationId xmlns:p14="http://schemas.microsoft.com/office/powerpoint/2010/main" val="2910038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5CA24-9F4B-4E51-8ED9-D9F176E1133B}"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95CCD-972F-4CE6-A956-E5ECAEC08AF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484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5CA24-9F4B-4E51-8ED9-D9F176E1133B}"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95CCD-972F-4CE6-A956-E5ECAEC08AF6}" type="slidenum">
              <a:rPr lang="en-US" smtClean="0"/>
              <a:t>‹#›</a:t>
            </a:fld>
            <a:endParaRPr lang="en-US"/>
          </a:p>
        </p:txBody>
      </p:sp>
    </p:spTree>
    <p:extLst>
      <p:ext uri="{BB962C8B-B14F-4D97-AF65-F5344CB8AC3E}">
        <p14:creationId xmlns:p14="http://schemas.microsoft.com/office/powerpoint/2010/main" val="2020006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5CA24-9F4B-4E51-8ED9-D9F176E1133B}"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95CCD-972F-4CE6-A956-E5ECAEC08AF6}" type="slidenum">
              <a:rPr lang="en-US" smtClean="0"/>
              <a:t>‹#›</a:t>
            </a:fld>
            <a:endParaRPr lang="en-US"/>
          </a:p>
        </p:txBody>
      </p:sp>
    </p:spTree>
    <p:extLst>
      <p:ext uri="{BB962C8B-B14F-4D97-AF65-F5344CB8AC3E}">
        <p14:creationId xmlns:p14="http://schemas.microsoft.com/office/powerpoint/2010/main" val="2416243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5CA24-9F4B-4E51-8ED9-D9F176E1133B}"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95CCD-972F-4CE6-A956-E5ECAEC08AF6}" type="slidenum">
              <a:rPr lang="en-US" smtClean="0"/>
              <a:t>‹#›</a:t>
            </a:fld>
            <a:endParaRPr lang="en-US"/>
          </a:p>
        </p:txBody>
      </p:sp>
    </p:spTree>
    <p:extLst>
      <p:ext uri="{BB962C8B-B14F-4D97-AF65-F5344CB8AC3E}">
        <p14:creationId xmlns:p14="http://schemas.microsoft.com/office/powerpoint/2010/main" val="15811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5CA24-9F4B-4E51-8ED9-D9F176E1133B}"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95CCD-972F-4CE6-A956-E5ECAEC08AF6}" type="slidenum">
              <a:rPr lang="en-US" smtClean="0"/>
              <a:t>‹#›</a:t>
            </a:fld>
            <a:endParaRPr lang="en-US"/>
          </a:p>
        </p:txBody>
      </p:sp>
    </p:spTree>
    <p:extLst>
      <p:ext uri="{BB962C8B-B14F-4D97-AF65-F5344CB8AC3E}">
        <p14:creationId xmlns:p14="http://schemas.microsoft.com/office/powerpoint/2010/main" val="265764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5CA24-9F4B-4E51-8ED9-D9F176E1133B}"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95CCD-972F-4CE6-A956-E5ECAEC08AF6}" type="slidenum">
              <a:rPr lang="en-US" smtClean="0"/>
              <a:t>‹#›</a:t>
            </a:fld>
            <a:endParaRPr lang="en-US"/>
          </a:p>
        </p:txBody>
      </p:sp>
    </p:spTree>
    <p:extLst>
      <p:ext uri="{BB962C8B-B14F-4D97-AF65-F5344CB8AC3E}">
        <p14:creationId xmlns:p14="http://schemas.microsoft.com/office/powerpoint/2010/main" val="296057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A5CA24-9F4B-4E51-8ED9-D9F176E1133B}"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95CCD-972F-4CE6-A956-E5ECAEC08AF6}" type="slidenum">
              <a:rPr lang="en-US" smtClean="0"/>
              <a:t>‹#›</a:t>
            </a:fld>
            <a:endParaRPr lang="en-US"/>
          </a:p>
        </p:txBody>
      </p:sp>
    </p:spTree>
    <p:extLst>
      <p:ext uri="{BB962C8B-B14F-4D97-AF65-F5344CB8AC3E}">
        <p14:creationId xmlns:p14="http://schemas.microsoft.com/office/powerpoint/2010/main" val="98555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A5CA24-9F4B-4E51-8ED9-D9F176E1133B}"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95CCD-972F-4CE6-A956-E5ECAEC08AF6}" type="slidenum">
              <a:rPr lang="en-US" smtClean="0"/>
              <a:t>‹#›</a:t>
            </a:fld>
            <a:endParaRPr lang="en-US"/>
          </a:p>
        </p:txBody>
      </p:sp>
    </p:spTree>
    <p:extLst>
      <p:ext uri="{BB962C8B-B14F-4D97-AF65-F5344CB8AC3E}">
        <p14:creationId xmlns:p14="http://schemas.microsoft.com/office/powerpoint/2010/main" val="83676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A5CA24-9F4B-4E51-8ED9-D9F176E1133B}"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95CCD-972F-4CE6-A956-E5ECAEC08AF6}" type="slidenum">
              <a:rPr lang="en-US" smtClean="0"/>
              <a:t>‹#›</a:t>
            </a:fld>
            <a:endParaRPr lang="en-US"/>
          </a:p>
        </p:txBody>
      </p:sp>
    </p:spTree>
    <p:extLst>
      <p:ext uri="{BB962C8B-B14F-4D97-AF65-F5344CB8AC3E}">
        <p14:creationId xmlns:p14="http://schemas.microsoft.com/office/powerpoint/2010/main" val="369810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5CA24-9F4B-4E51-8ED9-D9F176E1133B}"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95CCD-972F-4CE6-A956-E5ECAEC08AF6}" type="slidenum">
              <a:rPr lang="en-US" smtClean="0"/>
              <a:t>‹#›</a:t>
            </a:fld>
            <a:endParaRPr lang="en-US"/>
          </a:p>
        </p:txBody>
      </p:sp>
    </p:spTree>
    <p:extLst>
      <p:ext uri="{BB962C8B-B14F-4D97-AF65-F5344CB8AC3E}">
        <p14:creationId xmlns:p14="http://schemas.microsoft.com/office/powerpoint/2010/main" val="168612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A5CA24-9F4B-4E51-8ED9-D9F176E1133B}"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95CCD-972F-4CE6-A956-E5ECAEC08AF6}" type="slidenum">
              <a:rPr lang="en-US" smtClean="0"/>
              <a:t>‹#›</a:t>
            </a:fld>
            <a:endParaRPr lang="en-US"/>
          </a:p>
        </p:txBody>
      </p:sp>
    </p:spTree>
    <p:extLst>
      <p:ext uri="{BB962C8B-B14F-4D97-AF65-F5344CB8AC3E}">
        <p14:creationId xmlns:p14="http://schemas.microsoft.com/office/powerpoint/2010/main" val="423282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A5CA24-9F4B-4E51-8ED9-D9F176E1133B}"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95CCD-972F-4CE6-A956-E5ECAEC08AF6}" type="slidenum">
              <a:rPr lang="en-US" smtClean="0"/>
              <a:t>‹#›</a:t>
            </a:fld>
            <a:endParaRPr lang="en-US"/>
          </a:p>
        </p:txBody>
      </p:sp>
    </p:spTree>
    <p:extLst>
      <p:ext uri="{BB962C8B-B14F-4D97-AF65-F5344CB8AC3E}">
        <p14:creationId xmlns:p14="http://schemas.microsoft.com/office/powerpoint/2010/main" val="212853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A5CA24-9F4B-4E51-8ED9-D9F176E1133B}" type="datetimeFigureOut">
              <a:rPr lang="en-US" smtClean="0"/>
              <a:t>11/15/2020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A95CCD-972F-4CE6-A956-E5ECAEC08AF6}" type="slidenum">
              <a:rPr lang="en-US" smtClean="0"/>
              <a:t>‹#›</a:t>
            </a:fld>
            <a:endParaRPr lang="en-US"/>
          </a:p>
        </p:txBody>
      </p:sp>
    </p:spTree>
    <p:extLst>
      <p:ext uri="{BB962C8B-B14F-4D97-AF65-F5344CB8AC3E}">
        <p14:creationId xmlns:p14="http://schemas.microsoft.com/office/powerpoint/2010/main" val="4001114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dreads.com/quotes/tag/acculturation" TargetMode="External"/><Relationship Id="rId2" Type="http://schemas.openxmlformats.org/officeDocument/2006/relationships/hyperlink" Target="https://www.google.com/search?q=acculturation+quotation+im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227551"/>
            <a:ext cx="7766936" cy="2823285"/>
          </a:xfrm>
        </p:spPr>
        <p:txBody>
          <a:bodyPr/>
          <a:lstStyle/>
          <a:p>
            <a:pPr algn="ctr"/>
            <a:r>
              <a:rPr lang="en-US" sz="3200" b="1" dirty="0"/>
              <a:t>Multimodal Repurposing Assignment</a:t>
            </a:r>
            <a:br>
              <a:rPr lang="en-US" sz="3200" b="1" dirty="0"/>
            </a:br>
            <a:r>
              <a:rPr lang="en-US" sz="3200" b="1" dirty="0"/>
              <a:t>Acculturation </a:t>
            </a:r>
            <a:br>
              <a:rPr lang="en-US" dirty="0"/>
            </a:br>
            <a:endParaRPr lang="en-US" dirty="0"/>
          </a:p>
        </p:txBody>
      </p:sp>
      <p:sp>
        <p:nvSpPr>
          <p:cNvPr id="3" name="Subtitle 2"/>
          <p:cNvSpPr>
            <a:spLocks noGrp="1"/>
          </p:cNvSpPr>
          <p:nvPr>
            <p:ph type="subTitle" idx="1"/>
          </p:nvPr>
        </p:nvSpPr>
        <p:spPr/>
        <p:txBody>
          <a:bodyPr>
            <a:normAutofit/>
          </a:bodyPr>
          <a:lstStyle/>
          <a:p>
            <a:r>
              <a:rPr lang="en-US" sz="4000" dirty="0"/>
              <a:t>Jean Holmi Germain</a:t>
            </a:r>
          </a:p>
        </p:txBody>
      </p:sp>
    </p:spTree>
    <p:extLst>
      <p:ext uri="{BB962C8B-B14F-4D97-AF65-F5344CB8AC3E}">
        <p14:creationId xmlns:p14="http://schemas.microsoft.com/office/powerpoint/2010/main" val="77527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6409"/>
          </a:xfrm>
        </p:spPr>
        <p:txBody>
          <a:bodyPr/>
          <a:lstStyle/>
          <a:p>
            <a:r>
              <a:rPr lang="en-US" dirty="0"/>
              <a:t>Acculturation - Other outcomes - Food</a:t>
            </a:r>
          </a:p>
        </p:txBody>
      </p:sp>
      <p:sp>
        <p:nvSpPr>
          <p:cNvPr id="3" name="Content Placeholder 2"/>
          <p:cNvSpPr>
            <a:spLocks noGrp="1"/>
          </p:cNvSpPr>
          <p:nvPr>
            <p:ph idx="1"/>
          </p:nvPr>
        </p:nvSpPr>
        <p:spPr>
          <a:xfrm>
            <a:off x="0" y="1396009"/>
            <a:ext cx="11687268" cy="5461991"/>
          </a:xfrm>
        </p:spPr>
        <p:txBody>
          <a:bodyPr/>
          <a:lstStyle/>
          <a:p>
            <a:r>
              <a:rPr lang="en-US" dirty="0"/>
              <a:t>Food habits and food consumption are affected by acculturation on different levels. Research indicated that food habits are discreet and practiced privately, and change occurs slowly.</a:t>
            </a:r>
          </a:p>
          <a:p>
            <a:pPr marL="0" indent="0">
              <a:buNone/>
            </a:pPr>
            <a:endParaRPr lang="en-US" dirty="0"/>
          </a:p>
        </p:txBody>
      </p:sp>
      <p:pic>
        <p:nvPicPr>
          <p:cNvPr id="4" name="Picture 3"/>
          <p:cNvPicPr>
            <a:picLocks noChangeAspect="1"/>
          </p:cNvPicPr>
          <p:nvPr/>
        </p:nvPicPr>
        <p:blipFill>
          <a:blip r:embed="rId2"/>
          <a:stretch>
            <a:fillRect/>
          </a:stretch>
        </p:blipFill>
        <p:spPr>
          <a:xfrm>
            <a:off x="272519" y="4466202"/>
            <a:ext cx="3361882" cy="1506451"/>
          </a:xfrm>
          <a:prstGeom prst="rect">
            <a:avLst/>
          </a:prstGeom>
        </p:spPr>
      </p:pic>
      <p:pic>
        <p:nvPicPr>
          <p:cNvPr id="6" name="Picture 5"/>
          <p:cNvPicPr>
            <a:picLocks noChangeAspect="1"/>
          </p:cNvPicPr>
          <p:nvPr/>
        </p:nvPicPr>
        <p:blipFill>
          <a:blip r:embed="rId3"/>
          <a:stretch>
            <a:fillRect/>
          </a:stretch>
        </p:blipFill>
        <p:spPr>
          <a:xfrm>
            <a:off x="6378133" y="3378200"/>
            <a:ext cx="2914896" cy="1387696"/>
          </a:xfrm>
          <a:prstGeom prst="rect">
            <a:avLst/>
          </a:prstGeom>
        </p:spPr>
      </p:pic>
      <p:cxnSp>
        <p:nvCxnSpPr>
          <p:cNvPr id="8" name="Straight Arrow Connector 7">
            <a:extLst>
              <a:ext uri="{FF2B5EF4-FFF2-40B4-BE49-F238E27FC236}">
                <a16:creationId xmlns:a16="http://schemas.microsoft.com/office/drawing/2014/main" id="{50E0BD80-58C2-4939-8A9E-1AF5FEBC574E}"/>
              </a:ext>
            </a:extLst>
          </p:cNvPr>
          <p:cNvCxnSpPr>
            <a:cxnSpLocks/>
          </p:cNvCxnSpPr>
          <p:nvPr/>
        </p:nvCxnSpPr>
        <p:spPr>
          <a:xfrm flipV="1">
            <a:off x="9059333" y="3132667"/>
            <a:ext cx="541867" cy="982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945F42-6AEA-42BA-AE08-D93DB5B9FC91}"/>
              </a:ext>
            </a:extLst>
          </p:cNvPr>
          <p:cNvSpPr txBox="1"/>
          <p:nvPr/>
        </p:nvSpPr>
        <p:spPr>
          <a:xfrm>
            <a:off x="9601200" y="2763334"/>
            <a:ext cx="1913466" cy="923330"/>
          </a:xfrm>
          <a:prstGeom prst="rect">
            <a:avLst/>
          </a:prstGeom>
          <a:noFill/>
        </p:spPr>
        <p:txBody>
          <a:bodyPr wrap="square" rtlCol="0">
            <a:spAutoFit/>
          </a:bodyPr>
          <a:lstStyle/>
          <a:p>
            <a:r>
              <a:rPr lang="en-US" dirty="0"/>
              <a:t>Haitian Food (</a:t>
            </a:r>
            <a:r>
              <a:rPr lang="en-US" dirty="0" err="1"/>
              <a:t>Plaintain</a:t>
            </a:r>
            <a:r>
              <a:rPr lang="en-US" dirty="0"/>
              <a:t> &amp; Griot </a:t>
            </a:r>
            <a:r>
              <a:rPr lang="en-US" dirty="0" err="1"/>
              <a:t>Porc</a:t>
            </a:r>
            <a:endParaRPr lang="en-US" dirty="0"/>
          </a:p>
        </p:txBody>
      </p:sp>
      <p:cxnSp>
        <p:nvCxnSpPr>
          <p:cNvPr id="13" name="Straight Arrow Connector 12">
            <a:extLst>
              <a:ext uri="{FF2B5EF4-FFF2-40B4-BE49-F238E27FC236}">
                <a16:creationId xmlns:a16="http://schemas.microsoft.com/office/drawing/2014/main" id="{4E701816-E684-4C5F-B8EF-ECC0DD53EB6F}"/>
              </a:ext>
            </a:extLst>
          </p:cNvPr>
          <p:cNvCxnSpPr>
            <a:cxnSpLocks/>
          </p:cNvCxnSpPr>
          <p:nvPr/>
        </p:nvCxnSpPr>
        <p:spPr>
          <a:xfrm flipH="1" flipV="1">
            <a:off x="4973995" y="4250267"/>
            <a:ext cx="1673" cy="1153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BDC638A-ECFB-4C89-A4FA-56588E9ADDD0}"/>
              </a:ext>
            </a:extLst>
          </p:cNvPr>
          <p:cNvSpPr txBox="1"/>
          <p:nvPr/>
        </p:nvSpPr>
        <p:spPr>
          <a:xfrm>
            <a:off x="4244399" y="3265873"/>
            <a:ext cx="1586268" cy="1200329"/>
          </a:xfrm>
          <a:prstGeom prst="rect">
            <a:avLst/>
          </a:prstGeom>
          <a:noFill/>
        </p:spPr>
        <p:txBody>
          <a:bodyPr wrap="square" rtlCol="0">
            <a:spAutoFit/>
          </a:bodyPr>
          <a:lstStyle/>
          <a:p>
            <a:r>
              <a:rPr lang="en-US" dirty="0"/>
              <a:t>Chickens Wings- American popular meet</a:t>
            </a:r>
          </a:p>
        </p:txBody>
      </p:sp>
      <p:pic>
        <p:nvPicPr>
          <p:cNvPr id="20" name="Picture 19">
            <a:extLst>
              <a:ext uri="{FF2B5EF4-FFF2-40B4-BE49-F238E27FC236}">
                <a16:creationId xmlns:a16="http://schemas.microsoft.com/office/drawing/2014/main" id="{819DE68D-7174-4B66-85A2-57A74578137A}"/>
              </a:ext>
            </a:extLst>
          </p:cNvPr>
          <p:cNvPicPr>
            <a:picLocks noChangeAspect="1"/>
          </p:cNvPicPr>
          <p:nvPr/>
        </p:nvPicPr>
        <p:blipFill>
          <a:blip r:embed="rId4"/>
          <a:stretch>
            <a:fillRect/>
          </a:stretch>
        </p:blipFill>
        <p:spPr>
          <a:xfrm>
            <a:off x="4080932" y="5244606"/>
            <a:ext cx="2553759" cy="1390650"/>
          </a:xfrm>
          <a:prstGeom prst="rect">
            <a:avLst/>
          </a:prstGeom>
        </p:spPr>
      </p:pic>
      <p:cxnSp>
        <p:nvCxnSpPr>
          <p:cNvPr id="22" name="Straight Arrow Connector 21">
            <a:extLst>
              <a:ext uri="{FF2B5EF4-FFF2-40B4-BE49-F238E27FC236}">
                <a16:creationId xmlns:a16="http://schemas.microsoft.com/office/drawing/2014/main" id="{2CD65790-C811-46F3-809B-C4ADB63A97EB}"/>
              </a:ext>
            </a:extLst>
          </p:cNvPr>
          <p:cNvCxnSpPr/>
          <p:nvPr/>
        </p:nvCxnSpPr>
        <p:spPr>
          <a:xfrm>
            <a:off x="1015733" y="4140270"/>
            <a:ext cx="914400" cy="914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8D70D7F-873C-4273-9AB0-6EEC53D93991}"/>
              </a:ext>
            </a:extLst>
          </p:cNvPr>
          <p:cNvSpPr txBox="1"/>
          <p:nvPr/>
        </p:nvSpPr>
        <p:spPr>
          <a:xfrm>
            <a:off x="504732" y="3493939"/>
            <a:ext cx="1826201" cy="646331"/>
          </a:xfrm>
          <a:prstGeom prst="rect">
            <a:avLst/>
          </a:prstGeom>
          <a:noFill/>
        </p:spPr>
        <p:txBody>
          <a:bodyPr wrap="square" rtlCol="0">
            <a:spAutoFit/>
          </a:bodyPr>
          <a:lstStyle/>
          <a:p>
            <a:r>
              <a:rPr lang="en-US" dirty="0"/>
              <a:t>Vietnam - Buffet</a:t>
            </a:r>
          </a:p>
        </p:txBody>
      </p:sp>
    </p:spTree>
    <p:extLst>
      <p:ext uri="{BB962C8B-B14F-4D97-AF65-F5344CB8AC3E}">
        <p14:creationId xmlns:p14="http://schemas.microsoft.com/office/powerpoint/2010/main" val="525029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5800"/>
          </a:xfrm>
        </p:spPr>
        <p:txBody>
          <a:bodyPr/>
          <a:lstStyle/>
          <a:p>
            <a:r>
              <a:rPr lang="en-US" dirty="0"/>
              <a:t>REFLECTION </a:t>
            </a:r>
          </a:p>
        </p:txBody>
      </p:sp>
      <p:sp>
        <p:nvSpPr>
          <p:cNvPr id="3" name="Content Placeholder 2"/>
          <p:cNvSpPr>
            <a:spLocks noGrp="1"/>
          </p:cNvSpPr>
          <p:nvPr>
            <p:ph idx="1"/>
          </p:nvPr>
        </p:nvSpPr>
        <p:spPr>
          <a:xfrm>
            <a:off x="578465" y="1488612"/>
            <a:ext cx="10395479" cy="4869760"/>
          </a:xfrm>
        </p:spPr>
        <p:txBody>
          <a:bodyPr>
            <a:normAutofit/>
          </a:bodyPr>
          <a:lstStyle/>
          <a:p>
            <a:r>
              <a:rPr lang="en-US" dirty="0"/>
              <a:t>I think there is much interest in the thesis that acculturation processes are accompanied by personality changes. That occurs when groups of individuals of different cultures come into continuous first-hand contact, which changes the original culture patterns of either or both groups. </a:t>
            </a:r>
          </a:p>
          <a:p>
            <a:pPr marL="0" indent="0">
              <a:buNone/>
            </a:pPr>
            <a:r>
              <a:rPr lang="en-US" dirty="0"/>
              <a:t>     Also, several acculturation theories note the importance of the surrounding context, but few studies describe neighborhood influence on immigrant adaptation due to the complexity of individual and contextual influence on immigrant adoption. </a:t>
            </a:r>
          </a:p>
          <a:p>
            <a:pPr marL="0" indent="0">
              <a:buNone/>
            </a:pPr>
            <a:r>
              <a:rPr lang="en-US" dirty="0"/>
              <a:t>      For better understanding, we need to know the role of communication in the accumulation process that establishes a link between people from different countries. </a:t>
            </a:r>
          </a:p>
          <a:p>
            <a:pPr marL="0" indent="0">
              <a:buNone/>
            </a:pPr>
            <a:r>
              <a:rPr lang="en-US" dirty="0"/>
              <a:t>     </a:t>
            </a:r>
          </a:p>
          <a:p>
            <a:endParaRPr lang="en-US" dirty="0"/>
          </a:p>
        </p:txBody>
      </p:sp>
      <p:pic>
        <p:nvPicPr>
          <p:cNvPr id="4" name="Picture 3"/>
          <p:cNvPicPr>
            <a:picLocks noChangeAspect="1"/>
          </p:cNvPicPr>
          <p:nvPr/>
        </p:nvPicPr>
        <p:blipFill>
          <a:blip r:embed="rId2"/>
          <a:stretch>
            <a:fillRect/>
          </a:stretch>
        </p:blipFill>
        <p:spPr>
          <a:xfrm>
            <a:off x="1218055" y="4766819"/>
            <a:ext cx="2311400" cy="1591553"/>
          </a:xfrm>
          <a:prstGeom prst="rect">
            <a:avLst/>
          </a:prstGeom>
        </p:spPr>
      </p:pic>
      <p:pic>
        <p:nvPicPr>
          <p:cNvPr id="5" name="Picture 4"/>
          <p:cNvPicPr>
            <a:picLocks noChangeAspect="1"/>
          </p:cNvPicPr>
          <p:nvPr/>
        </p:nvPicPr>
        <p:blipFill>
          <a:blip r:embed="rId3"/>
          <a:stretch>
            <a:fillRect/>
          </a:stretch>
        </p:blipFill>
        <p:spPr>
          <a:xfrm>
            <a:off x="4437591" y="4766819"/>
            <a:ext cx="3316817" cy="1591553"/>
          </a:xfrm>
          <a:prstGeom prst="rect">
            <a:avLst/>
          </a:prstGeom>
        </p:spPr>
      </p:pic>
      <p:pic>
        <p:nvPicPr>
          <p:cNvPr id="6" name="Picture 5"/>
          <p:cNvPicPr>
            <a:picLocks noChangeAspect="1"/>
          </p:cNvPicPr>
          <p:nvPr/>
        </p:nvPicPr>
        <p:blipFill>
          <a:blip r:embed="rId4"/>
          <a:stretch>
            <a:fillRect/>
          </a:stretch>
        </p:blipFill>
        <p:spPr>
          <a:xfrm>
            <a:off x="3582987" y="96606"/>
            <a:ext cx="4314825" cy="1295400"/>
          </a:xfrm>
          <a:prstGeom prst="rect">
            <a:avLst/>
          </a:prstGeom>
        </p:spPr>
      </p:pic>
      <p:sp>
        <p:nvSpPr>
          <p:cNvPr id="7" name="TextBox 6">
            <a:extLst>
              <a:ext uri="{FF2B5EF4-FFF2-40B4-BE49-F238E27FC236}">
                <a16:creationId xmlns:a16="http://schemas.microsoft.com/office/drawing/2014/main" id="{EEF8AE1A-2B46-4E72-B23B-7A1EAE944ABE}"/>
              </a:ext>
            </a:extLst>
          </p:cNvPr>
          <p:cNvSpPr txBox="1"/>
          <p:nvPr/>
        </p:nvSpPr>
        <p:spPr>
          <a:xfrm>
            <a:off x="8314534" y="4766819"/>
            <a:ext cx="2184133" cy="1200329"/>
          </a:xfrm>
          <a:prstGeom prst="rect">
            <a:avLst/>
          </a:prstGeom>
          <a:noFill/>
        </p:spPr>
        <p:txBody>
          <a:bodyPr wrap="square" rtlCol="0">
            <a:spAutoFit/>
          </a:bodyPr>
          <a:lstStyle/>
          <a:p>
            <a:r>
              <a:rPr lang="en-US" dirty="0"/>
              <a:t>The Jewish Immigration in 1492 to North America</a:t>
            </a:r>
          </a:p>
        </p:txBody>
      </p:sp>
      <p:cxnSp>
        <p:nvCxnSpPr>
          <p:cNvPr id="9" name="Straight Arrow Connector 8">
            <a:extLst>
              <a:ext uri="{FF2B5EF4-FFF2-40B4-BE49-F238E27FC236}">
                <a16:creationId xmlns:a16="http://schemas.microsoft.com/office/drawing/2014/main" id="{6C6DB254-7BCA-4F90-9E16-AC3D7D5FB1FF}"/>
              </a:ext>
            </a:extLst>
          </p:cNvPr>
          <p:cNvCxnSpPr>
            <a:cxnSpLocks/>
          </p:cNvCxnSpPr>
          <p:nvPr/>
        </p:nvCxnSpPr>
        <p:spPr>
          <a:xfrm>
            <a:off x="7501467" y="5369388"/>
            <a:ext cx="846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19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9600"/>
          </a:xfrm>
        </p:spPr>
        <p:txBody>
          <a:bodyPr>
            <a:normAutofit fontScale="90000"/>
          </a:bodyPr>
          <a:lstStyle/>
          <a:p>
            <a:r>
              <a:rPr lang="en-US" dirty="0"/>
              <a:t>Quotation</a:t>
            </a:r>
          </a:p>
        </p:txBody>
      </p:sp>
      <p:sp>
        <p:nvSpPr>
          <p:cNvPr id="3" name="Content Placeholder 2"/>
          <p:cNvSpPr>
            <a:spLocks noGrp="1"/>
          </p:cNvSpPr>
          <p:nvPr>
            <p:ph idx="1"/>
          </p:nvPr>
        </p:nvSpPr>
        <p:spPr>
          <a:xfrm>
            <a:off x="588434" y="1385889"/>
            <a:ext cx="8596668" cy="4316411"/>
          </a:xfrm>
        </p:spPr>
        <p:txBody>
          <a:bodyPr/>
          <a:lstStyle/>
          <a:p>
            <a:r>
              <a:rPr lang="en-US" dirty="0"/>
              <a:t>“If you want to be relevant only in your household, then you only need to know the things that are important in your house, and if you want to be relevant in your neighborhood, you need to know what's important in your neighborhood. The same thing applies to your city, state, and country. And if you want to be relevant to the entire world, program that computer known as your brain with all kinds of information from everywhere in order to prepare yourself.”</a:t>
            </a:r>
          </a:p>
          <a:p>
            <a:pPr marL="0" indent="0">
              <a:buNone/>
            </a:pPr>
            <a:r>
              <a:rPr lang="en-US" dirty="0"/>
              <a:t>    (Ben Carson, One Nation: What We Can All Do to Save America's Future)</a:t>
            </a:r>
          </a:p>
          <a:p>
            <a:pPr marL="0" indent="0">
              <a:buNone/>
            </a:pPr>
            <a:endParaRPr lang="en-US" dirty="0"/>
          </a:p>
        </p:txBody>
      </p:sp>
      <p:pic>
        <p:nvPicPr>
          <p:cNvPr id="4" name="Picture 3"/>
          <p:cNvPicPr>
            <a:picLocks noChangeAspect="1"/>
          </p:cNvPicPr>
          <p:nvPr/>
        </p:nvPicPr>
        <p:blipFill>
          <a:blip r:embed="rId2"/>
          <a:stretch>
            <a:fillRect/>
          </a:stretch>
        </p:blipFill>
        <p:spPr>
          <a:xfrm>
            <a:off x="2071687" y="3848100"/>
            <a:ext cx="4924425" cy="1583662"/>
          </a:xfrm>
          <a:prstGeom prst="rect">
            <a:avLst/>
          </a:prstGeom>
        </p:spPr>
      </p:pic>
    </p:spTree>
    <p:extLst>
      <p:ext uri="{BB962C8B-B14F-4D97-AF65-F5344CB8AC3E}">
        <p14:creationId xmlns:p14="http://schemas.microsoft.com/office/powerpoint/2010/main" val="964216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Acculturation is the transfer of values and customs from one group to another. The change in the culture of a group or an individual as a result of contact with a different culture. Haitian people, when they come to the USA, start loving pizza and hamburgers; it’s an example of acculturation. The same American people who start loving and dancing the Haitian music it’s an example of acculturation.</a:t>
            </a:r>
          </a:p>
          <a:p>
            <a:pPr marL="0" indent="0">
              <a:buNone/>
            </a:pPr>
            <a:endParaRPr lang="en-US" dirty="0"/>
          </a:p>
        </p:txBody>
      </p:sp>
      <p:pic>
        <p:nvPicPr>
          <p:cNvPr id="4" name="Picture 3"/>
          <p:cNvPicPr>
            <a:picLocks noChangeAspect="1"/>
          </p:cNvPicPr>
          <p:nvPr/>
        </p:nvPicPr>
        <p:blipFill>
          <a:blip r:embed="rId2"/>
          <a:stretch>
            <a:fillRect/>
          </a:stretch>
        </p:blipFill>
        <p:spPr>
          <a:xfrm>
            <a:off x="1566405" y="4100975"/>
            <a:ext cx="6163590" cy="1774090"/>
          </a:xfrm>
          <a:prstGeom prst="rect">
            <a:avLst/>
          </a:prstGeom>
        </p:spPr>
      </p:pic>
    </p:spTree>
    <p:extLst>
      <p:ext uri="{BB962C8B-B14F-4D97-AF65-F5344CB8AC3E}">
        <p14:creationId xmlns:p14="http://schemas.microsoft.com/office/powerpoint/2010/main" val="5306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cited</a:t>
            </a:r>
          </a:p>
        </p:txBody>
      </p:sp>
      <p:sp>
        <p:nvSpPr>
          <p:cNvPr id="3" name="Content Placeholder 2"/>
          <p:cNvSpPr>
            <a:spLocks noGrp="1"/>
          </p:cNvSpPr>
          <p:nvPr>
            <p:ph idx="1"/>
          </p:nvPr>
        </p:nvSpPr>
        <p:spPr/>
        <p:txBody>
          <a:bodyPr/>
          <a:lstStyle/>
          <a:p>
            <a:r>
              <a:rPr lang="en-US" dirty="0">
                <a:hlinkClick r:id="rId2"/>
              </a:rPr>
              <a:t>Ben Carson, One Nation: What We Can All Do to Save America's </a:t>
            </a:r>
            <a:r>
              <a:rPr lang="en-US" dirty="0" err="1">
                <a:hlinkClick r:id="rId2"/>
              </a:rPr>
              <a:t>Future;https</a:t>
            </a:r>
            <a:r>
              <a:rPr lang="en-US" dirty="0">
                <a:hlinkClick r:id="rId2"/>
              </a:rPr>
              <a:t>://www.google.com/search?q=acculturation+quotation+image</a:t>
            </a:r>
            <a:endParaRPr lang="en-US" dirty="0"/>
          </a:p>
          <a:p>
            <a:r>
              <a:rPr lang="en-US" dirty="0">
                <a:hlinkClick r:id="rId3"/>
              </a:rPr>
              <a:t>https://www.goodreads.com/quotes/tag/acculturation</a:t>
            </a:r>
            <a:endParaRPr lang="en-US" dirty="0"/>
          </a:p>
          <a:p>
            <a:r>
              <a:rPr lang="en-US" dirty="0"/>
              <a:t>https://www.google.com/search?rlz/Images</a:t>
            </a:r>
          </a:p>
        </p:txBody>
      </p:sp>
    </p:spTree>
    <p:extLst>
      <p:ext uri="{BB962C8B-B14F-4D97-AF65-F5344CB8AC3E}">
        <p14:creationId xmlns:p14="http://schemas.microsoft.com/office/powerpoint/2010/main" val="362165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68" y="0"/>
            <a:ext cx="8596668" cy="749300"/>
          </a:xfrm>
        </p:spPr>
        <p:txBody>
          <a:bodyPr>
            <a:normAutofit/>
          </a:bodyPr>
          <a:lstStyle/>
          <a:p>
            <a:r>
              <a:rPr lang="en-US" sz="2400" dirty="0"/>
              <a:t>Acculturation - Historical approaches</a:t>
            </a:r>
          </a:p>
        </p:txBody>
      </p:sp>
      <p:sp>
        <p:nvSpPr>
          <p:cNvPr id="3" name="Content Placeholder 2"/>
          <p:cNvSpPr>
            <a:spLocks noGrp="1"/>
          </p:cNvSpPr>
          <p:nvPr>
            <p:ph idx="1"/>
          </p:nvPr>
        </p:nvSpPr>
        <p:spPr>
          <a:xfrm>
            <a:off x="465668" y="660399"/>
            <a:ext cx="8894232" cy="5232401"/>
          </a:xfrm>
        </p:spPr>
        <p:txBody>
          <a:bodyPr/>
          <a:lstStyle/>
          <a:p>
            <a:r>
              <a:rPr lang="en-US" dirty="0"/>
              <a:t>Acculturation is a process of social, psychological, and cultural change that stems from the balancing of two cultures while adapting to society's prevailing culture. Acculturation is a process in which an individual adopts, acquires, and adjusts to a new cultural environment.</a:t>
            </a:r>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first psychological theory of acculturation was proposed in W.I. Thomas and Florian </a:t>
            </a:r>
            <a:r>
              <a:rPr lang="en-US" dirty="0" err="1"/>
              <a:t>Znaniecki's</a:t>
            </a:r>
            <a:r>
              <a:rPr lang="en-US" dirty="0"/>
              <a:t> 1918 study, The Polish Peasant in Europe and America. </a:t>
            </a:r>
          </a:p>
          <a:p>
            <a:pPr marL="0" indent="0">
              <a:buNone/>
            </a:pPr>
            <a:r>
              <a:rPr lang="en-US" dirty="0"/>
              <a:t>Those phenomena result when groups of individuals having different cultures come into continuous first-hand contact, with subsequent changes in the original cultural patterns of either or both groups.</a:t>
            </a:r>
          </a:p>
          <a:p>
            <a:pPr marL="0" indent="0">
              <a:buNone/>
            </a:pPr>
            <a:endParaRPr lang="en-US" dirty="0"/>
          </a:p>
        </p:txBody>
      </p:sp>
      <p:pic>
        <p:nvPicPr>
          <p:cNvPr id="7" name="Picture 6"/>
          <p:cNvPicPr>
            <a:picLocks noChangeAspect="1"/>
          </p:cNvPicPr>
          <p:nvPr/>
        </p:nvPicPr>
        <p:blipFill>
          <a:blip r:embed="rId2"/>
          <a:stretch>
            <a:fillRect/>
          </a:stretch>
        </p:blipFill>
        <p:spPr>
          <a:xfrm>
            <a:off x="1181100" y="1854200"/>
            <a:ext cx="7467600" cy="1560300"/>
          </a:xfrm>
          <a:prstGeom prst="rect">
            <a:avLst/>
          </a:prstGeom>
        </p:spPr>
      </p:pic>
    </p:spTree>
    <p:extLst>
      <p:ext uri="{BB962C8B-B14F-4D97-AF65-F5344CB8AC3E}">
        <p14:creationId xmlns:p14="http://schemas.microsoft.com/office/powerpoint/2010/main" val="21438995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673754" y="643467"/>
            <a:ext cx="4203045" cy="1375608"/>
          </a:xfrm>
        </p:spPr>
        <p:txBody>
          <a:bodyPr anchor="ctr">
            <a:normAutofit/>
          </a:bodyPr>
          <a:lstStyle/>
          <a:p>
            <a:r>
              <a:rPr lang="en-US" dirty="0">
                <a:solidFill>
                  <a:schemeClr val="bg1"/>
                </a:solidFill>
              </a:rPr>
              <a:t>Acculturation - Effect</a:t>
            </a:r>
          </a:p>
        </p:txBody>
      </p:sp>
      <p:sp>
        <p:nvSpPr>
          <p:cNvPr id="3" name="Content Placeholder 2"/>
          <p:cNvSpPr>
            <a:spLocks noGrp="1"/>
          </p:cNvSpPr>
          <p:nvPr>
            <p:ph idx="1"/>
          </p:nvPr>
        </p:nvSpPr>
        <p:spPr>
          <a:xfrm>
            <a:off x="673754" y="2160590"/>
            <a:ext cx="3973943" cy="3440110"/>
          </a:xfrm>
        </p:spPr>
        <p:txBody>
          <a:bodyPr>
            <a:normAutofit/>
          </a:bodyPr>
          <a:lstStyle/>
          <a:p>
            <a:r>
              <a:rPr lang="en-US">
                <a:solidFill>
                  <a:schemeClr val="bg1"/>
                </a:solidFill>
              </a:rPr>
              <a:t>The effects of acculturation can be seen at multiple levels Individuals of a differing culture try to incorporate themselves into the new, more prevalent culture by participating in aspects of the more prevalent culture, such as their traditions, but still hold onto their original cultural values and traditions. </a:t>
            </a:r>
          </a:p>
        </p:txBody>
      </p:sp>
      <p:pic>
        <p:nvPicPr>
          <p:cNvPr id="4" name="Picture 3"/>
          <p:cNvPicPr>
            <a:picLocks noChangeAspect="1"/>
          </p:cNvPicPr>
          <p:nvPr/>
        </p:nvPicPr>
        <p:blipFill>
          <a:blip r:embed="rId3"/>
          <a:stretch>
            <a:fillRect/>
          </a:stretch>
        </p:blipFill>
        <p:spPr>
          <a:xfrm>
            <a:off x="5829300" y="2198612"/>
            <a:ext cx="5143500" cy="2788789"/>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8" name="Straight Arrow Connector 7">
            <a:extLst>
              <a:ext uri="{FF2B5EF4-FFF2-40B4-BE49-F238E27FC236}">
                <a16:creationId xmlns:a16="http://schemas.microsoft.com/office/drawing/2014/main" id="{458F580D-6565-45C1-A266-2484C7146C2B}"/>
              </a:ext>
            </a:extLst>
          </p:cNvPr>
          <p:cNvCxnSpPr>
            <a:cxnSpLocks/>
          </p:cNvCxnSpPr>
          <p:nvPr/>
        </p:nvCxnSpPr>
        <p:spPr>
          <a:xfrm flipV="1">
            <a:off x="10650373" y="1618300"/>
            <a:ext cx="322427" cy="22623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B67DA4F-FD9A-4B61-9B26-DBAA805651AF}"/>
              </a:ext>
            </a:extLst>
          </p:cNvPr>
          <p:cNvSpPr txBox="1"/>
          <p:nvPr/>
        </p:nvSpPr>
        <p:spPr>
          <a:xfrm>
            <a:off x="10126133" y="1248968"/>
            <a:ext cx="1913467" cy="369332"/>
          </a:xfrm>
          <a:prstGeom prst="rect">
            <a:avLst/>
          </a:prstGeom>
          <a:noFill/>
        </p:spPr>
        <p:txBody>
          <a:bodyPr wrap="square" rtlCol="0">
            <a:spAutoFit/>
          </a:bodyPr>
          <a:lstStyle/>
          <a:p>
            <a:r>
              <a:rPr lang="en-US" dirty="0"/>
              <a:t>I'm from Brazil</a:t>
            </a:r>
          </a:p>
        </p:txBody>
      </p:sp>
      <p:cxnSp>
        <p:nvCxnSpPr>
          <p:cNvPr id="22" name="Straight Arrow Connector 21">
            <a:extLst>
              <a:ext uri="{FF2B5EF4-FFF2-40B4-BE49-F238E27FC236}">
                <a16:creationId xmlns:a16="http://schemas.microsoft.com/office/drawing/2014/main" id="{0225FCD0-9F53-4F0B-A81E-2F250CD26D7B}"/>
              </a:ext>
            </a:extLst>
          </p:cNvPr>
          <p:cNvCxnSpPr>
            <a:cxnSpLocks/>
          </p:cNvCxnSpPr>
          <p:nvPr/>
        </p:nvCxnSpPr>
        <p:spPr>
          <a:xfrm>
            <a:off x="6552474" y="1433634"/>
            <a:ext cx="875587" cy="3019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634C3CA-D35E-4A34-A17C-595F1B27E9A2}"/>
              </a:ext>
            </a:extLst>
          </p:cNvPr>
          <p:cNvSpPr txBox="1"/>
          <p:nvPr/>
        </p:nvSpPr>
        <p:spPr>
          <a:xfrm>
            <a:off x="5683931" y="1146605"/>
            <a:ext cx="1877224" cy="369332"/>
          </a:xfrm>
          <a:prstGeom prst="rect">
            <a:avLst/>
          </a:prstGeom>
          <a:noFill/>
        </p:spPr>
        <p:txBody>
          <a:bodyPr wrap="square" rtlCol="0">
            <a:spAutoFit/>
          </a:bodyPr>
          <a:lstStyle/>
          <a:p>
            <a:r>
              <a:rPr lang="en-US" dirty="0"/>
              <a:t>I'm From Spain</a:t>
            </a:r>
          </a:p>
        </p:txBody>
      </p:sp>
      <p:sp>
        <p:nvSpPr>
          <p:cNvPr id="26" name="TextBox 25">
            <a:extLst>
              <a:ext uri="{FF2B5EF4-FFF2-40B4-BE49-F238E27FC236}">
                <a16:creationId xmlns:a16="http://schemas.microsoft.com/office/drawing/2014/main" id="{2E581141-8481-4C47-B1AE-C23C5773370B}"/>
              </a:ext>
            </a:extLst>
          </p:cNvPr>
          <p:cNvSpPr txBox="1"/>
          <p:nvPr/>
        </p:nvSpPr>
        <p:spPr>
          <a:xfrm>
            <a:off x="8943111" y="668888"/>
            <a:ext cx="1296869" cy="646331"/>
          </a:xfrm>
          <a:prstGeom prst="rect">
            <a:avLst/>
          </a:prstGeom>
          <a:noFill/>
        </p:spPr>
        <p:txBody>
          <a:bodyPr wrap="square" rtlCol="0">
            <a:spAutoFit/>
          </a:bodyPr>
          <a:lstStyle/>
          <a:p>
            <a:r>
              <a:rPr lang="en-US" dirty="0"/>
              <a:t>I’m From Haiti</a:t>
            </a:r>
          </a:p>
        </p:txBody>
      </p:sp>
      <p:cxnSp>
        <p:nvCxnSpPr>
          <p:cNvPr id="29" name="Straight Arrow Connector 28">
            <a:extLst>
              <a:ext uri="{FF2B5EF4-FFF2-40B4-BE49-F238E27FC236}">
                <a16:creationId xmlns:a16="http://schemas.microsoft.com/office/drawing/2014/main" id="{D76755D6-BA77-4D1E-92C7-08CDE18B7F14}"/>
              </a:ext>
            </a:extLst>
          </p:cNvPr>
          <p:cNvCxnSpPr>
            <a:cxnSpLocks/>
          </p:cNvCxnSpPr>
          <p:nvPr/>
        </p:nvCxnSpPr>
        <p:spPr>
          <a:xfrm flipV="1">
            <a:off x="9465932" y="1331271"/>
            <a:ext cx="0" cy="3027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98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6667"/>
          </a:xfrm>
        </p:spPr>
        <p:txBody>
          <a:bodyPr/>
          <a:lstStyle/>
          <a:p>
            <a:r>
              <a:rPr lang="en-US" dirty="0"/>
              <a:t>Acculturation-Group Level</a:t>
            </a:r>
          </a:p>
        </p:txBody>
      </p:sp>
      <p:sp>
        <p:nvSpPr>
          <p:cNvPr id="3" name="Content Placeholder 2"/>
          <p:cNvSpPr>
            <a:spLocks noGrp="1"/>
          </p:cNvSpPr>
          <p:nvPr>
            <p:ph idx="1"/>
          </p:nvPr>
        </p:nvSpPr>
        <p:spPr>
          <a:xfrm>
            <a:off x="677334" y="2173289"/>
            <a:ext cx="8596668" cy="3880773"/>
          </a:xfrm>
        </p:spPr>
        <p:txBody>
          <a:bodyPr/>
          <a:lstStyle/>
          <a:p>
            <a:r>
              <a:rPr lang="en-US" dirty="0"/>
              <a:t>At this group level, acculturation often results in changes to culture, religious practices, health care, and other social institutions; including ramifications on the food, clothing, language, and more.</a:t>
            </a:r>
          </a:p>
          <a:p>
            <a:pPr marL="0" indent="0">
              <a:buNone/>
            </a:pPr>
            <a:endParaRPr lang="en-US" dirty="0"/>
          </a:p>
        </p:txBody>
      </p:sp>
      <p:pic>
        <p:nvPicPr>
          <p:cNvPr id="4" name="Picture 3"/>
          <p:cNvPicPr>
            <a:picLocks noChangeAspect="1"/>
          </p:cNvPicPr>
          <p:nvPr/>
        </p:nvPicPr>
        <p:blipFill>
          <a:blip r:embed="rId2"/>
          <a:stretch>
            <a:fillRect/>
          </a:stretch>
        </p:blipFill>
        <p:spPr>
          <a:xfrm>
            <a:off x="677334" y="3494087"/>
            <a:ext cx="4254500" cy="2322513"/>
          </a:xfrm>
          <a:prstGeom prst="rect">
            <a:avLst/>
          </a:prstGeom>
        </p:spPr>
      </p:pic>
      <p:pic>
        <p:nvPicPr>
          <p:cNvPr id="5" name="Picture 4"/>
          <p:cNvPicPr>
            <a:picLocks noChangeAspect="1"/>
          </p:cNvPicPr>
          <p:nvPr/>
        </p:nvPicPr>
        <p:blipFill>
          <a:blip r:embed="rId3"/>
          <a:stretch>
            <a:fillRect/>
          </a:stretch>
        </p:blipFill>
        <p:spPr>
          <a:xfrm>
            <a:off x="5180012" y="3494087"/>
            <a:ext cx="3608388" cy="2322513"/>
          </a:xfrm>
          <a:prstGeom prst="rect">
            <a:avLst/>
          </a:prstGeom>
        </p:spPr>
      </p:pic>
    </p:spTree>
    <p:extLst>
      <p:ext uri="{BB962C8B-B14F-4D97-AF65-F5344CB8AC3E}">
        <p14:creationId xmlns:p14="http://schemas.microsoft.com/office/powerpoint/2010/main" val="23794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5000"/>
          </a:xfrm>
        </p:spPr>
        <p:txBody>
          <a:bodyPr>
            <a:normAutofit fontScale="90000"/>
          </a:bodyPr>
          <a:lstStyle/>
          <a:p>
            <a:r>
              <a:rPr lang="en-US" dirty="0"/>
              <a:t>2- Conceptual models</a:t>
            </a:r>
          </a:p>
        </p:txBody>
      </p:sp>
      <p:sp>
        <p:nvSpPr>
          <p:cNvPr id="6" name="Content Placeholder 5"/>
          <p:cNvSpPr>
            <a:spLocks noGrp="1"/>
          </p:cNvSpPr>
          <p:nvPr>
            <p:ph idx="1"/>
          </p:nvPr>
        </p:nvSpPr>
        <p:spPr>
          <a:xfrm>
            <a:off x="677334" y="2160589"/>
            <a:ext cx="8596668" cy="3935411"/>
          </a:xfrm>
        </p:spPr>
        <p:txBody>
          <a:bodyPr>
            <a:normAutofit/>
          </a:bodyPr>
          <a:lstStyle/>
          <a:p>
            <a:r>
              <a:rPr lang="en-US" b="1" dirty="0">
                <a:solidFill>
                  <a:schemeClr val="tx1"/>
                </a:solidFill>
              </a:rPr>
              <a:t>2.1-Theory of Dimensional Accrual and Dissociation</a:t>
            </a:r>
          </a:p>
          <a:p>
            <a:pPr marL="0" indent="0">
              <a:buNone/>
            </a:pPr>
            <a:r>
              <a:rPr lang="en-US" dirty="0"/>
              <a:t>	Although numerous models of acculturation exist, the complete models take into consideration the changes occurring at the group and individual levels of both interacting groups. </a:t>
            </a:r>
          </a:p>
          <a:p>
            <a:r>
              <a:rPr lang="en-US" b="1" dirty="0">
                <a:solidFill>
                  <a:schemeClr val="tx1"/>
                </a:solidFill>
              </a:rPr>
              <a:t>2-2- Fourfold models</a:t>
            </a:r>
          </a:p>
          <a:p>
            <a:pPr marL="0" indent="0">
              <a:buNone/>
            </a:pPr>
            <a:r>
              <a:rPr lang="en-US" dirty="0"/>
              <a:t>	The fourfold model is a bilinear model that categorizes acculturation strategies along two dimensions. The first dimension concerns the retention or rejection of an individual's minority or native culture. Whereas the second dimension concerns the adoption or rejection of the dominant group or host culture.  From this, four acculturation strategies emerge. </a:t>
            </a:r>
          </a:p>
        </p:txBody>
      </p:sp>
      <p:pic>
        <p:nvPicPr>
          <p:cNvPr id="8" name="Picture 7"/>
          <p:cNvPicPr>
            <a:picLocks noChangeAspect="1"/>
          </p:cNvPicPr>
          <p:nvPr/>
        </p:nvPicPr>
        <p:blipFill>
          <a:blip r:embed="rId2"/>
          <a:stretch>
            <a:fillRect/>
          </a:stretch>
        </p:blipFill>
        <p:spPr>
          <a:xfrm>
            <a:off x="4975668" y="439275"/>
            <a:ext cx="3736532" cy="1554626"/>
          </a:xfrm>
          <a:prstGeom prst="rect">
            <a:avLst/>
          </a:prstGeom>
        </p:spPr>
      </p:pic>
    </p:spTree>
    <p:extLst>
      <p:ext uri="{BB962C8B-B14F-4D97-AF65-F5344CB8AC3E}">
        <p14:creationId xmlns:p14="http://schemas.microsoft.com/office/powerpoint/2010/main" val="143781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625014"/>
          </a:xfrm>
        </p:spPr>
        <p:txBody>
          <a:bodyPr>
            <a:normAutofit fontScale="90000"/>
          </a:bodyPr>
          <a:lstStyle/>
          <a:p>
            <a:r>
              <a:rPr lang="en-US" dirty="0"/>
              <a:t>2-Conceptual models</a:t>
            </a:r>
          </a:p>
        </p:txBody>
      </p:sp>
      <p:sp>
        <p:nvSpPr>
          <p:cNvPr id="3" name="Content Placeholder 2"/>
          <p:cNvSpPr>
            <a:spLocks noGrp="1"/>
          </p:cNvSpPr>
          <p:nvPr>
            <p:ph idx="1"/>
          </p:nvPr>
        </p:nvSpPr>
        <p:spPr>
          <a:xfrm>
            <a:off x="524933" y="1234615"/>
            <a:ext cx="10684933" cy="5369387"/>
          </a:xfrm>
        </p:spPr>
        <p:txBody>
          <a:bodyPr>
            <a:normAutofit/>
          </a:bodyPr>
          <a:lstStyle/>
          <a:p>
            <a:pPr marL="0" indent="0">
              <a:buNone/>
            </a:pPr>
            <a:r>
              <a:rPr lang="en-US" dirty="0"/>
              <a:t>2.3 - Marginalization occurs when individuals reject both their culture of origin and the dominant host culture.</a:t>
            </a:r>
          </a:p>
          <a:p>
            <a:pPr marL="0" indent="0">
              <a:buNone/>
            </a:pPr>
            <a:r>
              <a:rPr lang="en-US" dirty="0"/>
              <a:t>2.4 - Separation occurs when individuals reject the dominant or host culture in favor of preserving their culture of origin. </a:t>
            </a:r>
          </a:p>
          <a:p>
            <a:pPr marL="0" indent="0">
              <a:buNone/>
            </a:pPr>
            <a:r>
              <a:rPr lang="en-US" dirty="0"/>
              <a:t>2.5 - Assimilation occurs when individuals adopt a dominant or host culture's cultural norms over their original culture.</a:t>
            </a:r>
          </a:p>
          <a:p>
            <a:pPr marL="0" indent="0">
              <a:buNone/>
            </a:pPr>
            <a:r>
              <a:rPr lang="en-US" dirty="0"/>
              <a:t>2.6 -  Integration occurs when individuals can adopt the dominant or host culture's cultural norms while maintaining their culture of origin. </a:t>
            </a:r>
          </a:p>
          <a:p>
            <a:pPr marL="0" indent="0">
              <a:buNone/>
            </a:pPr>
            <a:endParaRPr lang="en-US" dirty="0"/>
          </a:p>
        </p:txBody>
      </p:sp>
      <p:pic>
        <p:nvPicPr>
          <p:cNvPr id="5" name="Picture 4"/>
          <p:cNvPicPr>
            <a:picLocks noChangeAspect="1"/>
          </p:cNvPicPr>
          <p:nvPr/>
        </p:nvPicPr>
        <p:blipFill>
          <a:blip r:embed="rId2"/>
          <a:stretch>
            <a:fillRect/>
          </a:stretch>
        </p:blipFill>
        <p:spPr>
          <a:xfrm>
            <a:off x="4204931" y="3893345"/>
            <a:ext cx="4346402" cy="2710656"/>
          </a:xfrm>
          <a:prstGeom prst="rect">
            <a:avLst/>
          </a:prstGeom>
        </p:spPr>
      </p:pic>
    </p:spTree>
    <p:extLst>
      <p:ext uri="{BB962C8B-B14F-4D97-AF65-F5344CB8AC3E}">
        <p14:creationId xmlns:p14="http://schemas.microsoft.com/office/powerpoint/2010/main" val="100882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0400"/>
          </a:xfrm>
        </p:spPr>
        <p:txBody>
          <a:bodyPr/>
          <a:lstStyle/>
          <a:p>
            <a:r>
              <a:rPr lang="en-US" dirty="0"/>
              <a:t>•	Predictors of acculturation strategies</a:t>
            </a:r>
          </a:p>
        </p:txBody>
      </p:sp>
      <p:sp>
        <p:nvSpPr>
          <p:cNvPr id="3" name="Content Placeholder 2"/>
          <p:cNvSpPr>
            <a:spLocks noGrp="1"/>
          </p:cNvSpPr>
          <p:nvPr>
            <p:ph idx="1"/>
          </p:nvPr>
        </p:nvSpPr>
        <p:spPr>
          <a:xfrm>
            <a:off x="406401" y="1561177"/>
            <a:ext cx="8596668" cy="4687223"/>
          </a:xfrm>
        </p:spPr>
        <p:txBody>
          <a:bodyPr/>
          <a:lstStyle/>
          <a:p>
            <a:r>
              <a:rPr lang="en-US" dirty="0"/>
              <a:t>The fourfold models used to describe individual attitudes of immigrant's parallel models used to describe group expectations of the larger society and how groups should acculturate. </a:t>
            </a:r>
          </a:p>
          <a:p>
            <a:pPr marL="0" indent="0">
              <a:buNone/>
            </a:pPr>
            <a:r>
              <a:rPr lang="en-US" dirty="0"/>
              <a:t>      In a melting pot society, in which a harmonious and homogenous culture is promoted, assimilation is the endorsed acculturation strategy. </a:t>
            </a:r>
          </a:p>
          <a:p>
            <a:pPr mar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2852736" y="3727450"/>
            <a:ext cx="4818063" cy="2368550"/>
          </a:xfrm>
          <a:prstGeom prst="rect">
            <a:avLst/>
          </a:prstGeom>
        </p:spPr>
      </p:pic>
    </p:spTree>
    <p:extLst>
      <p:ext uri="{BB962C8B-B14F-4D97-AF65-F5344CB8AC3E}">
        <p14:creationId xmlns:p14="http://schemas.microsoft.com/office/powerpoint/2010/main" val="142099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1200"/>
          </a:xfrm>
        </p:spPr>
        <p:txBody>
          <a:bodyPr>
            <a:normAutofit fontScale="90000"/>
          </a:bodyPr>
          <a:lstStyle/>
          <a:p>
            <a:r>
              <a:rPr lang="en-US" dirty="0"/>
              <a:t>Acculturation - Other outcomes - Culture</a:t>
            </a:r>
          </a:p>
        </p:txBody>
      </p:sp>
      <p:sp>
        <p:nvSpPr>
          <p:cNvPr id="3" name="Content Placeholder 2"/>
          <p:cNvSpPr>
            <a:spLocks noGrp="1"/>
          </p:cNvSpPr>
          <p:nvPr>
            <p:ph idx="1"/>
          </p:nvPr>
        </p:nvSpPr>
        <p:spPr>
          <a:xfrm>
            <a:off x="677333" y="1681828"/>
            <a:ext cx="10181165" cy="3880773"/>
          </a:xfrm>
        </p:spPr>
        <p:txBody>
          <a:bodyPr/>
          <a:lstStyle/>
          <a:p>
            <a:r>
              <a:rPr lang="en-US" dirty="0"/>
              <a:t>CULTURE</a:t>
            </a:r>
          </a:p>
          <a:p>
            <a:pPr marL="0" indent="0">
              <a:buNone/>
            </a:pPr>
            <a:r>
              <a:rPr lang="en-US" dirty="0"/>
              <a:t>When individuals of a certain culture are exposed to another culture (host) that is primarily more present in the area that they live, some aspects of the host culture will likely be taken and blended within aspects of the original culture of the individuals.</a:t>
            </a:r>
          </a:p>
          <a:p>
            <a:pPr marL="0" indent="0">
              <a:buNone/>
            </a:pPr>
            <a:endParaRPr lang="en-US" dirty="0"/>
          </a:p>
        </p:txBody>
      </p:sp>
      <p:pic>
        <p:nvPicPr>
          <p:cNvPr id="4" name="Picture 3"/>
          <p:cNvPicPr>
            <a:picLocks noChangeAspect="1"/>
          </p:cNvPicPr>
          <p:nvPr/>
        </p:nvPicPr>
        <p:blipFill>
          <a:blip r:embed="rId2"/>
          <a:stretch>
            <a:fillRect/>
          </a:stretch>
        </p:blipFill>
        <p:spPr>
          <a:xfrm>
            <a:off x="2925234" y="3629721"/>
            <a:ext cx="4762500" cy="2168550"/>
          </a:xfrm>
          <a:prstGeom prst="rect">
            <a:avLst/>
          </a:prstGeom>
        </p:spPr>
      </p:pic>
      <p:sp>
        <p:nvSpPr>
          <p:cNvPr id="5" name="TextBox 4">
            <a:extLst>
              <a:ext uri="{FF2B5EF4-FFF2-40B4-BE49-F238E27FC236}">
                <a16:creationId xmlns:a16="http://schemas.microsoft.com/office/drawing/2014/main" id="{939DB6AD-12AA-4D9E-A089-846A76FF7A0C}"/>
              </a:ext>
            </a:extLst>
          </p:cNvPr>
          <p:cNvSpPr txBox="1"/>
          <p:nvPr/>
        </p:nvSpPr>
        <p:spPr>
          <a:xfrm>
            <a:off x="8839200" y="3545144"/>
            <a:ext cx="2019299" cy="646331"/>
          </a:xfrm>
          <a:prstGeom prst="rect">
            <a:avLst/>
          </a:prstGeom>
          <a:noFill/>
        </p:spPr>
        <p:txBody>
          <a:bodyPr wrap="square" rtlCol="0">
            <a:spAutoFit/>
          </a:bodyPr>
          <a:lstStyle/>
          <a:p>
            <a:r>
              <a:rPr lang="en-US" dirty="0"/>
              <a:t>I need to show my African Dance</a:t>
            </a:r>
          </a:p>
        </p:txBody>
      </p:sp>
      <p:cxnSp>
        <p:nvCxnSpPr>
          <p:cNvPr id="7" name="Straight Arrow Connector 6">
            <a:extLst>
              <a:ext uri="{FF2B5EF4-FFF2-40B4-BE49-F238E27FC236}">
                <a16:creationId xmlns:a16="http://schemas.microsoft.com/office/drawing/2014/main" id="{0DA2F738-8D28-4694-996E-DB7EF62E3649}"/>
              </a:ext>
            </a:extLst>
          </p:cNvPr>
          <p:cNvCxnSpPr>
            <a:cxnSpLocks/>
          </p:cNvCxnSpPr>
          <p:nvPr/>
        </p:nvCxnSpPr>
        <p:spPr>
          <a:xfrm flipV="1">
            <a:off x="6096000" y="3928533"/>
            <a:ext cx="2743201" cy="711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3C6D2F-3568-4B08-826A-F369940BF34E}"/>
              </a:ext>
            </a:extLst>
          </p:cNvPr>
          <p:cNvSpPr txBox="1"/>
          <p:nvPr/>
        </p:nvSpPr>
        <p:spPr>
          <a:xfrm>
            <a:off x="6096000" y="3023118"/>
            <a:ext cx="2184399" cy="646331"/>
          </a:xfrm>
          <a:prstGeom prst="rect">
            <a:avLst/>
          </a:prstGeom>
          <a:noFill/>
        </p:spPr>
        <p:txBody>
          <a:bodyPr wrap="square" rtlCol="0">
            <a:spAutoFit/>
          </a:bodyPr>
          <a:lstStyle/>
          <a:p>
            <a:r>
              <a:rPr lang="en-US" dirty="0"/>
              <a:t>My bible is Koran, I can teach you</a:t>
            </a:r>
          </a:p>
        </p:txBody>
      </p:sp>
      <p:cxnSp>
        <p:nvCxnSpPr>
          <p:cNvPr id="13" name="Straight Arrow Connector 12">
            <a:extLst>
              <a:ext uri="{FF2B5EF4-FFF2-40B4-BE49-F238E27FC236}">
                <a16:creationId xmlns:a16="http://schemas.microsoft.com/office/drawing/2014/main" id="{A4FC302F-A610-436C-9BF8-D4AB6561487A}"/>
              </a:ext>
            </a:extLst>
          </p:cNvPr>
          <p:cNvCxnSpPr>
            <a:cxnSpLocks/>
          </p:cNvCxnSpPr>
          <p:nvPr/>
        </p:nvCxnSpPr>
        <p:spPr>
          <a:xfrm flipV="1">
            <a:off x="5909733" y="3429001"/>
            <a:ext cx="711200" cy="711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33FDFE6-B113-4C23-A88F-8A0B66A4D718}"/>
              </a:ext>
            </a:extLst>
          </p:cNvPr>
          <p:cNvCxnSpPr>
            <a:cxnSpLocks/>
          </p:cNvCxnSpPr>
          <p:nvPr/>
        </p:nvCxnSpPr>
        <p:spPr>
          <a:xfrm flipH="1" flipV="1">
            <a:off x="2374901" y="3629721"/>
            <a:ext cx="1701802" cy="561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FB5EE45-62D2-4C97-BCF0-893CAF18DE41}"/>
              </a:ext>
            </a:extLst>
          </p:cNvPr>
          <p:cNvSpPr txBox="1"/>
          <p:nvPr/>
        </p:nvSpPr>
        <p:spPr>
          <a:xfrm>
            <a:off x="850905" y="3228279"/>
            <a:ext cx="2184399" cy="923330"/>
          </a:xfrm>
          <a:prstGeom prst="rect">
            <a:avLst/>
          </a:prstGeom>
          <a:noFill/>
        </p:spPr>
        <p:txBody>
          <a:bodyPr wrap="square" rtlCol="0">
            <a:spAutoFit/>
          </a:bodyPr>
          <a:lstStyle/>
          <a:p>
            <a:r>
              <a:rPr lang="en-US" dirty="0"/>
              <a:t>I’m from Morocco, I can tell you about our Music </a:t>
            </a:r>
          </a:p>
        </p:txBody>
      </p:sp>
    </p:spTree>
    <p:extLst>
      <p:ext uri="{BB962C8B-B14F-4D97-AF65-F5344CB8AC3E}">
        <p14:creationId xmlns:p14="http://schemas.microsoft.com/office/powerpoint/2010/main" val="58708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0647"/>
            <a:ext cx="8596668" cy="795867"/>
          </a:xfrm>
        </p:spPr>
        <p:txBody>
          <a:bodyPr>
            <a:normAutofit/>
          </a:bodyPr>
          <a:lstStyle/>
          <a:p>
            <a:r>
              <a:rPr lang="en-US" sz="2800" dirty="0"/>
              <a:t>Acculturation - Other outcomes - Language</a:t>
            </a:r>
          </a:p>
        </p:txBody>
      </p:sp>
      <p:sp>
        <p:nvSpPr>
          <p:cNvPr id="3" name="Content Placeholder 2"/>
          <p:cNvSpPr>
            <a:spLocks noGrp="1"/>
          </p:cNvSpPr>
          <p:nvPr>
            <p:ph idx="1"/>
          </p:nvPr>
        </p:nvSpPr>
        <p:spPr>
          <a:xfrm>
            <a:off x="541868" y="1052579"/>
            <a:ext cx="8856132" cy="4772488"/>
          </a:xfrm>
        </p:spPr>
        <p:txBody>
          <a:bodyPr/>
          <a:lstStyle/>
          <a:p>
            <a:r>
              <a:rPr lang="en-US" dirty="0"/>
              <a:t>In some instances, acculturation results in the adoption of another country's language, which is then modified over time to become a new, distinct, language. For example, Hanzi, the written language of Chinese language, has been adapted and modified by other nearby cultures, including Japan (as kanji), Korea (as hanja), and Vietnam (as </a:t>
            </a:r>
            <a:r>
              <a:rPr lang="en-US" dirty="0" err="1"/>
              <a:t>hán</a:t>
            </a:r>
            <a:r>
              <a:rPr lang="en-US" dirty="0"/>
              <a:t> </a:t>
            </a:r>
            <a:r>
              <a:rPr lang="en-US" dirty="0" err="1"/>
              <a:t>tự</a:t>
            </a:r>
            <a:r>
              <a:rPr lang="en-US" dirty="0"/>
              <a:t>).</a:t>
            </a:r>
          </a:p>
          <a:p>
            <a:pPr marL="0" indent="0">
              <a:buNone/>
            </a:pPr>
            <a:endParaRPr lang="en-US" dirty="0"/>
          </a:p>
        </p:txBody>
      </p:sp>
      <p:pic>
        <p:nvPicPr>
          <p:cNvPr id="4" name="Picture 3"/>
          <p:cNvPicPr>
            <a:picLocks noChangeAspect="1"/>
          </p:cNvPicPr>
          <p:nvPr/>
        </p:nvPicPr>
        <p:blipFill>
          <a:blip r:embed="rId2"/>
          <a:stretch>
            <a:fillRect/>
          </a:stretch>
        </p:blipFill>
        <p:spPr>
          <a:xfrm>
            <a:off x="1148204" y="2775477"/>
            <a:ext cx="7046297" cy="2770187"/>
          </a:xfrm>
          <a:prstGeom prst="rect">
            <a:avLst/>
          </a:prstGeom>
        </p:spPr>
      </p:pic>
    </p:spTree>
    <p:extLst>
      <p:ext uri="{BB962C8B-B14F-4D97-AF65-F5344CB8AC3E}">
        <p14:creationId xmlns:p14="http://schemas.microsoft.com/office/powerpoint/2010/main" val="27351781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1032</Words>
  <Application>Microsoft Office PowerPoint</Application>
  <PresentationFormat>Widescreen</PresentationFormat>
  <Paragraphs>59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Multimodal Repurposing Assignment Acculturation  </vt:lpstr>
      <vt:lpstr>Acculturation - Historical approaches</vt:lpstr>
      <vt:lpstr>Acculturation - Effect</vt:lpstr>
      <vt:lpstr>Acculturation-Group Level</vt:lpstr>
      <vt:lpstr>2- Conceptual models</vt:lpstr>
      <vt:lpstr>2-Conceptual models</vt:lpstr>
      <vt:lpstr>• Predictors of acculturation strategies</vt:lpstr>
      <vt:lpstr>Acculturation - Other outcomes - Culture</vt:lpstr>
      <vt:lpstr>Acculturation - Other outcomes - Language</vt:lpstr>
      <vt:lpstr>Acculturation - Other outcomes - Food</vt:lpstr>
      <vt:lpstr>REFLECTION </vt:lpstr>
      <vt:lpstr>Quotation</vt:lpstr>
      <vt:lpstr>Conclusion</vt:lpstr>
      <vt:lpstr>Work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Multimodal Repurposing Assignment Acculturation  </dc:title>
  <dc:creator>JeanHolmi.Germain@mail.citytech.cuny.edu</dc:creator>
  <cp:lastModifiedBy>JeanHolmi.Germain@mail.citytech.cuny.edu</cp:lastModifiedBy>
  <cp:revision>9</cp:revision>
  <dcterms:created xsi:type="dcterms:W3CDTF">2020-11-16T03:01:50Z</dcterms:created>
  <dcterms:modified xsi:type="dcterms:W3CDTF">2020-11-16T04:07:41Z</dcterms:modified>
</cp:coreProperties>
</file>