
<file path=[Content_Types].xml><?xml version="1.0" encoding="utf-8"?>
<Types xmlns="http://schemas.openxmlformats.org/package/2006/content-types">
  <Default Extension="gif" ContentType="image/gif"/>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2" r:id="rId6"/>
    <p:sldId id="264" r:id="rId7"/>
    <p:sldId id="267" r:id="rId8"/>
    <p:sldId id="265" r:id="rId9"/>
    <p:sldId id="266" r:id="rId10"/>
    <p:sldId id="268" r:id="rId11"/>
    <p:sldId id="269"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897"/>
  </p:normalViewPr>
  <p:slideViewPr>
    <p:cSldViewPr snapToGrid="0" snapToObjects="1">
      <p:cViewPr varScale="1">
        <p:scale>
          <a:sx n="108" d="100"/>
          <a:sy n="108"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5A1CB-FAFD-4951-8E2F-0FEECFE24DEB}"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07DB02B-BD9E-468C-86AC-38F1D5F522DE}">
      <dgm:prSet/>
      <dgm:spPr/>
      <dgm:t>
        <a:bodyPr/>
        <a:lstStyle/>
        <a:p>
          <a:endParaRPr lang="en-US" dirty="0"/>
        </a:p>
      </dgm:t>
    </dgm:pt>
    <dgm:pt modelId="{6E59D3F0-CE39-427C-A515-1AF68E0BF6F5}" type="parTrans" cxnId="{CF108CF5-E7A4-499A-91CD-747ACD5988A8}">
      <dgm:prSet/>
      <dgm:spPr/>
      <dgm:t>
        <a:bodyPr/>
        <a:lstStyle/>
        <a:p>
          <a:endParaRPr lang="en-US"/>
        </a:p>
      </dgm:t>
    </dgm:pt>
    <dgm:pt modelId="{2D6818E1-6351-4AC0-9528-F94EAF418809}" type="sibTrans" cxnId="{CF108CF5-E7A4-499A-91CD-747ACD5988A8}">
      <dgm:prSet/>
      <dgm:spPr/>
      <dgm:t>
        <a:bodyPr/>
        <a:lstStyle/>
        <a:p>
          <a:endParaRPr lang="en-US"/>
        </a:p>
      </dgm:t>
    </dgm:pt>
    <dgm:pt modelId="{6BC4F972-7581-4F98-B282-AF018B291064}">
      <dgm:prSet/>
      <dgm:spPr/>
      <dgm:t>
        <a:bodyPr/>
        <a:lstStyle/>
        <a:p>
          <a:r>
            <a:rPr lang="en-US"/>
            <a:t>Bring up climate change in your daily conversations</a:t>
          </a:r>
        </a:p>
      </dgm:t>
    </dgm:pt>
    <dgm:pt modelId="{26350923-7AB1-4FD6-BDEB-03D3D5A695B8}" type="parTrans" cxnId="{E58F3ABA-27B5-4449-973C-DFA8FC283EE5}">
      <dgm:prSet/>
      <dgm:spPr/>
      <dgm:t>
        <a:bodyPr/>
        <a:lstStyle/>
        <a:p>
          <a:endParaRPr lang="en-US"/>
        </a:p>
      </dgm:t>
    </dgm:pt>
    <dgm:pt modelId="{26D2E3CE-AEC9-4DAD-B818-F93829D7D325}" type="sibTrans" cxnId="{E58F3ABA-27B5-4449-973C-DFA8FC283EE5}">
      <dgm:prSet/>
      <dgm:spPr/>
      <dgm:t>
        <a:bodyPr/>
        <a:lstStyle/>
        <a:p>
          <a:endParaRPr lang="en-US"/>
        </a:p>
      </dgm:t>
    </dgm:pt>
    <dgm:pt modelId="{C28546D9-18D7-4817-910D-DCA3926803AD}">
      <dgm:prSet/>
      <dgm:spPr/>
      <dgm:t>
        <a:bodyPr/>
        <a:lstStyle/>
        <a:p>
          <a:endParaRPr lang="en-US" dirty="0"/>
        </a:p>
      </dgm:t>
    </dgm:pt>
    <dgm:pt modelId="{8C7EC7B6-EEE7-469E-93EE-92007EB42D7B}" type="parTrans" cxnId="{FA3A6D9C-A09E-4E92-9A37-DE5F4E4F2137}">
      <dgm:prSet/>
      <dgm:spPr/>
      <dgm:t>
        <a:bodyPr/>
        <a:lstStyle/>
        <a:p>
          <a:endParaRPr lang="en-US"/>
        </a:p>
      </dgm:t>
    </dgm:pt>
    <dgm:pt modelId="{8468F95E-ABD2-4950-9ADA-6A9D731B3B99}" type="sibTrans" cxnId="{FA3A6D9C-A09E-4E92-9A37-DE5F4E4F2137}">
      <dgm:prSet/>
      <dgm:spPr/>
      <dgm:t>
        <a:bodyPr/>
        <a:lstStyle/>
        <a:p>
          <a:endParaRPr lang="en-US"/>
        </a:p>
      </dgm:t>
    </dgm:pt>
    <dgm:pt modelId="{0734430C-8906-4541-9527-7A8CDF717546}">
      <dgm:prSet/>
      <dgm:spPr/>
      <dgm:t>
        <a:bodyPr/>
        <a:lstStyle/>
        <a:p>
          <a:r>
            <a:rPr lang="en-US" dirty="0"/>
            <a:t>Green your commute, move closer to work</a:t>
          </a:r>
        </a:p>
      </dgm:t>
    </dgm:pt>
    <dgm:pt modelId="{F15669D6-6759-4821-9777-4EEE108DA598}" type="parTrans" cxnId="{16727024-D1DD-4FAD-B5B2-F80F64F6DE53}">
      <dgm:prSet/>
      <dgm:spPr/>
      <dgm:t>
        <a:bodyPr/>
        <a:lstStyle/>
        <a:p>
          <a:endParaRPr lang="en-US"/>
        </a:p>
      </dgm:t>
    </dgm:pt>
    <dgm:pt modelId="{ACD5E11C-54AF-40C7-B71D-5E921C4D4708}" type="sibTrans" cxnId="{16727024-D1DD-4FAD-B5B2-F80F64F6DE53}">
      <dgm:prSet/>
      <dgm:spPr/>
      <dgm:t>
        <a:bodyPr/>
        <a:lstStyle/>
        <a:p>
          <a:endParaRPr lang="en-US"/>
        </a:p>
      </dgm:t>
    </dgm:pt>
    <dgm:pt modelId="{44D0B629-4206-4D0B-A27F-B71205E2D2A7}">
      <dgm:prSet/>
      <dgm:spPr/>
      <dgm:t>
        <a:bodyPr/>
        <a:lstStyle/>
        <a:p>
          <a:endParaRPr lang="en-US" dirty="0"/>
        </a:p>
      </dgm:t>
    </dgm:pt>
    <dgm:pt modelId="{C4FED065-25A5-4DE9-80C0-0926081CA44B}" type="parTrans" cxnId="{E875443C-5D5E-4733-8D4E-363B2CDC01F3}">
      <dgm:prSet/>
      <dgm:spPr/>
      <dgm:t>
        <a:bodyPr/>
        <a:lstStyle/>
        <a:p>
          <a:endParaRPr lang="en-US"/>
        </a:p>
      </dgm:t>
    </dgm:pt>
    <dgm:pt modelId="{AB0C787A-5CAA-4CFD-9201-7B672DDDF557}" type="sibTrans" cxnId="{E875443C-5D5E-4733-8D4E-363B2CDC01F3}">
      <dgm:prSet/>
      <dgm:spPr/>
      <dgm:t>
        <a:bodyPr/>
        <a:lstStyle/>
        <a:p>
          <a:endParaRPr lang="en-US"/>
        </a:p>
      </dgm:t>
    </dgm:pt>
    <dgm:pt modelId="{87F56B99-2E6B-4B8B-A118-3C019137E5EB}">
      <dgm:prSet/>
      <dgm:spPr/>
      <dgm:t>
        <a:bodyPr/>
        <a:lstStyle/>
        <a:p>
          <a:r>
            <a:rPr lang="en-US"/>
            <a:t>Use energy wisely and save money also!</a:t>
          </a:r>
        </a:p>
      </dgm:t>
    </dgm:pt>
    <dgm:pt modelId="{8CAFF9BE-0395-4A87-ACC3-B6D586D77D68}" type="parTrans" cxnId="{50260571-4D71-4279-8F5B-E333F13D762D}">
      <dgm:prSet/>
      <dgm:spPr/>
      <dgm:t>
        <a:bodyPr/>
        <a:lstStyle/>
        <a:p>
          <a:endParaRPr lang="en-US"/>
        </a:p>
      </dgm:t>
    </dgm:pt>
    <dgm:pt modelId="{DC99BA9F-5838-4EA9-8503-30597DC08D88}" type="sibTrans" cxnId="{50260571-4D71-4279-8F5B-E333F13D762D}">
      <dgm:prSet/>
      <dgm:spPr/>
      <dgm:t>
        <a:bodyPr/>
        <a:lstStyle/>
        <a:p>
          <a:endParaRPr lang="en-US"/>
        </a:p>
      </dgm:t>
    </dgm:pt>
    <dgm:pt modelId="{4F7B4899-E279-4186-939B-A9EF4DDD0EA2}">
      <dgm:prSet/>
      <dgm:spPr/>
      <dgm:t>
        <a:bodyPr/>
        <a:lstStyle/>
        <a:p>
          <a:endParaRPr lang="en-US" dirty="0"/>
        </a:p>
      </dgm:t>
    </dgm:pt>
    <dgm:pt modelId="{969685D4-7A8A-48F5-8266-1328DB11EA1F}" type="parTrans" cxnId="{A05FCBCC-9862-4D07-B2EB-24E4FC928A32}">
      <dgm:prSet/>
      <dgm:spPr/>
      <dgm:t>
        <a:bodyPr/>
        <a:lstStyle/>
        <a:p>
          <a:endParaRPr lang="en-US"/>
        </a:p>
      </dgm:t>
    </dgm:pt>
    <dgm:pt modelId="{38C97E73-3D11-4D51-8FE0-B2D8BE3F606D}" type="sibTrans" cxnId="{A05FCBCC-9862-4D07-B2EB-24E4FC928A32}">
      <dgm:prSet/>
      <dgm:spPr/>
      <dgm:t>
        <a:bodyPr/>
        <a:lstStyle/>
        <a:p>
          <a:endParaRPr lang="en-US"/>
        </a:p>
      </dgm:t>
    </dgm:pt>
    <dgm:pt modelId="{E3B27133-C6A3-4F40-BADD-F85BE25ACB76}">
      <dgm:prSet/>
      <dgm:spPr/>
      <dgm:t>
        <a:bodyPr/>
        <a:lstStyle/>
        <a:p>
          <a:r>
            <a:rPr lang="en-US"/>
            <a:t>Consume less, waste less, and enjoy more life!</a:t>
          </a:r>
        </a:p>
      </dgm:t>
    </dgm:pt>
    <dgm:pt modelId="{EBED04BE-E19B-4656-8CE9-A43383E247F1}" type="parTrans" cxnId="{C4A15670-49BB-473A-8FA1-F352E496D9A5}">
      <dgm:prSet/>
      <dgm:spPr/>
      <dgm:t>
        <a:bodyPr/>
        <a:lstStyle/>
        <a:p>
          <a:endParaRPr lang="en-US"/>
        </a:p>
      </dgm:t>
    </dgm:pt>
    <dgm:pt modelId="{EE444556-A22D-4A31-9C62-82E7A84BAE8D}" type="sibTrans" cxnId="{C4A15670-49BB-473A-8FA1-F352E496D9A5}">
      <dgm:prSet/>
      <dgm:spPr/>
      <dgm:t>
        <a:bodyPr/>
        <a:lstStyle/>
        <a:p>
          <a:endParaRPr lang="en-US"/>
        </a:p>
      </dgm:t>
    </dgm:pt>
    <dgm:pt modelId="{555C33BD-C2B8-4629-9559-53F2E01D02C0}">
      <dgm:prSet/>
      <dgm:spPr/>
      <dgm:t>
        <a:bodyPr/>
        <a:lstStyle/>
        <a:p>
          <a:endParaRPr lang="en-US" dirty="0"/>
        </a:p>
      </dgm:t>
    </dgm:pt>
    <dgm:pt modelId="{D7F315F8-B117-4DD8-B3E4-02E2CC145FF0}" type="parTrans" cxnId="{A21D8EAC-0E6E-49FF-82FF-851759D17F3A}">
      <dgm:prSet/>
      <dgm:spPr/>
      <dgm:t>
        <a:bodyPr/>
        <a:lstStyle/>
        <a:p>
          <a:endParaRPr lang="en-US"/>
        </a:p>
      </dgm:t>
    </dgm:pt>
    <dgm:pt modelId="{B4069DDA-3CBA-490C-ACF1-6508074F3144}" type="sibTrans" cxnId="{A21D8EAC-0E6E-49FF-82FF-851759D17F3A}">
      <dgm:prSet/>
      <dgm:spPr/>
      <dgm:t>
        <a:bodyPr/>
        <a:lstStyle/>
        <a:p>
          <a:endParaRPr lang="en-US"/>
        </a:p>
      </dgm:t>
    </dgm:pt>
    <dgm:pt modelId="{B01FFA39-5ECA-4321-8763-6289912A08CD}">
      <dgm:prSet/>
      <dgm:spPr/>
      <dgm:t>
        <a:bodyPr/>
        <a:lstStyle/>
        <a:p>
          <a:r>
            <a:rPr lang="en-US" dirty="0"/>
            <a:t>Invest in renewable energy </a:t>
          </a:r>
        </a:p>
      </dgm:t>
    </dgm:pt>
    <dgm:pt modelId="{842F4A56-AEDF-4F87-A29E-0B7CFB2085CD}" type="parTrans" cxnId="{82E76FCE-7FF9-4062-BC0A-836F28DCB6FC}">
      <dgm:prSet/>
      <dgm:spPr/>
      <dgm:t>
        <a:bodyPr/>
        <a:lstStyle/>
        <a:p>
          <a:endParaRPr lang="en-US"/>
        </a:p>
      </dgm:t>
    </dgm:pt>
    <dgm:pt modelId="{690918C6-D600-4C7C-AF15-544805C1CF01}" type="sibTrans" cxnId="{82E76FCE-7FF9-4062-BC0A-836F28DCB6FC}">
      <dgm:prSet/>
      <dgm:spPr/>
      <dgm:t>
        <a:bodyPr/>
        <a:lstStyle/>
        <a:p>
          <a:endParaRPr lang="en-US"/>
        </a:p>
      </dgm:t>
    </dgm:pt>
    <dgm:pt modelId="{618099D2-2553-0D42-AB72-4F7036B1979D}" type="pres">
      <dgm:prSet presAssocID="{3165A1CB-FAFD-4951-8E2F-0FEECFE24DEB}" presName="Name0" presStyleCnt="0">
        <dgm:presLayoutVars>
          <dgm:dir/>
          <dgm:animLvl val="lvl"/>
          <dgm:resizeHandles val="exact"/>
        </dgm:presLayoutVars>
      </dgm:prSet>
      <dgm:spPr/>
    </dgm:pt>
    <dgm:pt modelId="{1F98AA56-5FE0-5C4B-A4C5-01AF0800B3C4}" type="pres">
      <dgm:prSet presAssocID="{807DB02B-BD9E-468C-86AC-38F1D5F522DE}" presName="composite" presStyleCnt="0"/>
      <dgm:spPr/>
    </dgm:pt>
    <dgm:pt modelId="{814FB5FF-102A-1547-94DE-94FD2F542D07}" type="pres">
      <dgm:prSet presAssocID="{807DB02B-BD9E-468C-86AC-38F1D5F522DE}" presName="parTx" presStyleLbl="alignNode1" presStyleIdx="0" presStyleCnt="5">
        <dgm:presLayoutVars>
          <dgm:chMax val="0"/>
          <dgm:chPref val="0"/>
        </dgm:presLayoutVars>
      </dgm:prSet>
      <dgm:spPr/>
    </dgm:pt>
    <dgm:pt modelId="{27B91DC8-2378-C446-A122-03DFF4D02B4D}" type="pres">
      <dgm:prSet presAssocID="{807DB02B-BD9E-468C-86AC-38F1D5F522DE}" presName="desTx" presStyleLbl="alignAccFollowNode1" presStyleIdx="0" presStyleCnt="5">
        <dgm:presLayoutVars/>
      </dgm:prSet>
      <dgm:spPr/>
    </dgm:pt>
    <dgm:pt modelId="{7D5D435F-C2C2-4B4A-8B04-292F31EC133B}" type="pres">
      <dgm:prSet presAssocID="{2D6818E1-6351-4AC0-9528-F94EAF418809}" presName="space" presStyleCnt="0"/>
      <dgm:spPr/>
    </dgm:pt>
    <dgm:pt modelId="{08BACAF6-AEBB-9942-9E69-4F0B5FAF932C}" type="pres">
      <dgm:prSet presAssocID="{C28546D9-18D7-4817-910D-DCA3926803AD}" presName="composite" presStyleCnt="0"/>
      <dgm:spPr/>
    </dgm:pt>
    <dgm:pt modelId="{84C8A9D2-10CA-0B41-B020-0B3152E6B7E1}" type="pres">
      <dgm:prSet presAssocID="{C28546D9-18D7-4817-910D-DCA3926803AD}" presName="parTx" presStyleLbl="alignNode1" presStyleIdx="1" presStyleCnt="5">
        <dgm:presLayoutVars>
          <dgm:chMax val="0"/>
          <dgm:chPref val="0"/>
        </dgm:presLayoutVars>
      </dgm:prSet>
      <dgm:spPr/>
    </dgm:pt>
    <dgm:pt modelId="{8E19D7A7-9C24-2348-A82A-527B993DA697}" type="pres">
      <dgm:prSet presAssocID="{C28546D9-18D7-4817-910D-DCA3926803AD}" presName="desTx" presStyleLbl="alignAccFollowNode1" presStyleIdx="1" presStyleCnt="5">
        <dgm:presLayoutVars/>
      </dgm:prSet>
      <dgm:spPr/>
    </dgm:pt>
    <dgm:pt modelId="{0D76FFBF-1D7B-0E41-A687-0341CDA9D91A}" type="pres">
      <dgm:prSet presAssocID="{8468F95E-ABD2-4950-9ADA-6A9D731B3B99}" presName="space" presStyleCnt="0"/>
      <dgm:spPr/>
    </dgm:pt>
    <dgm:pt modelId="{481CE32F-1B15-2746-9B79-6BB6F81F9DBA}" type="pres">
      <dgm:prSet presAssocID="{44D0B629-4206-4D0B-A27F-B71205E2D2A7}" presName="composite" presStyleCnt="0"/>
      <dgm:spPr/>
    </dgm:pt>
    <dgm:pt modelId="{D158266A-18A5-1B47-AB59-1E3066328A39}" type="pres">
      <dgm:prSet presAssocID="{44D0B629-4206-4D0B-A27F-B71205E2D2A7}" presName="parTx" presStyleLbl="alignNode1" presStyleIdx="2" presStyleCnt="5">
        <dgm:presLayoutVars>
          <dgm:chMax val="0"/>
          <dgm:chPref val="0"/>
        </dgm:presLayoutVars>
      </dgm:prSet>
      <dgm:spPr/>
    </dgm:pt>
    <dgm:pt modelId="{260BD6CA-2390-FB48-B376-A9FB301A94C8}" type="pres">
      <dgm:prSet presAssocID="{44D0B629-4206-4D0B-A27F-B71205E2D2A7}" presName="desTx" presStyleLbl="alignAccFollowNode1" presStyleIdx="2" presStyleCnt="5">
        <dgm:presLayoutVars/>
      </dgm:prSet>
      <dgm:spPr/>
    </dgm:pt>
    <dgm:pt modelId="{B103C5DA-5A54-DF46-9D81-D317FA1EFD6F}" type="pres">
      <dgm:prSet presAssocID="{AB0C787A-5CAA-4CFD-9201-7B672DDDF557}" presName="space" presStyleCnt="0"/>
      <dgm:spPr/>
    </dgm:pt>
    <dgm:pt modelId="{7AD0B778-A4FA-104C-8B32-016422F3F5CB}" type="pres">
      <dgm:prSet presAssocID="{4F7B4899-E279-4186-939B-A9EF4DDD0EA2}" presName="composite" presStyleCnt="0"/>
      <dgm:spPr/>
    </dgm:pt>
    <dgm:pt modelId="{49EF3ACA-4078-874C-B3AC-8848DF53CEB0}" type="pres">
      <dgm:prSet presAssocID="{4F7B4899-E279-4186-939B-A9EF4DDD0EA2}" presName="parTx" presStyleLbl="alignNode1" presStyleIdx="3" presStyleCnt="5">
        <dgm:presLayoutVars>
          <dgm:chMax val="0"/>
          <dgm:chPref val="0"/>
        </dgm:presLayoutVars>
      </dgm:prSet>
      <dgm:spPr/>
    </dgm:pt>
    <dgm:pt modelId="{AC92BD84-C485-E241-8E31-EA290F37531A}" type="pres">
      <dgm:prSet presAssocID="{4F7B4899-E279-4186-939B-A9EF4DDD0EA2}" presName="desTx" presStyleLbl="alignAccFollowNode1" presStyleIdx="3" presStyleCnt="5">
        <dgm:presLayoutVars/>
      </dgm:prSet>
      <dgm:spPr/>
    </dgm:pt>
    <dgm:pt modelId="{44D30EE5-1D9D-0C41-B0D3-285838CEFCA5}" type="pres">
      <dgm:prSet presAssocID="{38C97E73-3D11-4D51-8FE0-B2D8BE3F606D}" presName="space" presStyleCnt="0"/>
      <dgm:spPr/>
    </dgm:pt>
    <dgm:pt modelId="{649D3C10-A8C6-AF48-96ED-0272D5190F38}" type="pres">
      <dgm:prSet presAssocID="{555C33BD-C2B8-4629-9559-53F2E01D02C0}" presName="composite" presStyleCnt="0"/>
      <dgm:spPr/>
    </dgm:pt>
    <dgm:pt modelId="{463376C0-2A70-214E-8B0A-64FC9FEBE7A9}" type="pres">
      <dgm:prSet presAssocID="{555C33BD-C2B8-4629-9559-53F2E01D02C0}" presName="parTx" presStyleLbl="alignNode1" presStyleIdx="4" presStyleCnt="5">
        <dgm:presLayoutVars>
          <dgm:chMax val="0"/>
          <dgm:chPref val="0"/>
        </dgm:presLayoutVars>
      </dgm:prSet>
      <dgm:spPr/>
    </dgm:pt>
    <dgm:pt modelId="{5D7B0568-CCD8-6E48-B6B0-9A288B06E470}" type="pres">
      <dgm:prSet presAssocID="{555C33BD-C2B8-4629-9559-53F2E01D02C0}" presName="desTx" presStyleLbl="alignAccFollowNode1" presStyleIdx="4" presStyleCnt="5">
        <dgm:presLayoutVars/>
      </dgm:prSet>
      <dgm:spPr/>
    </dgm:pt>
  </dgm:ptLst>
  <dgm:cxnLst>
    <dgm:cxn modelId="{85BF6C1A-EDE3-FE4E-B3EB-9DA95EF870E9}" type="presOf" srcId="{C28546D9-18D7-4817-910D-DCA3926803AD}" destId="{84C8A9D2-10CA-0B41-B020-0B3152E6B7E1}" srcOrd="0" destOrd="0" presId="urn:microsoft.com/office/officeart/2016/7/layout/HorizontalActionList"/>
    <dgm:cxn modelId="{16727024-D1DD-4FAD-B5B2-F80F64F6DE53}" srcId="{C28546D9-18D7-4817-910D-DCA3926803AD}" destId="{0734430C-8906-4541-9527-7A8CDF717546}" srcOrd="0" destOrd="0" parTransId="{F15669D6-6759-4821-9777-4EEE108DA598}" sibTransId="{ACD5E11C-54AF-40C7-B71D-5E921C4D4708}"/>
    <dgm:cxn modelId="{84664E2A-0A47-3A44-BAB3-B976FE6986ED}" type="presOf" srcId="{B01FFA39-5ECA-4321-8763-6289912A08CD}" destId="{5D7B0568-CCD8-6E48-B6B0-9A288B06E470}" srcOrd="0" destOrd="0" presId="urn:microsoft.com/office/officeart/2016/7/layout/HorizontalActionList"/>
    <dgm:cxn modelId="{E875443C-5D5E-4733-8D4E-363B2CDC01F3}" srcId="{3165A1CB-FAFD-4951-8E2F-0FEECFE24DEB}" destId="{44D0B629-4206-4D0B-A27F-B71205E2D2A7}" srcOrd="2" destOrd="0" parTransId="{C4FED065-25A5-4DE9-80C0-0926081CA44B}" sibTransId="{AB0C787A-5CAA-4CFD-9201-7B672DDDF557}"/>
    <dgm:cxn modelId="{C22C5940-4F3A-7D42-BE26-1E1D1FAA1DD8}" type="presOf" srcId="{555C33BD-C2B8-4629-9559-53F2E01D02C0}" destId="{463376C0-2A70-214E-8B0A-64FC9FEBE7A9}" srcOrd="0" destOrd="0" presId="urn:microsoft.com/office/officeart/2016/7/layout/HorizontalActionList"/>
    <dgm:cxn modelId="{C4A15670-49BB-473A-8FA1-F352E496D9A5}" srcId="{4F7B4899-E279-4186-939B-A9EF4DDD0EA2}" destId="{E3B27133-C6A3-4F40-BADD-F85BE25ACB76}" srcOrd="0" destOrd="0" parTransId="{EBED04BE-E19B-4656-8CE9-A43383E247F1}" sibTransId="{EE444556-A22D-4A31-9C62-82E7A84BAE8D}"/>
    <dgm:cxn modelId="{08A27070-54F0-3B48-897A-BA776E906987}" type="presOf" srcId="{807DB02B-BD9E-468C-86AC-38F1D5F522DE}" destId="{814FB5FF-102A-1547-94DE-94FD2F542D07}" srcOrd="0" destOrd="0" presId="urn:microsoft.com/office/officeart/2016/7/layout/HorizontalActionList"/>
    <dgm:cxn modelId="{50260571-4D71-4279-8F5B-E333F13D762D}" srcId="{44D0B629-4206-4D0B-A27F-B71205E2D2A7}" destId="{87F56B99-2E6B-4B8B-A118-3C019137E5EB}" srcOrd="0" destOrd="0" parTransId="{8CAFF9BE-0395-4A87-ACC3-B6D586D77D68}" sibTransId="{DC99BA9F-5838-4EA9-8503-30597DC08D88}"/>
    <dgm:cxn modelId="{EDCE8477-0056-D143-A468-C0D31D7FDBC5}" type="presOf" srcId="{E3B27133-C6A3-4F40-BADD-F85BE25ACB76}" destId="{AC92BD84-C485-E241-8E31-EA290F37531A}" srcOrd="0" destOrd="0" presId="urn:microsoft.com/office/officeart/2016/7/layout/HorizontalActionList"/>
    <dgm:cxn modelId="{47416D8F-DEA5-6348-99AC-87B4C1F2353B}" type="presOf" srcId="{6BC4F972-7581-4F98-B282-AF018B291064}" destId="{27B91DC8-2378-C446-A122-03DFF4D02B4D}" srcOrd="0" destOrd="0" presId="urn:microsoft.com/office/officeart/2016/7/layout/HorizontalActionList"/>
    <dgm:cxn modelId="{FA3A6D9C-A09E-4E92-9A37-DE5F4E4F2137}" srcId="{3165A1CB-FAFD-4951-8E2F-0FEECFE24DEB}" destId="{C28546D9-18D7-4817-910D-DCA3926803AD}" srcOrd="1" destOrd="0" parTransId="{8C7EC7B6-EEE7-469E-93EE-92007EB42D7B}" sibTransId="{8468F95E-ABD2-4950-9ADA-6A9D731B3B99}"/>
    <dgm:cxn modelId="{43350A9F-4B89-304C-8E27-AD3112028EDF}" type="presOf" srcId="{0734430C-8906-4541-9527-7A8CDF717546}" destId="{8E19D7A7-9C24-2348-A82A-527B993DA697}" srcOrd="0" destOrd="0" presId="urn:microsoft.com/office/officeart/2016/7/layout/HorizontalActionList"/>
    <dgm:cxn modelId="{673BDFAA-E0BC-3B48-9C4C-3BEE2174A697}" type="presOf" srcId="{4F7B4899-E279-4186-939B-A9EF4DDD0EA2}" destId="{49EF3ACA-4078-874C-B3AC-8848DF53CEB0}" srcOrd="0" destOrd="0" presId="urn:microsoft.com/office/officeart/2016/7/layout/HorizontalActionList"/>
    <dgm:cxn modelId="{A26AF3AA-14AF-F744-B1D8-02FF0785B74E}" type="presOf" srcId="{44D0B629-4206-4D0B-A27F-B71205E2D2A7}" destId="{D158266A-18A5-1B47-AB59-1E3066328A39}" srcOrd="0" destOrd="0" presId="urn:microsoft.com/office/officeart/2016/7/layout/HorizontalActionList"/>
    <dgm:cxn modelId="{A21D8EAC-0E6E-49FF-82FF-851759D17F3A}" srcId="{3165A1CB-FAFD-4951-8E2F-0FEECFE24DEB}" destId="{555C33BD-C2B8-4629-9559-53F2E01D02C0}" srcOrd="4" destOrd="0" parTransId="{D7F315F8-B117-4DD8-B3E4-02E2CC145FF0}" sibTransId="{B4069DDA-3CBA-490C-ACF1-6508074F3144}"/>
    <dgm:cxn modelId="{146EBEB0-7E66-5540-9EE6-31014F041E86}" type="presOf" srcId="{3165A1CB-FAFD-4951-8E2F-0FEECFE24DEB}" destId="{618099D2-2553-0D42-AB72-4F7036B1979D}" srcOrd="0" destOrd="0" presId="urn:microsoft.com/office/officeart/2016/7/layout/HorizontalActionList"/>
    <dgm:cxn modelId="{E58F3ABA-27B5-4449-973C-DFA8FC283EE5}" srcId="{807DB02B-BD9E-468C-86AC-38F1D5F522DE}" destId="{6BC4F972-7581-4F98-B282-AF018B291064}" srcOrd="0" destOrd="0" parTransId="{26350923-7AB1-4FD6-BDEB-03D3D5A695B8}" sibTransId="{26D2E3CE-AEC9-4DAD-B818-F93829D7D325}"/>
    <dgm:cxn modelId="{A05FCBCC-9862-4D07-B2EB-24E4FC928A32}" srcId="{3165A1CB-FAFD-4951-8E2F-0FEECFE24DEB}" destId="{4F7B4899-E279-4186-939B-A9EF4DDD0EA2}" srcOrd="3" destOrd="0" parTransId="{969685D4-7A8A-48F5-8266-1328DB11EA1F}" sibTransId="{38C97E73-3D11-4D51-8FE0-B2D8BE3F606D}"/>
    <dgm:cxn modelId="{82E76FCE-7FF9-4062-BC0A-836F28DCB6FC}" srcId="{555C33BD-C2B8-4629-9559-53F2E01D02C0}" destId="{B01FFA39-5ECA-4321-8763-6289912A08CD}" srcOrd="0" destOrd="0" parTransId="{842F4A56-AEDF-4F87-A29E-0B7CFB2085CD}" sibTransId="{690918C6-D600-4C7C-AF15-544805C1CF01}"/>
    <dgm:cxn modelId="{C4CFD1F2-CCE4-A04B-9084-7CD3170169AD}" type="presOf" srcId="{87F56B99-2E6B-4B8B-A118-3C019137E5EB}" destId="{260BD6CA-2390-FB48-B376-A9FB301A94C8}" srcOrd="0" destOrd="0" presId="urn:microsoft.com/office/officeart/2016/7/layout/HorizontalActionList"/>
    <dgm:cxn modelId="{CF108CF5-E7A4-499A-91CD-747ACD5988A8}" srcId="{3165A1CB-FAFD-4951-8E2F-0FEECFE24DEB}" destId="{807DB02B-BD9E-468C-86AC-38F1D5F522DE}" srcOrd="0" destOrd="0" parTransId="{6E59D3F0-CE39-427C-A515-1AF68E0BF6F5}" sibTransId="{2D6818E1-6351-4AC0-9528-F94EAF418809}"/>
    <dgm:cxn modelId="{10C5414A-3849-2544-880F-9173D2D989C9}" type="presParOf" srcId="{618099D2-2553-0D42-AB72-4F7036B1979D}" destId="{1F98AA56-5FE0-5C4B-A4C5-01AF0800B3C4}" srcOrd="0" destOrd="0" presId="urn:microsoft.com/office/officeart/2016/7/layout/HorizontalActionList"/>
    <dgm:cxn modelId="{082AC885-7630-554D-9F2C-21C954D6C8E1}" type="presParOf" srcId="{1F98AA56-5FE0-5C4B-A4C5-01AF0800B3C4}" destId="{814FB5FF-102A-1547-94DE-94FD2F542D07}" srcOrd="0" destOrd="0" presId="urn:microsoft.com/office/officeart/2016/7/layout/HorizontalActionList"/>
    <dgm:cxn modelId="{B2D1D516-C4B8-0346-A098-58221CD1A1AE}" type="presParOf" srcId="{1F98AA56-5FE0-5C4B-A4C5-01AF0800B3C4}" destId="{27B91DC8-2378-C446-A122-03DFF4D02B4D}" srcOrd="1" destOrd="0" presId="urn:microsoft.com/office/officeart/2016/7/layout/HorizontalActionList"/>
    <dgm:cxn modelId="{1BA52E88-7700-874B-BDD9-583DF3AADB4C}" type="presParOf" srcId="{618099D2-2553-0D42-AB72-4F7036B1979D}" destId="{7D5D435F-C2C2-4B4A-8B04-292F31EC133B}" srcOrd="1" destOrd="0" presId="urn:microsoft.com/office/officeart/2016/7/layout/HorizontalActionList"/>
    <dgm:cxn modelId="{3610EB1B-9C99-7943-B577-48CF9EB2F1F7}" type="presParOf" srcId="{618099D2-2553-0D42-AB72-4F7036B1979D}" destId="{08BACAF6-AEBB-9942-9E69-4F0B5FAF932C}" srcOrd="2" destOrd="0" presId="urn:microsoft.com/office/officeart/2016/7/layout/HorizontalActionList"/>
    <dgm:cxn modelId="{7AF953F7-DEEB-9A47-9DD0-CF2F51832872}" type="presParOf" srcId="{08BACAF6-AEBB-9942-9E69-4F0B5FAF932C}" destId="{84C8A9D2-10CA-0B41-B020-0B3152E6B7E1}" srcOrd="0" destOrd="0" presId="urn:microsoft.com/office/officeart/2016/7/layout/HorizontalActionList"/>
    <dgm:cxn modelId="{79190FA9-BF29-AC42-B0E2-BF2C3FDC466E}" type="presParOf" srcId="{08BACAF6-AEBB-9942-9E69-4F0B5FAF932C}" destId="{8E19D7A7-9C24-2348-A82A-527B993DA697}" srcOrd="1" destOrd="0" presId="urn:microsoft.com/office/officeart/2016/7/layout/HorizontalActionList"/>
    <dgm:cxn modelId="{C177F345-35A6-B540-8A59-F8322045DD01}" type="presParOf" srcId="{618099D2-2553-0D42-AB72-4F7036B1979D}" destId="{0D76FFBF-1D7B-0E41-A687-0341CDA9D91A}" srcOrd="3" destOrd="0" presId="urn:microsoft.com/office/officeart/2016/7/layout/HorizontalActionList"/>
    <dgm:cxn modelId="{74CB00CE-68A3-5547-AA09-4E9F61B369B3}" type="presParOf" srcId="{618099D2-2553-0D42-AB72-4F7036B1979D}" destId="{481CE32F-1B15-2746-9B79-6BB6F81F9DBA}" srcOrd="4" destOrd="0" presId="urn:microsoft.com/office/officeart/2016/7/layout/HorizontalActionList"/>
    <dgm:cxn modelId="{4DAD67B3-D77E-074B-A703-48979CB071B8}" type="presParOf" srcId="{481CE32F-1B15-2746-9B79-6BB6F81F9DBA}" destId="{D158266A-18A5-1B47-AB59-1E3066328A39}" srcOrd="0" destOrd="0" presId="urn:microsoft.com/office/officeart/2016/7/layout/HorizontalActionList"/>
    <dgm:cxn modelId="{08A495E2-D11F-604E-B664-4E6A9812A3FD}" type="presParOf" srcId="{481CE32F-1B15-2746-9B79-6BB6F81F9DBA}" destId="{260BD6CA-2390-FB48-B376-A9FB301A94C8}" srcOrd="1" destOrd="0" presId="urn:microsoft.com/office/officeart/2016/7/layout/HorizontalActionList"/>
    <dgm:cxn modelId="{95A81EF3-75A9-574A-9ADB-84C0DE6D73E0}" type="presParOf" srcId="{618099D2-2553-0D42-AB72-4F7036B1979D}" destId="{B103C5DA-5A54-DF46-9D81-D317FA1EFD6F}" srcOrd="5" destOrd="0" presId="urn:microsoft.com/office/officeart/2016/7/layout/HorizontalActionList"/>
    <dgm:cxn modelId="{C576458E-CB89-5043-AC7A-80520B50167E}" type="presParOf" srcId="{618099D2-2553-0D42-AB72-4F7036B1979D}" destId="{7AD0B778-A4FA-104C-8B32-016422F3F5CB}" srcOrd="6" destOrd="0" presId="urn:microsoft.com/office/officeart/2016/7/layout/HorizontalActionList"/>
    <dgm:cxn modelId="{E03EFC92-DB55-FF4A-8DE1-1CC72A4E295A}" type="presParOf" srcId="{7AD0B778-A4FA-104C-8B32-016422F3F5CB}" destId="{49EF3ACA-4078-874C-B3AC-8848DF53CEB0}" srcOrd="0" destOrd="0" presId="urn:microsoft.com/office/officeart/2016/7/layout/HorizontalActionList"/>
    <dgm:cxn modelId="{04719A30-045A-3C4B-9E41-6DBF43B716C1}" type="presParOf" srcId="{7AD0B778-A4FA-104C-8B32-016422F3F5CB}" destId="{AC92BD84-C485-E241-8E31-EA290F37531A}" srcOrd="1" destOrd="0" presId="urn:microsoft.com/office/officeart/2016/7/layout/HorizontalActionList"/>
    <dgm:cxn modelId="{B2010863-E2CF-ED49-BBC5-672E2B250F9B}" type="presParOf" srcId="{618099D2-2553-0D42-AB72-4F7036B1979D}" destId="{44D30EE5-1D9D-0C41-B0D3-285838CEFCA5}" srcOrd="7" destOrd="0" presId="urn:microsoft.com/office/officeart/2016/7/layout/HorizontalActionList"/>
    <dgm:cxn modelId="{DBA5D747-9A12-9A4F-A074-F7BA735D03E8}" type="presParOf" srcId="{618099D2-2553-0D42-AB72-4F7036B1979D}" destId="{649D3C10-A8C6-AF48-96ED-0272D5190F38}" srcOrd="8" destOrd="0" presId="urn:microsoft.com/office/officeart/2016/7/layout/HorizontalActionList"/>
    <dgm:cxn modelId="{7EC040C0-8F29-0741-B6DA-1F5C01D3CAA7}" type="presParOf" srcId="{649D3C10-A8C6-AF48-96ED-0272D5190F38}" destId="{463376C0-2A70-214E-8B0A-64FC9FEBE7A9}" srcOrd="0" destOrd="0" presId="urn:microsoft.com/office/officeart/2016/7/layout/HorizontalActionList"/>
    <dgm:cxn modelId="{838A46FE-567C-E14D-B16B-BDD5452D2F35}" type="presParOf" srcId="{649D3C10-A8C6-AF48-96ED-0272D5190F38}" destId="{5D7B0568-CCD8-6E48-B6B0-9A288B06E470}"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B5FF-102A-1547-94DE-94FD2F542D07}">
      <dsp:nvSpPr>
        <dsp:cNvPr id="0" name=""/>
        <dsp:cNvSpPr/>
      </dsp:nvSpPr>
      <dsp:spPr>
        <a:xfrm>
          <a:off x="5648" y="467921"/>
          <a:ext cx="1822747" cy="54682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38" tIns="144038" rIns="144038" bIns="144038"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648" y="467921"/>
        <a:ext cx="1822747" cy="546824"/>
      </dsp:txXfrm>
    </dsp:sp>
    <dsp:sp modelId="{27B91DC8-2378-C446-A122-03DFF4D02B4D}">
      <dsp:nvSpPr>
        <dsp:cNvPr id="0" name=""/>
        <dsp:cNvSpPr/>
      </dsp:nvSpPr>
      <dsp:spPr>
        <a:xfrm>
          <a:off x="5648" y="1014745"/>
          <a:ext cx="1822747" cy="155444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47" tIns="180047" rIns="180047" bIns="180047" numCol="1" spcCol="1270" anchor="t" anchorCtr="0">
          <a:noAutofit/>
        </a:bodyPr>
        <a:lstStyle/>
        <a:p>
          <a:pPr marL="0" lvl="0" indent="0" algn="l" defTabSz="755650">
            <a:lnSpc>
              <a:spcPct val="90000"/>
            </a:lnSpc>
            <a:spcBef>
              <a:spcPct val="0"/>
            </a:spcBef>
            <a:spcAft>
              <a:spcPct val="35000"/>
            </a:spcAft>
            <a:buNone/>
          </a:pPr>
          <a:r>
            <a:rPr lang="en-US" sz="1700" kern="1200"/>
            <a:t>Bring up climate change in your daily conversations</a:t>
          </a:r>
        </a:p>
      </dsp:txBody>
      <dsp:txXfrm>
        <a:off x="5648" y="1014745"/>
        <a:ext cx="1822747" cy="1554448"/>
      </dsp:txXfrm>
    </dsp:sp>
    <dsp:sp modelId="{84C8A9D2-10CA-0B41-B020-0B3152E6B7E1}">
      <dsp:nvSpPr>
        <dsp:cNvPr id="0" name=""/>
        <dsp:cNvSpPr/>
      </dsp:nvSpPr>
      <dsp:spPr>
        <a:xfrm>
          <a:off x="1936290" y="467921"/>
          <a:ext cx="1822747" cy="54682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38" tIns="144038" rIns="144038" bIns="144038"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936290" y="467921"/>
        <a:ext cx="1822747" cy="546824"/>
      </dsp:txXfrm>
    </dsp:sp>
    <dsp:sp modelId="{8E19D7A7-9C24-2348-A82A-527B993DA697}">
      <dsp:nvSpPr>
        <dsp:cNvPr id="0" name=""/>
        <dsp:cNvSpPr/>
      </dsp:nvSpPr>
      <dsp:spPr>
        <a:xfrm>
          <a:off x="1936290" y="1014745"/>
          <a:ext cx="1822747" cy="155444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47" tIns="180047" rIns="180047" bIns="180047" numCol="1" spcCol="1270" anchor="t" anchorCtr="0">
          <a:noAutofit/>
        </a:bodyPr>
        <a:lstStyle/>
        <a:p>
          <a:pPr marL="0" lvl="0" indent="0" algn="l" defTabSz="755650">
            <a:lnSpc>
              <a:spcPct val="90000"/>
            </a:lnSpc>
            <a:spcBef>
              <a:spcPct val="0"/>
            </a:spcBef>
            <a:spcAft>
              <a:spcPct val="35000"/>
            </a:spcAft>
            <a:buNone/>
          </a:pPr>
          <a:r>
            <a:rPr lang="en-US" sz="1700" kern="1200" dirty="0"/>
            <a:t>Green your commute, move closer to work</a:t>
          </a:r>
        </a:p>
      </dsp:txBody>
      <dsp:txXfrm>
        <a:off x="1936290" y="1014745"/>
        <a:ext cx="1822747" cy="1554448"/>
      </dsp:txXfrm>
    </dsp:sp>
    <dsp:sp modelId="{D158266A-18A5-1B47-AB59-1E3066328A39}">
      <dsp:nvSpPr>
        <dsp:cNvPr id="0" name=""/>
        <dsp:cNvSpPr/>
      </dsp:nvSpPr>
      <dsp:spPr>
        <a:xfrm>
          <a:off x="3866932" y="467921"/>
          <a:ext cx="1822747" cy="54682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38" tIns="144038" rIns="144038" bIns="144038"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866932" y="467921"/>
        <a:ext cx="1822747" cy="546824"/>
      </dsp:txXfrm>
    </dsp:sp>
    <dsp:sp modelId="{260BD6CA-2390-FB48-B376-A9FB301A94C8}">
      <dsp:nvSpPr>
        <dsp:cNvPr id="0" name=""/>
        <dsp:cNvSpPr/>
      </dsp:nvSpPr>
      <dsp:spPr>
        <a:xfrm>
          <a:off x="3866932" y="1014745"/>
          <a:ext cx="1822747" cy="155444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47" tIns="180047" rIns="180047" bIns="180047" numCol="1" spcCol="1270" anchor="t" anchorCtr="0">
          <a:noAutofit/>
        </a:bodyPr>
        <a:lstStyle/>
        <a:p>
          <a:pPr marL="0" lvl="0" indent="0" algn="l" defTabSz="755650">
            <a:lnSpc>
              <a:spcPct val="90000"/>
            </a:lnSpc>
            <a:spcBef>
              <a:spcPct val="0"/>
            </a:spcBef>
            <a:spcAft>
              <a:spcPct val="35000"/>
            </a:spcAft>
            <a:buNone/>
          </a:pPr>
          <a:r>
            <a:rPr lang="en-US" sz="1700" kern="1200"/>
            <a:t>Use energy wisely and save money also!</a:t>
          </a:r>
        </a:p>
      </dsp:txBody>
      <dsp:txXfrm>
        <a:off x="3866932" y="1014745"/>
        <a:ext cx="1822747" cy="1554448"/>
      </dsp:txXfrm>
    </dsp:sp>
    <dsp:sp modelId="{49EF3ACA-4078-874C-B3AC-8848DF53CEB0}">
      <dsp:nvSpPr>
        <dsp:cNvPr id="0" name=""/>
        <dsp:cNvSpPr/>
      </dsp:nvSpPr>
      <dsp:spPr>
        <a:xfrm>
          <a:off x="5797574" y="467921"/>
          <a:ext cx="1822747" cy="54682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38" tIns="144038" rIns="144038" bIns="144038"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797574" y="467921"/>
        <a:ext cx="1822747" cy="546824"/>
      </dsp:txXfrm>
    </dsp:sp>
    <dsp:sp modelId="{AC92BD84-C485-E241-8E31-EA290F37531A}">
      <dsp:nvSpPr>
        <dsp:cNvPr id="0" name=""/>
        <dsp:cNvSpPr/>
      </dsp:nvSpPr>
      <dsp:spPr>
        <a:xfrm>
          <a:off x="5797574" y="1014745"/>
          <a:ext cx="1822747" cy="155444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47" tIns="180047" rIns="180047" bIns="180047" numCol="1" spcCol="1270" anchor="t" anchorCtr="0">
          <a:noAutofit/>
        </a:bodyPr>
        <a:lstStyle/>
        <a:p>
          <a:pPr marL="0" lvl="0" indent="0" algn="l" defTabSz="755650">
            <a:lnSpc>
              <a:spcPct val="90000"/>
            </a:lnSpc>
            <a:spcBef>
              <a:spcPct val="0"/>
            </a:spcBef>
            <a:spcAft>
              <a:spcPct val="35000"/>
            </a:spcAft>
            <a:buNone/>
          </a:pPr>
          <a:r>
            <a:rPr lang="en-US" sz="1700" kern="1200"/>
            <a:t>Consume less, waste less, and enjoy more life!</a:t>
          </a:r>
        </a:p>
      </dsp:txBody>
      <dsp:txXfrm>
        <a:off x="5797574" y="1014745"/>
        <a:ext cx="1822747" cy="1554448"/>
      </dsp:txXfrm>
    </dsp:sp>
    <dsp:sp modelId="{463376C0-2A70-214E-8B0A-64FC9FEBE7A9}">
      <dsp:nvSpPr>
        <dsp:cNvPr id="0" name=""/>
        <dsp:cNvSpPr/>
      </dsp:nvSpPr>
      <dsp:spPr>
        <a:xfrm>
          <a:off x="7728215" y="467921"/>
          <a:ext cx="1822747" cy="54682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38" tIns="144038" rIns="144038" bIns="144038"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728215" y="467921"/>
        <a:ext cx="1822747" cy="546824"/>
      </dsp:txXfrm>
    </dsp:sp>
    <dsp:sp modelId="{5D7B0568-CCD8-6E48-B6B0-9A288B06E470}">
      <dsp:nvSpPr>
        <dsp:cNvPr id="0" name=""/>
        <dsp:cNvSpPr/>
      </dsp:nvSpPr>
      <dsp:spPr>
        <a:xfrm>
          <a:off x="7728215" y="1014745"/>
          <a:ext cx="1822747" cy="155444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47" tIns="180047" rIns="180047" bIns="180047" numCol="1" spcCol="1270" anchor="t" anchorCtr="0">
          <a:noAutofit/>
        </a:bodyPr>
        <a:lstStyle/>
        <a:p>
          <a:pPr marL="0" lvl="0" indent="0" algn="l" defTabSz="755650">
            <a:lnSpc>
              <a:spcPct val="90000"/>
            </a:lnSpc>
            <a:spcBef>
              <a:spcPct val="0"/>
            </a:spcBef>
            <a:spcAft>
              <a:spcPct val="35000"/>
            </a:spcAft>
            <a:buNone/>
          </a:pPr>
          <a:r>
            <a:rPr lang="en-US" sz="1700" kern="1200" dirty="0"/>
            <a:t>Invest in renewable energy </a:t>
          </a:r>
        </a:p>
      </dsp:txBody>
      <dsp:txXfrm>
        <a:off x="7728215" y="1014745"/>
        <a:ext cx="1822747" cy="155444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11/18/20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11/18/20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netivist.org/debate/effects-of-global-warming-is-climate-change-real"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physics.stackexchange.com/questions/356659/can-an-electric-car-be-usefully-powered-or-at-least-supported-by-solar-energy" TargetMode="External"/><Relationship Id="rId3" Type="http://schemas.openxmlformats.org/officeDocument/2006/relationships/image" Target="../media/image18.png"/><Relationship Id="rId7" Type="http://schemas.openxmlformats.org/officeDocument/2006/relationships/image" Target="../media/image20.jpg"/><Relationship Id="rId12"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australiansolarquotes.com.au/2016/02/19/its-time-to-invest-in-renewable-energy" TargetMode="External"/><Relationship Id="rId11" Type="http://schemas.openxmlformats.org/officeDocument/2006/relationships/hyperlink" Target="https://creativecommons.org/licenses/by-nd/3.0/" TargetMode="External"/><Relationship Id="rId5" Type="http://schemas.openxmlformats.org/officeDocument/2006/relationships/image" Target="../media/image19.jpg"/><Relationship Id="rId10" Type="http://schemas.openxmlformats.org/officeDocument/2006/relationships/hyperlink" Target="http://theconversation.com/another-link-between-co2-and-mass-extinctions-of-species-12906" TargetMode="External"/><Relationship Id="rId4" Type="http://schemas.openxmlformats.org/officeDocument/2006/relationships/hyperlink" Target="https://www.australiansolarquotes.com.au/solar-power-rebates/small-scale-renewable-energy-scheme/" TargetMode="Externa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pixabay.com/en/clock-day-hour-measure-minute-160966/"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4/11/11/openstack-adoption-is-really-about-business-innovation/"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6.gif"/><Relationship Id="rId18" Type="http://schemas.openxmlformats.org/officeDocument/2006/relationships/hyperlink" Target="https://pxhere.com/en/photo/1394621" TargetMode="External"/><Relationship Id="rId3" Type="http://schemas.openxmlformats.org/officeDocument/2006/relationships/image" Target="../media/image24.jpg"/><Relationship Id="rId7" Type="http://schemas.openxmlformats.org/officeDocument/2006/relationships/diagramQuickStyle" Target="../diagrams/quickStyle1.xml"/><Relationship Id="rId12" Type="http://schemas.openxmlformats.org/officeDocument/2006/relationships/hyperlink" Target="https://owl.excelsior.edu/citation-and-documentation/mla-style/mla-works-cited/interviews/" TargetMode="External"/><Relationship Id="rId17" Type="http://schemas.openxmlformats.org/officeDocument/2006/relationships/image" Target="../media/image28.jpg!d"/><Relationship Id="rId2" Type="http://schemas.openxmlformats.org/officeDocument/2006/relationships/image" Target="../media/image1.jpeg"/><Relationship Id="rId16" Type="http://schemas.openxmlformats.org/officeDocument/2006/relationships/hyperlink" Target="https://courses.lumenlearning.com/wm-microeconomics/chapter/introduction-to-government-involvement-with-externalities/" TargetMode="External"/><Relationship Id="rId20" Type="http://schemas.openxmlformats.org/officeDocument/2006/relationships/hyperlink" Target="http://www.boell.de/en/2016/11/30/green-finance-and-climate-finance" TargetMode="Externa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5.png"/><Relationship Id="rId5" Type="http://schemas.openxmlformats.org/officeDocument/2006/relationships/diagramData" Target="../diagrams/data1.xml"/><Relationship Id="rId15" Type="http://schemas.openxmlformats.org/officeDocument/2006/relationships/image" Target="../media/image27.png"/><Relationship Id="rId10" Type="http://schemas.openxmlformats.org/officeDocument/2006/relationships/hyperlink" Target="https://creativecommons.org/licenses/by-nc-nd/3.0/" TargetMode="External"/><Relationship Id="rId19" Type="http://schemas.openxmlformats.org/officeDocument/2006/relationships/image" Target="../media/image29.jpg"/><Relationship Id="rId4" Type="http://schemas.openxmlformats.org/officeDocument/2006/relationships/hyperlink" Target="http://wallsbox.blogspot.com/2010/03/earth-terra-high-definition-wallpapers.html" TargetMode="External"/><Relationship Id="rId9" Type="http://schemas.microsoft.com/office/2007/relationships/diagramDrawing" Target="../diagrams/drawing1.xml"/><Relationship Id="rId14" Type="http://schemas.openxmlformats.org/officeDocument/2006/relationships/hyperlink" Target="http://www.ecointeligencia.com/2011/07/practica-el-carpooling-este-veran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clima/change/causes_e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youtube.com/watch?v=wbR-5mHI6bo&amp;t=161s" TargetMode="External"/><Relationship Id="rId5" Type="http://schemas.openxmlformats.org/officeDocument/2006/relationships/hyperlink" Target="https://www.climate.gov/news-features/climate-qa/whats-difference-between-global-warming-and-climate-change" TargetMode="External"/><Relationship Id="rId4" Type="http://schemas.openxmlformats.org/officeDocument/2006/relationships/hyperlink" Target="https://climate.nasa.gov/cau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moveme.berkeley.edu/project/climatechang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ourfiniteworld.com/2012/09/17/the-close-tie-between-energy-consumption-employment-and-recession/"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earthscience.stackexchange.com/questions/8001/is-it-possible-that-a-reduction-in-vegetation-is-a-cause-of-global-warming" TargetMode="External"/><Relationship Id="rId5" Type="http://schemas.openxmlformats.org/officeDocument/2006/relationships/image" Target="../media/image5.jpg"/><Relationship Id="rId4" Type="http://schemas.openxmlformats.org/officeDocument/2006/relationships/hyperlink" Target="https://en.wikipedia.org/wiki/Eden_Reforestation_Projec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ommons.wikimedia.org/wiki/File:Earth%27s_greenhouse_effect_(US_EPA,_2012).png" TargetMode="Externa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Greenhouse_effec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9.jpeg"/><Relationship Id="rId7" Type="http://schemas.openxmlformats.org/officeDocument/2006/relationships/hyperlink" Target="http://www.skepticalscience.com/print.php?n=385"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s://creativecommons.org/licenses/by-nc-nd/3.0/" TargetMode="External"/><Relationship Id="rId10" Type="http://schemas.openxmlformats.org/officeDocument/2006/relationships/hyperlink" Target="http://www.skepticalscience.com/print.php?r=210" TargetMode="External"/><Relationship Id="rId4" Type="http://schemas.openxmlformats.org/officeDocument/2006/relationships/hyperlink" Target="https://news.schoolsdo.org/2017/06/us-teachers-harbor-climate-change-misconceptions/" TargetMode="External"/><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www.biosaline.org/content/climate-change-impacts-and-managemen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3.jpeg"/><Relationship Id="rId7" Type="http://schemas.openxmlformats.org/officeDocument/2006/relationships/hyperlink" Target="https://www.thegeographeronline.net/weather--climate.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creativecommons.org/licenses/by-nd/3.0/" TargetMode="External"/><Relationship Id="rId4" Type="http://schemas.openxmlformats.org/officeDocument/2006/relationships/hyperlink" Target="http://www.theguardian.com/environment/2013/aug/23/climate-change-carbon-emissions-ipcc-extreme-weath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Coast_Guard_overflight_of_South_Carolina_flooding_(21973850988).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wbR-5mHI6bo?start=160&amp;feature=oembed" TargetMode="External"/><Relationship Id="rId6" Type="http://schemas.openxmlformats.org/officeDocument/2006/relationships/hyperlink" Target="https://creativecommons.org/licenses/by-nc-sa/3.0/" TargetMode="External"/><Relationship Id="rId5" Type="http://schemas.openxmlformats.org/officeDocument/2006/relationships/hyperlink" Target="http://www.eoi.es/blogs/ims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sitting, small, table, dark&#10;&#10;Description automatically generated">
            <a:extLst>
              <a:ext uri="{FF2B5EF4-FFF2-40B4-BE49-F238E27FC236}">
                <a16:creationId xmlns:a16="http://schemas.microsoft.com/office/drawing/2014/main" id="{BBF5BDCC-B54F-2E46-B0CC-C568E1E47B77}"/>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DAF8116-78AB-D242-B793-FF846D8BA2D4}"/>
              </a:ext>
            </a:extLst>
          </p:cNvPr>
          <p:cNvSpPr>
            <a:spLocks noGrp="1"/>
          </p:cNvSpPr>
          <p:nvPr>
            <p:ph type="ctrTitle"/>
          </p:nvPr>
        </p:nvSpPr>
        <p:spPr>
          <a:xfrm>
            <a:off x="1751012" y="609601"/>
            <a:ext cx="8676222" cy="3200400"/>
          </a:xfrm>
        </p:spPr>
        <p:txBody>
          <a:bodyPr>
            <a:normAutofit/>
          </a:bodyPr>
          <a:lstStyle/>
          <a:p>
            <a:r>
              <a:rPr lang="en-US" dirty="0"/>
              <a:t>The Real task on hand: Climate change</a:t>
            </a:r>
          </a:p>
        </p:txBody>
      </p:sp>
      <p:sp>
        <p:nvSpPr>
          <p:cNvPr id="3" name="Subtitle 2">
            <a:extLst>
              <a:ext uri="{FF2B5EF4-FFF2-40B4-BE49-F238E27FC236}">
                <a16:creationId xmlns:a16="http://schemas.microsoft.com/office/drawing/2014/main" id="{6751DC4F-79A5-9242-B68A-D7381ACEA427}"/>
              </a:ext>
            </a:extLst>
          </p:cNvPr>
          <p:cNvSpPr>
            <a:spLocks noGrp="1"/>
          </p:cNvSpPr>
          <p:nvPr>
            <p:ph type="subTitle" idx="1"/>
          </p:nvPr>
        </p:nvSpPr>
        <p:spPr>
          <a:xfrm>
            <a:off x="1751012" y="3886200"/>
            <a:ext cx="8676222" cy="1905000"/>
          </a:xfrm>
        </p:spPr>
        <p:txBody>
          <a:bodyPr>
            <a:normAutofit/>
          </a:bodyPr>
          <a:lstStyle/>
          <a:p>
            <a:r>
              <a:rPr lang="en-US" dirty="0"/>
              <a:t>Rex </a:t>
            </a:r>
            <a:r>
              <a:rPr lang="en-US" dirty="0" err="1"/>
              <a:t>Dovolani</a:t>
            </a:r>
            <a:r>
              <a:rPr lang="en-US" dirty="0"/>
              <a:t> </a:t>
            </a:r>
            <a:r>
              <a:rPr lang="en-US" dirty="0" err="1"/>
              <a:t>Eng</a:t>
            </a:r>
            <a:r>
              <a:rPr lang="en-US" dirty="0"/>
              <a:t> 1121 Professor J. Penner</a:t>
            </a:r>
          </a:p>
        </p:txBody>
      </p:sp>
      <p:sp>
        <p:nvSpPr>
          <p:cNvPr id="6" name="TextBox 5">
            <a:extLst>
              <a:ext uri="{FF2B5EF4-FFF2-40B4-BE49-F238E27FC236}">
                <a16:creationId xmlns:a16="http://schemas.microsoft.com/office/drawing/2014/main" id="{7E3E2448-ABB9-C548-83CE-ADFABED0AF26}"/>
              </a:ext>
            </a:extLst>
          </p:cNvPr>
          <p:cNvSpPr txBox="1"/>
          <p:nvPr/>
        </p:nvSpPr>
        <p:spPr>
          <a:xfrm>
            <a:off x="12007270" y="665794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33744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33F5045-5779-4E8F-9507-636D7A19E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BF48C-CEE7-8849-9397-59AC1914B4A8}"/>
              </a:ext>
            </a:extLst>
          </p:cNvPr>
          <p:cNvSpPr>
            <a:spLocks noGrp="1"/>
          </p:cNvSpPr>
          <p:nvPr>
            <p:ph type="title"/>
          </p:nvPr>
        </p:nvSpPr>
        <p:spPr>
          <a:xfrm>
            <a:off x="1141413" y="304800"/>
            <a:ext cx="4469936" cy="1905000"/>
          </a:xfrm>
        </p:spPr>
        <p:txBody>
          <a:bodyPr>
            <a:normAutofit/>
          </a:bodyPr>
          <a:lstStyle/>
          <a:p>
            <a:r>
              <a:rPr lang="en-US" dirty="0"/>
              <a:t>Slowing THE RATE OF co</a:t>
            </a:r>
            <a:r>
              <a:rPr lang="en-US" baseline="-25000" dirty="0"/>
              <a:t>2 </a:t>
            </a:r>
            <a:r>
              <a:rPr lang="en-US" dirty="0"/>
              <a:t>Emissions</a:t>
            </a:r>
          </a:p>
        </p:txBody>
      </p:sp>
      <p:sp>
        <p:nvSpPr>
          <p:cNvPr id="40" name="Rectangle 39">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descr="A person jumping in the air&#10;&#10;Description automatically generated">
            <a:extLst>
              <a:ext uri="{FF2B5EF4-FFF2-40B4-BE49-F238E27FC236}">
                <a16:creationId xmlns:a16="http://schemas.microsoft.com/office/drawing/2014/main" id="{D51CA4EE-42D1-304F-B1A1-D54AFCCB36F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778" r="32065" b="2"/>
          <a:stretch/>
        </p:blipFill>
        <p:spPr>
          <a:xfrm rot="10800000" flipV="1">
            <a:off x="6262655" y="141984"/>
            <a:ext cx="2806701" cy="3217333"/>
          </a:xfrm>
          <a:prstGeom prst="rect">
            <a:avLst/>
          </a:prstGeom>
        </p:spPr>
      </p:pic>
      <p:pic>
        <p:nvPicPr>
          <p:cNvPr id="24" name="Picture 23" descr="A close up of a sign&#10;&#10;Description automatically generated">
            <a:extLst>
              <a:ext uri="{FF2B5EF4-FFF2-40B4-BE49-F238E27FC236}">
                <a16:creationId xmlns:a16="http://schemas.microsoft.com/office/drawing/2014/main" id="{A538C98C-5D94-FF47-9420-856926FFFF1F}"/>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5198" r="7546" b="-4"/>
          <a:stretch/>
        </p:blipFill>
        <p:spPr>
          <a:xfrm>
            <a:off x="9218139" y="141983"/>
            <a:ext cx="2807208" cy="3217333"/>
          </a:xfrm>
          <a:prstGeom prst="rect">
            <a:avLst/>
          </a:prstGeom>
        </p:spPr>
      </p:pic>
      <p:pic>
        <p:nvPicPr>
          <p:cNvPr id="15" name="Picture 14" descr="A car parked in a parking lot&#10;&#10;Description automatically generated">
            <a:extLst>
              <a:ext uri="{FF2B5EF4-FFF2-40B4-BE49-F238E27FC236}">
                <a16:creationId xmlns:a16="http://schemas.microsoft.com/office/drawing/2014/main" id="{839F458B-0280-984B-A88C-673C161BCD5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5613" r="18956" b="-4"/>
          <a:stretch/>
        </p:blipFill>
        <p:spPr>
          <a:xfrm>
            <a:off x="6262655" y="3498684"/>
            <a:ext cx="2806701" cy="3217333"/>
          </a:xfrm>
          <a:prstGeom prst="rect">
            <a:avLst/>
          </a:prstGeom>
        </p:spPr>
      </p:pic>
      <p:pic>
        <p:nvPicPr>
          <p:cNvPr id="8" name="Content Placeholder 7" descr="A picture containing star, fruit, food, light&#10;&#10;Description automatically generated">
            <a:extLst>
              <a:ext uri="{FF2B5EF4-FFF2-40B4-BE49-F238E27FC236}">
                <a16:creationId xmlns:a16="http://schemas.microsoft.com/office/drawing/2014/main" id="{BC5D83BA-6056-E849-A3FA-979B4CAF7CBE}"/>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34152" r="1" b="1"/>
          <a:stretch/>
        </p:blipFill>
        <p:spPr>
          <a:xfrm>
            <a:off x="9218139" y="3497328"/>
            <a:ext cx="2807208" cy="3218688"/>
          </a:xfrm>
          <a:prstGeom prst="rect">
            <a:avLst/>
          </a:prstGeom>
        </p:spPr>
      </p:pic>
      <p:sp>
        <p:nvSpPr>
          <p:cNvPr id="9" name="TextBox 8">
            <a:extLst>
              <a:ext uri="{FF2B5EF4-FFF2-40B4-BE49-F238E27FC236}">
                <a16:creationId xmlns:a16="http://schemas.microsoft.com/office/drawing/2014/main" id="{58D82D78-F379-1D4B-97A6-0526097C9322}"/>
              </a:ext>
            </a:extLst>
          </p:cNvPr>
          <p:cNvSpPr txBox="1"/>
          <p:nvPr/>
        </p:nvSpPr>
        <p:spPr>
          <a:xfrm>
            <a:off x="9322363" y="6515961"/>
            <a:ext cx="270298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0" tooltip="http://theconversation.com/another-link-between-co2-and-mass-extinctions-of-species-1290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6" name="TextBox 15">
            <a:extLst>
              <a:ext uri="{FF2B5EF4-FFF2-40B4-BE49-F238E27FC236}">
                <a16:creationId xmlns:a16="http://schemas.microsoft.com/office/drawing/2014/main" id="{A7E89877-8197-A647-9B18-95DB69381C73}"/>
              </a:ext>
            </a:extLst>
          </p:cNvPr>
          <p:cNvSpPr txBox="1"/>
          <p:nvPr/>
        </p:nvSpPr>
        <p:spPr>
          <a:xfrm>
            <a:off x="6388815" y="6515962"/>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physics.stackexchange.com/questions/356659/can-an-electric-car-be-usefully-powered-or-at-least-supported-by-solar-energ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8" name="TextBox 27">
            <a:extLst>
              <a:ext uri="{FF2B5EF4-FFF2-40B4-BE49-F238E27FC236}">
                <a16:creationId xmlns:a16="http://schemas.microsoft.com/office/drawing/2014/main" id="{A4E95A15-60AC-904C-BEFF-9891D5CA56DC}"/>
              </a:ext>
            </a:extLst>
          </p:cNvPr>
          <p:cNvSpPr txBox="1"/>
          <p:nvPr/>
        </p:nvSpPr>
        <p:spPr>
          <a:xfrm>
            <a:off x="244962" y="2041967"/>
            <a:ext cx="5764686" cy="4247317"/>
          </a:xfrm>
          <a:prstGeom prst="rect">
            <a:avLst/>
          </a:prstGeom>
          <a:noFill/>
        </p:spPr>
        <p:txBody>
          <a:bodyPr wrap="square" rtlCol="0">
            <a:spAutoFit/>
          </a:bodyPr>
          <a:lstStyle/>
          <a:p>
            <a:r>
              <a:rPr lang="en-US" dirty="0"/>
              <a:t>The emissions of CO</a:t>
            </a:r>
            <a:r>
              <a:rPr lang="en-US" baseline="-25000" dirty="0"/>
              <a:t>2 </a:t>
            </a:r>
            <a:r>
              <a:rPr lang="en-US" dirty="0"/>
              <a:t>will continue to rise because of population and economic growth. We need to use more efficient energy and reduce the dependency on CO</a:t>
            </a:r>
            <a:r>
              <a:rPr lang="en-US" baseline="-25000" dirty="0"/>
              <a:t>2</a:t>
            </a:r>
            <a:r>
              <a:rPr lang="en-US" dirty="0"/>
              <a:t>. However, using more efficient energy can have an opposite affect due to more of the population relying on efficient energy. </a:t>
            </a:r>
          </a:p>
          <a:p>
            <a:endParaRPr lang="en-US" dirty="0"/>
          </a:p>
          <a:p>
            <a:r>
              <a:rPr lang="en-US" dirty="0"/>
              <a:t>We need to create strict restrictions to create strong incentives for the worlds industry to transition. For example, use electric powered vehicles and phase out fossil fuel vehicles. Furthermore, we need to invent new and better technology without it, it will be nearly impossible to create a world with zero CO</a:t>
            </a:r>
            <a:r>
              <a:rPr lang="en-US" baseline="-25000" dirty="0"/>
              <a:t>2  </a:t>
            </a:r>
            <a:r>
              <a:rPr lang="en-US" dirty="0"/>
              <a:t>emissions. </a:t>
            </a:r>
          </a:p>
        </p:txBody>
      </p:sp>
    </p:spTree>
    <p:extLst>
      <p:ext uri="{BB962C8B-B14F-4D97-AF65-F5344CB8AC3E}">
        <p14:creationId xmlns:p14="http://schemas.microsoft.com/office/powerpoint/2010/main" val="270315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Content Placeholder 7" descr="Text&#10;&#10;Description automatically generated">
            <a:extLst>
              <a:ext uri="{FF2B5EF4-FFF2-40B4-BE49-F238E27FC236}">
                <a16:creationId xmlns:a16="http://schemas.microsoft.com/office/drawing/2014/main" id="{43F60B38-50CC-CB4E-8817-A41EDE146E58}"/>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t="7855" b="17145"/>
          <a:stretch/>
        </p:blipFill>
        <p:spPr>
          <a:xfrm>
            <a:off x="20" y="10"/>
            <a:ext cx="12191980" cy="6857990"/>
          </a:xfrm>
          <a:prstGeom prst="rect">
            <a:avLst/>
          </a:prstGeom>
        </p:spPr>
      </p:pic>
      <p:sp>
        <p:nvSpPr>
          <p:cNvPr id="2" name="Title 1">
            <a:extLst>
              <a:ext uri="{FF2B5EF4-FFF2-40B4-BE49-F238E27FC236}">
                <a16:creationId xmlns:a16="http://schemas.microsoft.com/office/drawing/2014/main" id="{98D834CD-974B-344D-B464-D469D601B5B1}"/>
              </a:ext>
            </a:extLst>
          </p:cNvPr>
          <p:cNvSpPr>
            <a:spLocks noGrp="1"/>
          </p:cNvSpPr>
          <p:nvPr>
            <p:ph type="title"/>
          </p:nvPr>
        </p:nvSpPr>
        <p:spPr>
          <a:xfrm>
            <a:off x="1757889" y="307387"/>
            <a:ext cx="8676222" cy="1152526"/>
          </a:xfrm>
        </p:spPr>
        <p:txBody>
          <a:bodyPr vert="horz" lIns="91440" tIns="45720" rIns="91440" bIns="45720" rtlCol="0" anchor="b">
            <a:normAutofit/>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Are we good on time? </a:t>
            </a:r>
          </a:p>
        </p:txBody>
      </p:sp>
      <p:sp>
        <p:nvSpPr>
          <p:cNvPr id="13" name="Content Placeholder 12">
            <a:extLst>
              <a:ext uri="{FF2B5EF4-FFF2-40B4-BE49-F238E27FC236}">
                <a16:creationId xmlns:a16="http://schemas.microsoft.com/office/drawing/2014/main" id="{E356E438-507E-408F-8017-AC6A09B40A65}"/>
              </a:ext>
            </a:extLst>
          </p:cNvPr>
          <p:cNvSpPr>
            <a:spLocks noGrp="1"/>
          </p:cNvSpPr>
          <p:nvPr>
            <p:ph idx="1"/>
          </p:nvPr>
        </p:nvSpPr>
        <p:spPr>
          <a:xfrm>
            <a:off x="1402556" y="2260185"/>
            <a:ext cx="9386888" cy="2869028"/>
          </a:xfrm>
        </p:spPr>
        <p:txBody>
          <a:bodyPr vert="horz" lIns="91440" tIns="45720" rIns="91440" bIns="45720" rtlCol="0" anchor="t">
            <a:normAutofit/>
          </a:bodyPr>
          <a:lstStyle/>
          <a:p>
            <a:pPr marL="0" indent="0" algn="ctr">
              <a:buNone/>
            </a:pPr>
            <a:r>
              <a:rPr lang="en-US" sz="2800" dirty="0">
                <a:gradFill flip="none" rotWithShape="1">
                  <a:gsLst>
                    <a:gs pos="0">
                      <a:schemeClr val="tx1"/>
                    </a:gs>
                    <a:gs pos="100000">
                      <a:schemeClr val="tx1">
                        <a:lumMod val="75000"/>
                      </a:schemeClr>
                    </a:gs>
                  </a:gsLst>
                  <a:lin ang="5400000" scaled="0"/>
                  <a:tileRect/>
                </a:gradFill>
              </a:rPr>
              <a:t>We need to find ways to reduce CO</a:t>
            </a:r>
            <a:r>
              <a:rPr lang="en-US" sz="2800" baseline="-25000" dirty="0">
                <a:gradFill flip="none" rotWithShape="1">
                  <a:gsLst>
                    <a:gs pos="0">
                      <a:schemeClr val="tx1"/>
                    </a:gs>
                    <a:gs pos="100000">
                      <a:schemeClr val="tx1">
                        <a:lumMod val="75000"/>
                      </a:schemeClr>
                    </a:gs>
                  </a:gsLst>
                  <a:lin ang="5400000" scaled="0"/>
                  <a:tileRect/>
                </a:gradFill>
              </a:rPr>
              <a:t>2 </a:t>
            </a:r>
            <a:r>
              <a:rPr lang="en-US" sz="2800" dirty="0">
                <a:gradFill flip="none" rotWithShape="1">
                  <a:gsLst>
                    <a:gs pos="0">
                      <a:schemeClr val="tx1"/>
                    </a:gs>
                    <a:gs pos="100000">
                      <a:schemeClr val="tx1">
                        <a:lumMod val="75000"/>
                      </a:schemeClr>
                    </a:gs>
                  </a:gsLst>
                  <a:lin ang="5400000" scaled="0"/>
                  <a:tileRect/>
                </a:gradFill>
              </a:rPr>
              <a:t> emissions today. As we invent what we will need in the future, we need to burn fewer fossil fuels over the next few years, this way we can allow more time for innovation to catch up.</a:t>
            </a:r>
          </a:p>
        </p:txBody>
      </p:sp>
      <p:sp>
        <p:nvSpPr>
          <p:cNvPr id="9" name="TextBox 8">
            <a:extLst>
              <a:ext uri="{FF2B5EF4-FFF2-40B4-BE49-F238E27FC236}">
                <a16:creationId xmlns:a16="http://schemas.microsoft.com/office/drawing/2014/main" id="{3BC9B4FB-5315-BC40-BD92-B0008D2B31F5}"/>
              </a:ext>
            </a:extLst>
          </p:cNvPr>
          <p:cNvSpPr txBox="1"/>
          <p:nvPr/>
        </p:nvSpPr>
        <p:spPr>
          <a:xfrm>
            <a:off x="9511458" y="665794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eobrava.wordpress.com/2014/11/11/openstack-adoption-is-really-about-business-innov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8" name="Picture 17" descr="Icon, circle&#10;&#10;Description automatically generated">
            <a:extLst>
              <a:ext uri="{FF2B5EF4-FFF2-40B4-BE49-F238E27FC236}">
                <a16:creationId xmlns:a16="http://schemas.microsoft.com/office/drawing/2014/main" id="{BC28D9D8-BAF6-6640-91A3-210560EAAF0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192712" y="4520027"/>
            <a:ext cx="1806575" cy="1806575"/>
          </a:xfrm>
          <a:prstGeom prst="rect">
            <a:avLst/>
          </a:prstGeom>
        </p:spPr>
      </p:pic>
    </p:spTree>
    <p:extLst>
      <p:ext uri="{BB962C8B-B14F-4D97-AF65-F5344CB8AC3E}">
        <p14:creationId xmlns:p14="http://schemas.microsoft.com/office/powerpoint/2010/main" val="164083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Content Placeholder 4" descr="A picture containing object, star, dark, night&#10;&#10;Description automatically generated">
            <a:extLst>
              <a:ext uri="{FF2B5EF4-FFF2-40B4-BE49-F238E27FC236}">
                <a16:creationId xmlns:a16="http://schemas.microsoft.com/office/drawing/2014/main" id="{32E760B1-9D1E-4447-B7DC-A3B3708BA20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947" b="5054"/>
          <a:stretch/>
        </p:blipFill>
        <p:spPr>
          <a:xfrm>
            <a:off x="20" y="10"/>
            <a:ext cx="12191980" cy="6857990"/>
          </a:xfrm>
          <a:prstGeom prst="rect">
            <a:avLst/>
          </a:prstGeom>
        </p:spPr>
      </p:pic>
      <p:sp>
        <p:nvSpPr>
          <p:cNvPr id="2" name="Title 1">
            <a:extLst>
              <a:ext uri="{FF2B5EF4-FFF2-40B4-BE49-F238E27FC236}">
                <a16:creationId xmlns:a16="http://schemas.microsoft.com/office/drawing/2014/main" id="{3980B7B5-63BA-F544-B1CF-81E0D9640F1C}"/>
              </a:ext>
            </a:extLst>
          </p:cNvPr>
          <p:cNvSpPr>
            <a:spLocks noGrp="1"/>
          </p:cNvSpPr>
          <p:nvPr>
            <p:ph type="title"/>
          </p:nvPr>
        </p:nvSpPr>
        <p:spPr>
          <a:xfrm>
            <a:off x="1329170" y="879566"/>
            <a:ext cx="9556612" cy="1635034"/>
          </a:xfrm>
        </p:spPr>
        <p:txBody>
          <a:bodyPr>
            <a:normAutofit/>
          </a:bodyPr>
          <a:lstStyle/>
          <a:p>
            <a:r>
              <a:rPr lang="en-US" dirty="0"/>
              <a:t>LET’S SOLVE THE TASK AND SAVE OUR PLANET </a:t>
            </a:r>
          </a:p>
        </p:txBody>
      </p:sp>
      <p:graphicFrame>
        <p:nvGraphicFramePr>
          <p:cNvPr id="15" name="Content Placeholder 9">
            <a:extLst>
              <a:ext uri="{FF2B5EF4-FFF2-40B4-BE49-F238E27FC236}">
                <a16:creationId xmlns:a16="http://schemas.microsoft.com/office/drawing/2014/main" id="{A110AF27-C058-4EAF-8870-B5B5073A3D52}"/>
              </a:ext>
            </a:extLst>
          </p:cNvPr>
          <p:cNvGraphicFramePr>
            <a:graphicFrameLocks noGrp="1"/>
          </p:cNvGraphicFramePr>
          <p:nvPr>
            <p:ph idx="1"/>
            <p:extLst>
              <p:ext uri="{D42A27DB-BD31-4B8C-83A1-F6EECF244321}">
                <p14:modId xmlns:p14="http://schemas.microsoft.com/office/powerpoint/2010/main" val="1518158535"/>
              </p:ext>
            </p:extLst>
          </p:nvPr>
        </p:nvGraphicFramePr>
        <p:xfrm>
          <a:off x="1329169" y="2666999"/>
          <a:ext cx="9556612" cy="30371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9441220F-3F5E-CB4B-A1D6-AF5829833F6A}"/>
              </a:ext>
            </a:extLst>
          </p:cNvPr>
          <p:cNvSpPr txBox="1"/>
          <p:nvPr/>
        </p:nvSpPr>
        <p:spPr>
          <a:xfrm>
            <a:off x="9319098" y="6657945"/>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allsbox.blogspot.com/2010/03/earth-terra-high-definition-wallpaper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8" name="Picture 7" descr="Icon&#10;&#10;Description automatically generated">
            <a:extLst>
              <a:ext uri="{FF2B5EF4-FFF2-40B4-BE49-F238E27FC236}">
                <a16:creationId xmlns:a16="http://schemas.microsoft.com/office/drawing/2014/main" id="{472F0D3A-B730-E94D-B32F-7AA359A4423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685925" y="3128964"/>
            <a:ext cx="1086566" cy="571500"/>
          </a:xfrm>
          <a:prstGeom prst="rect">
            <a:avLst/>
          </a:prstGeom>
        </p:spPr>
      </p:pic>
      <p:pic>
        <p:nvPicPr>
          <p:cNvPr id="12" name="Picture 11" descr="Icon&#10;&#10;Description automatically generated">
            <a:extLst>
              <a:ext uri="{FF2B5EF4-FFF2-40B4-BE49-F238E27FC236}">
                <a16:creationId xmlns:a16="http://schemas.microsoft.com/office/drawing/2014/main" id="{5281A090-700D-3E4A-A6C4-96435DF2FE1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853196" y="3125638"/>
            <a:ext cx="571500" cy="571500"/>
          </a:xfrm>
          <a:prstGeom prst="rect">
            <a:avLst/>
          </a:prstGeom>
        </p:spPr>
      </p:pic>
      <p:pic>
        <p:nvPicPr>
          <p:cNvPr id="25" name="Picture 24" descr="A hand holding a bottle&#10;&#10;Description automatically generated">
            <a:extLst>
              <a:ext uri="{FF2B5EF4-FFF2-40B4-BE49-F238E27FC236}">
                <a16:creationId xmlns:a16="http://schemas.microsoft.com/office/drawing/2014/main" id="{71097503-C86E-2348-961B-7060BF588D79}"/>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5617618" y="3143250"/>
            <a:ext cx="979714" cy="571500"/>
          </a:xfrm>
          <a:prstGeom prst="rect">
            <a:avLst/>
          </a:prstGeom>
        </p:spPr>
      </p:pic>
      <p:pic>
        <p:nvPicPr>
          <p:cNvPr id="28" name="Picture 27" descr="A person standing in front of a sunset&#10;&#10;Description automatically generated">
            <a:extLst>
              <a:ext uri="{FF2B5EF4-FFF2-40B4-BE49-F238E27FC236}">
                <a16:creationId xmlns:a16="http://schemas.microsoft.com/office/drawing/2014/main" id="{65BA1168-FADC-744A-ABC7-DBCEDC4DBC0D}"/>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7631484" y="3125638"/>
            <a:ext cx="857252" cy="571501"/>
          </a:xfrm>
          <a:prstGeom prst="rect">
            <a:avLst/>
          </a:prstGeom>
        </p:spPr>
      </p:pic>
      <p:pic>
        <p:nvPicPr>
          <p:cNvPr id="30" name="Picture 29" descr="A picture containing food&#10;&#10;Description automatically generated">
            <a:extLst>
              <a:ext uri="{FF2B5EF4-FFF2-40B4-BE49-F238E27FC236}">
                <a16:creationId xmlns:a16="http://schemas.microsoft.com/office/drawing/2014/main" id="{CDD2FF61-0859-B248-88CA-E5FAD657AE14}"/>
              </a:ext>
            </a:extLst>
          </p:cNvPr>
          <p:cNvPicPr>
            <a:picLocks noChangeAspect="1"/>
          </p:cNvPicPr>
          <p:nvPr/>
        </p:nvPicPr>
        <p:blipFill>
          <a:blip r:embed="rId19">
            <a:extLst>
              <a:ext uri="{837473B0-CC2E-450A-ABE3-18F120FF3D39}">
                <a1611:picAttrSrcUrl xmlns:a1611="http://schemas.microsoft.com/office/drawing/2016/11/main" r:id="rId20"/>
              </a:ext>
            </a:extLst>
          </a:blip>
          <a:stretch>
            <a:fillRect/>
          </a:stretch>
        </p:blipFill>
        <p:spPr>
          <a:xfrm>
            <a:off x="9555879" y="3136981"/>
            <a:ext cx="857252" cy="571501"/>
          </a:xfrm>
          <a:prstGeom prst="rect">
            <a:avLst/>
          </a:prstGeom>
        </p:spPr>
      </p:pic>
    </p:spTree>
    <p:extLst>
      <p:ext uri="{BB962C8B-B14F-4D97-AF65-F5344CB8AC3E}">
        <p14:creationId xmlns:p14="http://schemas.microsoft.com/office/powerpoint/2010/main" val="228359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20BD0F-70BA-EF40-A6CC-5294FF815A75}"/>
              </a:ext>
            </a:extLst>
          </p:cNvPr>
          <p:cNvSpPr txBox="1"/>
          <p:nvPr/>
        </p:nvSpPr>
        <p:spPr>
          <a:xfrm>
            <a:off x="962022" y="643467"/>
            <a:ext cx="4340023" cy="5571064"/>
          </a:xfrm>
          <a:prstGeom prst="rect">
            <a:avLst/>
          </a:prstGeom>
        </p:spPr>
        <p:txBody>
          <a:bodyPr vert="horz" lIns="91440" tIns="45720" rIns="91440" bIns="45720" rtlCol="0" anchor="ctr">
            <a:normAutofit/>
          </a:bodyPr>
          <a:lstStyle/>
          <a:p>
            <a:pPr>
              <a:spcBef>
                <a:spcPct val="0"/>
              </a:spcBef>
              <a:spcAft>
                <a:spcPts val="600"/>
              </a:spcAft>
            </a:pPr>
            <a:r>
              <a:rPr lang="en-US" sz="44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REFERENCES</a:t>
            </a:r>
          </a:p>
        </p:txBody>
      </p:sp>
      <p:sp>
        <p:nvSpPr>
          <p:cNvPr id="3" name="TextBox 2">
            <a:extLst>
              <a:ext uri="{FF2B5EF4-FFF2-40B4-BE49-F238E27FC236}">
                <a16:creationId xmlns:a16="http://schemas.microsoft.com/office/drawing/2014/main" id="{FD7A4D44-BB0C-B347-A2E0-2D7ABD1482DE}"/>
              </a:ext>
            </a:extLst>
          </p:cNvPr>
          <p:cNvSpPr txBox="1"/>
          <p:nvPr/>
        </p:nvSpPr>
        <p:spPr>
          <a:xfrm>
            <a:off x="6708499" y="643467"/>
            <a:ext cx="4521480" cy="5571064"/>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3"/>
              </a:rPr>
              <a:t>https://ec.europa.eu/clima/change/causes_en</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4"/>
              </a:rPr>
              <a:t>https://climate.nasa.gov/causes/</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5"/>
              </a:rPr>
              <a:t>https://www.climate.gov/news-features/climate-qa/whats-difference-between-global-warming-and-climate-change</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6"/>
              </a:rPr>
              <a:t>https://www.youtube.com/watch?v=wbR-5mHI6bo&amp;t=161s</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12940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4BB734D-6009-684F-8CA3-742638FF8DE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2766" b="4513"/>
          <a:stretch/>
        </p:blipFill>
        <p:spPr>
          <a:xfrm>
            <a:off x="20" y="10"/>
            <a:ext cx="12191980" cy="6857990"/>
          </a:xfrm>
          <a:prstGeom prst="rect">
            <a:avLst/>
          </a:prstGeom>
        </p:spPr>
      </p:pic>
      <p:sp useBgFill="1">
        <p:nvSpPr>
          <p:cNvPr id="20" name="Rounded Rectangle 8">
            <a:extLst>
              <a:ext uri="{FF2B5EF4-FFF2-40B4-BE49-F238E27FC236}">
                <a16:creationId xmlns:a16="http://schemas.microsoft.com/office/drawing/2014/main" id="{E7BBC551-30DE-45DA-907B-61CA772DA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042" y="573488"/>
            <a:ext cx="10463916" cy="5711024"/>
          </a:xfrm>
          <a:prstGeom prst="roundRect">
            <a:avLst>
              <a:gd name="adj" fmla="val 1827"/>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0D33E62-F10F-274C-A1B3-1877257E9C65}"/>
              </a:ext>
            </a:extLst>
          </p:cNvPr>
          <p:cNvSpPr>
            <a:spLocks noGrp="1"/>
          </p:cNvSpPr>
          <p:nvPr>
            <p:ph type="title"/>
          </p:nvPr>
        </p:nvSpPr>
        <p:spPr>
          <a:xfrm>
            <a:off x="1329170" y="879566"/>
            <a:ext cx="9556612" cy="1635034"/>
          </a:xfrm>
        </p:spPr>
        <p:txBody>
          <a:bodyPr vert="horz" lIns="91440" tIns="45720" rIns="91440" bIns="45720" rtlCol="0" anchor="ctr">
            <a:normAutofit/>
          </a:bodyPr>
          <a:lstStyle/>
          <a:p>
            <a:r>
              <a:rPr lang="en-US" dirty="0"/>
              <a:t>What is climate?</a:t>
            </a:r>
          </a:p>
        </p:txBody>
      </p:sp>
      <p:sp>
        <p:nvSpPr>
          <p:cNvPr id="12" name="TextBox 11">
            <a:extLst>
              <a:ext uri="{FF2B5EF4-FFF2-40B4-BE49-F238E27FC236}">
                <a16:creationId xmlns:a16="http://schemas.microsoft.com/office/drawing/2014/main" id="{38B75BED-F907-F14E-8FB6-38D9686EAE4A}"/>
              </a:ext>
            </a:extLst>
          </p:cNvPr>
          <p:cNvSpPr txBox="1"/>
          <p:nvPr/>
        </p:nvSpPr>
        <p:spPr>
          <a:xfrm>
            <a:off x="1329170" y="2169595"/>
            <a:ext cx="9556612" cy="4688405"/>
          </a:xfrm>
          <a:prstGeom prst="rect">
            <a:avLst/>
          </a:prstGeom>
        </p:spPr>
        <p:txBody>
          <a:bodyPr vert="horz" lIns="91440" tIns="45720" rIns="91440" bIns="45720" rtlCol="0" anchor="ctr">
            <a:normAutofit lnSpcReduction="10000"/>
          </a:bodyPr>
          <a:lstStyle/>
          <a:p>
            <a:pPr marL="285750" indent="-285750">
              <a:spcBef>
                <a:spcPct val="20000"/>
              </a:spcBef>
              <a:spcAft>
                <a:spcPts val="600"/>
              </a:spcAft>
              <a:buClr>
                <a:schemeClr val="tx1"/>
              </a:buClr>
              <a:buSzPct val="100000"/>
              <a:buFont typeface="Arial"/>
              <a:buChar char="•"/>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Climate is the average of weather over a long period of time.</a:t>
            </a:r>
          </a:p>
          <a:p>
            <a:pPr marL="285750" indent="-285750">
              <a:spcBef>
                <a:spcPct val="20000"/>
              </a:spcBef>
              <a:spcAft>
                <a:spcPts val="600"/>
              </a:spcAft>
              <a:buClr>
                <a:schemeClr val="tx1"/>
              </a:buClr>
              <a:buSzPct val="100000"/>
              <a:buFont typeface="Arial"/>
              <a:buChar char="•"/>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Climate enables us to determine:</a:t>
            </a:r>
          </a:p>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hot or cold</a:t>
            </a:r>
          </a:p>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cloudy or clear</a:t>
            </a:r>
          </a:p>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humid or dry</a:t>
            </a:r>
          </a:p>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hurricane or tornado</a:t>
            </a:r>
          </a:p>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snowfall or snowmelt</a:t>
            </a:r>
          </a:p>
          <a:p>
            <a:pPr marL="285750" indent="-285750">
              <a:spcBef>
                <a:spcPct val="20000"/>
              </a:spcBef>
              <a:spcAft>
                <a:spcPts val="600"/>
              </a:spcAft>
              <a:buClr>
                <a:schemeClr val="tx1"/>
              </a:buClr>
              <a:buSzPct val="100000"/>
              <a:buFont typeface="Arial" panose="020B0604020202020204" pitchFamily="34" charset="0"/>
              <a:buChar char="•"/>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Climate Change is the change in weather patterns </a:t>
            </a:r>
          </a:p>
          <a:p>
            <a:pPr>
              <a:spcBef>
                <a:spcPct val="20000"/>
              </a:spcBef>
              <a:spcAft>
                <a:spcPts val="600"/>
              </a:spcAft>
              <a:buClr>
                <a:schemeClr val="tx1"/>
              </a:buClr>
              <a:buSzPct val="100000"/>
            </a:pPr>
            <a:endPar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p:txBody>
      </p:sp>
      <p:sp>
        <p:nvSpPr>
          <p:cNvPr id="15" name="TextBox 14">
            <a:extLst>
              <a:ext uri="{FF2B5EF4-FFF2-40B4-BE49-F238E27FC236}">
                <a16:creationId xmlns:a16="http://schemas.microsoft.com/office/drawing/2014/main" id="{614CAAE4-81AE-BF45-B0F1-5BFC14B671C7}"/>
              </a:ext>
            </a:extLst>
          </p:cNvPr>
          <p:cNvSpPr txBox="1"/>
          <p:nvPr/>
        </p:nvSpPr>
        <p:spPr>
          <a:xfrm>
            <a:off x="9511458" y="665794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moveme.berkeley.edu/project/climatechan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92496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Placeholder 7" descr="A pile of hay&#10;&#10;Description automatically generated">
            <a:extLst>
              <a:ext uri="{FF2B5EF4-FFF2-40B4-BE49-F238E27FC236}">
                <a16:creationId xmlns:a16="http://schemas.microsoft.com/office/drawing/2014/main" id="{87765203-1192-CE41-A5EF-CD40817CBE64}"/>
              </a:ext>
            </a:extLst>
          </p:cNvPr>
          <p:cNvPicPr>
            <a:picLocks noGrp="1" noChangeAspect="1"/>
          </p:cNvPicPr>
          <p:nvPr>
            <p:ph type="pic" idx="1"/>
          </p:nvPr>
        </p:nvPicPr>
        <p:blipFill rotWithShape="1">
          <a:blip r:embed="rId3">
            <a:alphaModFix amt="15000"/>
            <a:extLst>
              <a:ext uri="{837473B0-CC2E-450A-ABE3-18F120FF3D39}">
                <a1611:picAttrSrcUrl xmlns:a1611="http://schemas.microsoft.com/office/drawing/2016/11/main" r:id="rId4"/>
              </a:ext>
            </a:extLst>
          </a:blip>
          <a:srcRect t="12500" b="12500"/>
          <a:stretch/>
        </p:blipFill>
        <p:spPr>
          <a:xfrm>
            <a:off x="20" y="10"/>
            <a:ext cx="12191980" cy="6857990"/>
          </a:xfrm>
          <a:prstGeom prst="rect">
            <a:avLst/>
          </a:prstGeom>
        </p:spPr>
      </p:pic>
      <p:sp>
        <p:nvSpPr>
          <p:cNvPr id="2" name="Title 1">
            <a:extLst>
              <a:ext uri="{FF2B5EF4-FFF2-40B4-BE49-F238E27FC236}">
                <a16:creationId xmlns:a16="http://schemas.microsoft.com/office/drawing/2014/main" id="{4643D5DE-43D5-9E40-A59B-0001B1C5A8A2}"/>
              </a:ext>
            </a:extLst>
          </p:cNvPr>
          <p:cNvSpPr>
            <a:spLocks noGrp="1"/>
          </p:cNvSpPr>
          <p:nvPr>
            <p:ph type="title"/>
          </p:nvPr>
        </p:nvSpPr>
        <p:spPr>
          <a:xfrm>
            <a:off x="884239" y="-132946"/>
            <a:ext cx="5549901" cy="3095819"/>
          </a:xfrm>
        </p:spPr>
        <p:txBody>
          <a:bodyPr vert="horz" lIns="91440" tIns="45720" rIns="91440" bIns="45720" rtlCol="0" anchor="ctr">
            <a:normAutofit/>
          </a:bodyPr>
          <a:lstStyle/>
          <a:p>
            <a:r>
              <a:rPr lang="en-US" sz="4400" dirty="0"/>
              <a:t>Causes of climate change</a:t>
            </a:r>
          </a:p>
        </p:txBody>
      </p:sp>
      <p:sp>
        <p:nvSpPr>
          <p:cNvPr id="6" name="TextBox 5">
            <a:extLst>
              <a:ext uri="{FF2B5EF4-FFF2-40B4-BE49-F238E27FC236}">
                <a16:creationId xmlns:a16="http://schemas.microsoft.com/office/drawing/2014/main" id="{1FA39B38-8470-3F43-A0DD-D053067B0F72}"/>
              </a:ext>
            </a:extLst>
          </p:cNvPr>
          <p:cNvSpPr txBox="1"/>
          <p:nvPr/>
        </p:nvSpPr>
        <p:spPr>
          <a:xfrm>
            <a:off x="884239" y="2829916"/>
            <a:ext cx="4616449" cy="3828029"/>
          </a:xfrm>
          <a:prstGeom prst="rect">
            <a:avLst/>
          </a:prstGeom>
        </p:spPr>
        <p:txBody>
          <a:bodyPr vert="horz" lIns="91440" tIns="45720" rIns="91440" bIns="45720" rtlCol="0" anchor="ctr">
            <a:normAutofit lnSpcReduction="10000"/>
          </a:bodyPr>
          <a:lstStyle/>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Two Human Activities are the main cause of climate change:</a:t>
            </a:r>
          </a:p>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Deforestation: removal of trees for use of agriculture</a:t>
            </a:r>
          </a:p>
          <a:p>
            <a:pPr>
              <a:spcBef>
                <a:spcPct val="20000"/>
              </a:spcBef>
              <a:spcAft>
                <a:spcPts val="600"/>
              </a:spcAft>
              <a:buClr>
                <a:schemeClr val="tx1"/>
              </a:buClr>
              <a:buSzPct val="100000"/>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Air Pollution: the release of harmful substances into the environment, caused by cars, airplanes and other chemicals </a:t>
            </a:r>
          </a:p>
          <a:p>
            <a:pPr>
              <a:spcBef>
                <a:spcPct val="20000"/>
              </a:spcBef>
              <a:spcAft>
                <a:spcPts val="600"/>
              </a:spcAft>
              <a:buClr>
                <a:schemeClr val="tx1"/>
              </a:buClr>
              <a:buSzPct val="100000"/>
            </a:pPr>
            <a:b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9" name="TextBox 8">
            <a:extLst>
              <a:ext uri="{FF2B5EF4-FFF2-40B4-BE49-F238E27FC236}">
                <a16:creationId xmlns:a16="http://schemas.microsoft.com/office/drawing/2014/main" id="{AF1BEEE0-F56F-334E-98EB-AFBC620A3CE6}"/>
              </a:ext>
            </a:extLst>
          </p:cNvPr>
          <p:cNvSpPr txBox="1"/>
          <p:nvPr/>
        </p:nvSpPr>
        <p:spPr>
          <a:xfrm>
            <a:off x="12007270" y="665794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pic>
        <p:nvPicPr>
          <p:cNvPr id="11" name="Picture 10" descr="Chart, line chart&#10;&#10;Description automatically generated">
            <a:extLst>
              <a:ext uri="{FF2B5EF4-FFF2-40B4-BE49-F238E27FC236}">
                <a16:creationId xmlns:a16="http://schemas.microsoft.com/office/drawing/2014/main" id="{FD9B13EC-AC4C-AF4F-AEB8-7F7881C2073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039767" y="302606"/>
            <a:ext cx="3676650" cy="3168765"/>
          </a:xfrm>
          <a:prstGeom prst="rect">
            <a:avLst/>
          </a:prstGeom>
        </p:spPr>
      </p:pic>
      <p:pic>
        <p:nvPicPr>
          <p:cNvPr id="14" name="Picture 13" descr="Chart, line chart&#10;&#10;Description automatically generated">
            <a:extLst>
              <a:ext uri="{FF2B5EF4-FFF2-40B4-BE49-F238E27FC236}">
                <a16:creationId xmlns:a16="http://schemas.microsoft.com/office/drawing/2014/main" id="{93CBA0AE-BF4D-7745-B0E7-FBE0B1B008B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553994" y="3527765"/>
            <a:ext cx="4584700" cy="2755900"/>
          </a:xfrm>
          <a:prstGeom prst="rect">
            <a:avLst/>
          </a:prstGeom>
        </p:spPr>
      </p:pic>
    </p:spTree>
    <p:extLst>
      <p:ext uri="{BB962C8B-B14F-4D97-AF65-F5344CB8AC3E}">
        <p14:creationId xmlns:p14="http://schemas.microsoft.com/office/powerpoint/2010/main" val="176425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Content Placeholder 7" descr="A picture containing flying, water, cake, table&#10;&#10;Description automatically generated">
            <a:extLst>
              <a:ext uri="{FF2B5EF4-FFF2-40B4-BE49-F238E27FC236}">
                <a16:creationId xmlns:a16="http://schemas.microsoft.com/office/drawing/2014/main" id="{FD11F976-4C3F-AA4A-9D3A-73D748935424}"/>
              </a:ext>
            </a:extLst>
          </p:cNvPr>
          <p:cNvPicPr>
            <a:picLocks noGrp="1" noChangeAspect="1"/>
          </p:cNvPicPr>
          <p:nvPr>
            <p:ph sz="half" idx="2"/>
          </p:nvPr>
        </p:nvPicPr>
        <p:blipFill rotWithShape="1">
          <a:blip r:embed="rId3">
            <a:alphaModFix amt="15000"/>
            <a:extLst>
              <a:ext uri="{837473B0-CC2E-450A-ABE3-18F120FF3D39}">
                <a1611:picAttrSrcUrl xmlns:a1611="http://schemas.microsoft.com/office/drawing/2016/11/main" r:id="rId4"/>
              </a:ext>
            </a:extLst>
          </a:blip>
          <a:srcRect t="7407"/>
          <a:stretch/>
        </p:blipFill>
        <p:spPr>
          <a:xfrm>
            <a:off x="-1579" y="16550"/>
            <a:ext cx="12191980" cy="6857990"/>
          </a:xfrm>
          <a:prstGeom prst="rect">
            <a:avLst/>
          </a:prstGeom>
        </p:spPr>
      </p:pic>
      <p:sp>
        <p:nvSpPr>
          <p:cNvPr id="2" name="Title 1">
            <a:extLst>
              <a:ext uri="{FF2B5EF4-FFF2-40B4-BE49-F238E27FC236}">
                <a16:creationId xmlns:a16="http://schemas.microsoft.com/office/drawing/2014/main" id="{9621FC50-A4EF-EE4F-8B19-72B29936F636}"/>
              </a:ext>
            </a:extLst>
          </p:cNvPr>
          <p:cNvSpPr>
            <a:spLocks noGrp="1"/>
          </p:cNvSpPr>
          <p:nvPr>
            <p:ph type="title"/>
          </p:nvPr>
        </p:nvSpPr>
        <p:spPr>
          <a:xfrm>
            <a:off x="2716637" y="381005"/>
            <a:ext cx="6755549" cy="1905000"/>
          </a:xfrm>
        </p:spPr>
        <p:txBody>
          <a:bodyPr vert="horz" lIns="91440" tIns="45720" rIns="91440" bIns="45720" rtlCol="0" anchor="ctr">
            <a:normAutofit/>
          </a:bodyPr>
          <a:lstStyle/>
          <a:p>
            <a:r>
              <a:rPr lang="en-US" sz="4800" dirty="0"/>
              <a:t>Greenhouse gases</a:t>
            </a:r>
          </a:p>
        </p:txBody>
      </p:sp>
      <p:sp>
        <p:nvSpPr>
          <p:cNvPr id="10" name="TextBox 9">
            <a:extLst>
              <a:ext uri="{FF2B5EF4-FFF2-40B4-BE49-F238E27FC236}">
                <a16:creationId xmlns:a16="http://schemas.microsoft.com/office/drawing/2014/main" id="{78B77533-8E00-2342-AAB0-30D204D8750D}"/>
              </a:ext>
            </a:extLst>
          </p:cNvPr>
          <p:cNvSpPr txBox="1"/>
          <p:nvPr/>
        </p:nvSpPr>
        <p:spPr>
          <a:xfrm>
            <a:off x="714838" y="1768215"/>
            <a:ext cx="6173788" cy="3354660"/>
          </a:xfrm>
          <a:prstGeom prst="rect">
            <a:avLst/>
          </a:prstGeom>
        </p:spPr>
        <p:txBody>
          <a:bodyPr vert="horz" lIns="91440" tIns="45720" rIns="91440" bIns="45720" rtlCol="0" anchor="ctr">
            <a:noAutofit/>
          </a:bodyPr>
          <a:lstStyle/>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Gases in our atmosphere play a role like glass does in a greenhouse. </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It contracts </a:t>
            </a: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the heat from the sun and does not allow it back into space.  </a:t>
            </a:r>
          </a:p>
          <a:p>
            <a:pPr>
              <a:spcBef>
                <a:spcPct val="20000"/>
              </a:spcBef>
              <a:spcAft>
                <a:spcPts val="600"/>
              </a:spcAft>
              <a:buClr>
                <a:schemeClr val="tx1"/>
              </a:buClr>
              <a:buSzPct val="100000"/>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Some gases are escaping into our atmosphere due to human activity, such as:</a:t>
            </a:r>
          </a:p>
          <a:p>
            <a:pPr>
              <a:spcBef>
                <a:spcPct val="20000"/>
              </a:spcBef>
              <a:spcAft>
                <a:spcPts val="600"/>
              </a:spcAft>
              <a:buClr>
                <a:schemeClr val="tx1"/>
              </a:buClr>
              <a:buSzPct val="100000"/>
            </a:pPr>
            <a:endPar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endPar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9" name="TextBox 8">
            <a:extLst>
              <a:ext uri="{FF2B5EF4-FFF2-40B4-BE49-F238E27FC236}">
                <a16:creationId xmlns:a16="http://schemas.microsoft.com/office/drawing/2014/main" id="{F2816CC1-3D24-584B-BFA8-D7B0793DCD8A}"/>
              </a:ext>
            </a:extLst>
          </p:cNvPr>
          <p:cNvSpPr txBox="1"/>
          <p:nvPr/>
        </p:nvSpPr>
        <p:spPr>
          <a:xfrm>
            <a:off x="9511459" y="6657945"/>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Greenhouse_effec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1" name="TextBox 10">
            <a:extLst>
              <a:ext uri="{FF2B5EF4-FFF2-40B4-BE49-F238E27FC236}">
                <a16:creationId xmlns:a16="http://schemas.microsoft.com/office/drawing/2014/main" id="{8B1CF180-3CCC-1542-BE86-7184F64FC163}"/>
              </a:ext>
            </a:extLst>
          </p:cNvPr>
          <p:cNvSpPr txBox="1"/>
          <p:nvPr/>
        </p:nvSpPr>
        <p:spPr>
          <a:xfrm>
            <a:off x="1532063" y="4240042"/>
            <a:ext cx="4951141" cy="1597360"/>
          </a:xfrm>
          <a:prstGeom prst="rect">
            <a:avLst/>
          </a:prstGeom>
          <a:noFill/>
        </p:spPr>
        <p:txBody>
          <a:bodyPr wrap="square" rtlCol="0">
            <a:spAutoFit/>
          </a:bodyPr>
          <a:lstStyle/>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Carbon Dioxide (C0</a:t>
            </a:r>
            <a:r>
              <a:rPr lang="en-US" cap="small" baseline="-25000"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2</a:t>
            </a: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Nitrous Oxide</a:t>
            </a:r>
          </a:p>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Methane</a:t>
            </a:r>
          </a:p>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Fluorinated gases</a:t>
            </a:r>
            <a:endParaRPr lang="en-US" dirty="0"/>
          </a:p>
        </p:txBody>
      </p:sp>
      <p:pic>
        <p:nvPicPr>
          <p:cNvPr id="13" name="Picture 12" descr="Diagram&#10;&#10;Description automatically generated">
            <a:extLst>
              <a:ext uri="{FF2B5EF4-FFF2-40B4-BE49-F238E27FC236}">
                <a16:creationId xmlns:a16="http://schemas.microsoft.com/office/drawing/2014/main" id="{0F661E08-EB43-CD43-BE51-D3C0A23D299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024855" y="2613319"/>
            <a:ext cx="4894662" cy="3492160"/>
          </a:xfrm>
          <a:prstGeom prst="rect">
            <a:avLst/>
          </a:prstGeom>
        </p:spPr>
      </p:pic>
      <p:sp>
        <p:nvSpPr>
          <p:cNvPr id="14" name="TextBox 13">
            <a:extLst>
              <a:ext uri="{FF2B5EF4-FFF2-40B4-BE49-F238E27FC236}">
                <a16:creationId xmlns:a16="http://schemas.microsoft.com/office/drawing/2014/main" id="{FAE9934D-A530-F34A-B5D7-616B07AA0510}"/>
              </a:ext>
            </a:extLst>
          </p:cNvPr>
          <p:cNvSpPr txBox="1"/>
          <p:nvPr/>
        </p:nvSpPr>
        <p:spPr>
          <a:xfrm>
            <a:off x="7445356" y="6644952"/>
            <a:ext cx="3841770" cy="229588"/>
          </a:xfrm>
          <a:prstGeom prst="rect">
            <a:avLst/>
          </a:prstGeom>
          <a:noFill/>
        </p:spPr>
        <p:txBody>
          <a:bodyPr wrap="square" rtlCol="0">
            <a:spAutoFit/>
          </a:bodyPr>
          <a:lstStyle/>
          <a:p>
            <a:r>
              <a:rPr lang="en-US" sz="900">
                <a:hlinkClick r:id="rId7" tooltip="https://commons.wikimedia.org/wiki/File:Earth%27s_greenhouse_effect_(US_EPA,_2012).pn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99038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3" name="Picture 12" descr="A large waterfall over some water&#10;&#10;Description automatically generated">
            <a:extLst>
              <a:ext uri="{FF2B5EF4-FFF2-40B4-BE49-F238E27FC236}">
                <a16:creationId xmlns:a16="http://schemas.microsoft.com/office/drawing/2014/main" id="{12961305-3A0F-854E-B73A-CF5BF62B582A}"/>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t="10959" b="4772"/>
          <a:stretch/>
        </p:blipFill>
        <p:spPr>
          <a:xfrm>
            <a:off x="119289" y="10"/>
            <a:ext cx="12191980" cy="6857990"/>
          </a:xfrm>
          <a:prstGeom prst="rect">
            <a:avLst/>
          </a:prstGeom>
        </p:spPr>
      </p:pic>
      <p:sp>
        <p:nvSpPr>
          <p:cNvPr id="5" name="TextBox 4">
            <a:extLst>
              <a:ext uri="{FF2B5EF4-FFF2-40B4-BE49-F238E27FC236}">
                <a16:creationId xmlns:a16="http://schemas.microsoft.com/office/drawing/2014/main" id="{0ECEF225-BD91-F541-BEC4-BC363C969C39}"/>
              </a:ext>
            </a:extLst>
          </p:cNvPr>
          <p:cNvSpPr txBox="1"/>
          <p:nvPr/>
        </p:nvSpPr>
        <p:spPr>
          <a:xfrm>
            <a:off x="2282805" y="1123950"/>
            <a:ext cx="9905998" cy="2033588"/>
          </a:xfrm>
          <a:prstGeom prst="rect">
            <a:avLst/>
          </a:prstGeom>
        </p:spPr>
        <p:txBody>
          <a:bodyPr vert="horz" lIns="91440" tIns="45720" rIns="91440" bIns="45720" rtlCol="0" anchor="ctr">
            <a:normAutofit/>
          </a:bodyPr>
          <a:lstStyle/>
          <a:p>
            <a:pPr>
              <a:spcBef>
                <a:spcPct val="0"/>
              </a:spcBef>
              <a:spcAft>
                <a:spcPts val="600"/>
              </a:spcAft>
            </a:pPr>
            <a:r>
              <a:rPr lang="en-US" sz="44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What are the contrasts?</a:t>
            </a:r>
          </a:p>
          <a:p>
            <a:pPr>
              <a:spcBef>
                <a:spcPct val="0"/>
              </a:spcBef>
              <a:spcAft>
                <a:spcPts val="600"/>
              </a:spcAft>
            </a:pPr>
            <a:endParaRPr lang="en-US" sz="3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a:spcBef>
                <a:spcPct val="0"/>
              </a:spcBef>
              <a:spcAft>
                <a:spcPts val="600"/>
              </a:spcAft>
            </a:pPr>
            <a:r>
              <a:rPr lang="en-US" sz="3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a:t>
            </a:r>
          </a:p>
          <a:p>
            <a:pPr>
              <a:spcBef>
                <a:spcPct val="0"/>
              </a:spcBef>
              <a:spcAft>
                <a:spcPts val="600"/>
              </a:spcAft>
            </a:pPr>
            <a:endParaRPr lang="en-US" sz="3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a:spcBef>
                <a:spcPct val="0"/>
              </a:spcBef>
              <a:spcAft>
                <a:spcPts val="600"/>
              </a:spcAft>
            </a:pPr>
            <a:endParaRPr lang="en-US" sz="3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16" name="TextBox 15">
            <a:extLst>
              <a:ext uri="{FF2B5EF4-FFF2-40B4-BE49-F238E27FC236}">
                <a16:creationId xmlns:a16="http://schemas.microsoft.com/office/drawing/2014/main" id="{45FE9BDB-6701-C948-82AE-772135276EF5}"/>
              </a:ext>
            </a:extLst>
          </p:cNvPr>
          <p:cNvSpPr txBox="1"/>
          <p:nvPr/>
        </p:nvSpPr>
        <p:spPr>
          <a:xfrm>
            <a:off x="9319099"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ews.schoolsdo.org/2017/06/us-teachers-harbor-climate-change-misconcep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22" name="Picture 21" descr="Diagram, timeline&#10;&#10;Description automatically generated">
            <a:extLst>
              <a:ext uri="{FF2B5EF4-FFF2-40B4-BE49-F238E27FC236}">
                <a16:creationId xmlns:a16="http://schemas.microsoft.com/office/drawing/2014/main" id="{A80E7746-D0D1-5F47-939E-0756144825C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34124" y="1715473"/>
            <a:ext cx="5622945" cy="4202412"/>
          </a:xfrm>
          <a:prstGeom prst="rect">
            <a:avLst/>
          </a:prstGeom>
        </p:spPr>
      </p:pic>
      <p:sp>
        <p:nvSpPr>
          <p:cNvPr id="23" name="TextBox 22">
            <a:extLst>
              <a:ext uri="{FF2B5EF4-FFF2-40B4-BE49-F238E27FC236}">
                <a16:creationId xmlns:a16="http://schemas.microsoft.com/office/drawing/2014/main" id="{771F3094-C988-F940-B96C-E9B0EAC5FAF9}"/>
              </a:ext>
            </a:extLst>
          </p:cNvPr>
          <p:cNvSpPr txBox="1"/>
          <p:nvPr/>
        </p:nvSpPr>
        <p:spPr>
          <a:xfrm>
            <a:off x="2673338" y="5918773"/>
            <a:ext cx="5622945" cy="230832"/>
          </a:xfrm>
          <a:prstGeom prst="rect">
            <a:avLst/>
          </a:prstGeom>
          <a:noFill/>
        </p:spPr>
        <p:txBody>
          <a:bodyPr wrap="square" rtlCol="0">
            <a:spAutoFit/>
          </a:bodyPr>
          <a:lstStyle/>
          <a:p>
            <a:r>
              <a:rPr lang="en-US" sz="900" dirty="0">
                <a:hlinkClick r:id="rId7" tooltip="http://www.skepticalscience.com/print.php?n=385"/>
              </a:rPr>
              <a:t>This Photo</a:t>
            </a:r>
            <a:r>
              <a:rPr lang="en-US" sz="900" dirty="0"/>
              <a:t> by Unknown Author is licensed under </a:t>
            </a:r>
            <a:r>
              <a:rPr lang="en-US" sz="900" dirty="0">
                <a:hlinkClick r:id="rId8" tooltip="https://creativecommons.org/licenses/by/3.0/"/>
              </a:rPr>
              <a:t>CC BY</a:t>
            </a:r>
            <a:endParaRPr lang="en-US" sz="900" dirty="0"/>
          </a:p>
        </p:txBody>
      </p:sp>
      <p:pic>
        <p:nvPicPr>
          <p:cNvPr id="25" name="Picture 24" descr="A picture containing timeline&#10;&#10;Description automatically generated">
            <a:extLst>
              <a:ext uri="{FF2B5EF4-FFF2-40B4-BE49-F238E27FC236}">
                <a16:creationId xmlns:a16="http://schemas.microsoft.com/office/drawing/2014/main" id="{843E9CA0-F2DD-A445-B3D3-4EA24CD80B2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095999" y="1733062"/>
            <a:ext cx="5484813" cy="4202412"/>
          </a:xfrm>
          <a:prstGeom prst="rect">
            <a:avLst/>
          </a:prstGeom>
        </p:spPr>
      </p:pic>
      <p:sp>
        <p:nvSpPr>
          <p:cNvPr id="26" name="TextBox 25">
            <a:extLst>
              <a:ext uri="{FF2B5EF4-FFF2-40B4-BE49-F238E27FC236}">
                <a16:creationId xmlns:a16="http://schemas.microsoft.com/office/drawing/2014/main" id="{FF3867EB-CEDA-F549-A39B-4D35173F8EF2}"/>
              </a:ext>
            </a:extLst>
          </p:cNvPr>
          <p:cNvSpPr txBox="1"/>
          <p:nvPr/>
        </p:nvSpPr>
        <p:spPr>
          <a:xfrm>
            <a:off x="8519662" y="5950461"/>
            <a:ext cx="5484813" cy="230832"/>
          </a:xfrm>
          <a:prstGeom prst="rect">
            <a:avLst/>
          </a:prstGeom>
          <a:noFill/>
        </p:spPr>
        <p:txBody>
          <a:bodyPr wrap="square" rtlCol="0">
            <a:spAutoFit/>
          </a:bodyPr>
          <a:lstStyle/>
          <a:p>
            <a:r>
              <a:rPr lang="en-US" sz="900" dirty="0">
                <a:hlinkClick r:id="rId10" tooltip="http://www.skepticalscience.com/print.php?r=210"/>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144043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clouds in the sky&#10;&#10;Description automatically generated">
            <a:extLst>
              <a:ext uri="{FF2B5EF4-FFF2-40B4-BE49-F238E27FC236}">
                <a16:creationId xmlns:a16="http://schemas.microsoft.com/office/drawing/2014/main" id="{60E1BE2C-CB04-1441-9C74-B791744FDCBB}"/>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l="15416" r="14362"/>
          <a:stretch/>
        </p:blipFill>
        <p:spPr>
          <a:xfrm>
            <a:off x="-2" y="10"/>
            <a:ext cx="12191980" cy="6857990"/>
          </a:xfrm>
          <a:prstGeom prst="rect">
            <a:avLst/>
          </a:prstGeom>
        </p:spPr>
      </p:pic>
      <p:sp>
        <p:nvSpPr>
          <p:cNvPr id="5" name="TextBox 4">
            <a:extLst>
              <a:ext uri="{FF2B5EF4-FFF2-40B4-BE49-F238E27FC236}">
                <a16:creationId xmlns:a16="http://schemas.microsoft.com/office/drawing/2014/main" id="{C547988E-8674-0E40-9395-263A98D1F680}"/>
              </a:ext>
            </a:extLst>
          </p:cNvPr>
          <p:cNvSpPr txBox="1"/>
          <p:nvPr/>
        </p:nvSpPr>
        <p:spPr>
          <a:xfrm>
            <a:off x="876557" y="-335204"/>
            <a:ext cx="10438863" cy="6128268"/>
          </a:xfrm>
          <a:prstGeom prst="rect">
            <a:avLst/>
          </a:prstGeom>
        </p:spPr>
        <p:txBody>
          <a:bodyPr vert="horz" lIns="91440" tIns="45720" rIns="91440" bIns="45720" rtlCol="0" anchor="b">
            <a:normAutofit/>
          </a:bodyPr>
          <a:lstStyle/>
          <a:p>
            <a:pPr algn="ctr">
              <a:spcBef>
                <a:spcPct val="0"/>
              </a:spcBef>
              <a:spcAft>
                <a:spcPts val="600"/>
              </a:spcAft>
            </a:pPr>
            <a:endParaRPr lang="en-US" sz="4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algn="ctr">
              <a:spcBef>
                <a:spcPct val="0"/>
              </a:spcBef>
              <a:spcAft>
                <a:spcPts val="600"/>
              </a:spcAft>
            </a:pPr>
            <a:r>
              <a:rPr lang="en-US" sz="3200" b="1" u="sng"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CLIMATE Change</a:t>
            </a:r>
            <a:r>
              <a:rPr lang="en-US" sz="32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a:t>
            </a:r>
            <a:r>
              <a:rPr lang="en-US" sz="3200" b="1" u="sng"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Global warming</a:t>
            </a: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a:t>
            </a: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 Long-term</a:t>
            </a: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a typeface="+mj-ea"/>
                <a:cs typeface="+mj-cs"/>
              </a:rPr>
              <a:t> change in average                - Long-term heating of the </a:t>
            </a: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weather patterns                                             globes climate system </a:t>
            </a:r>
          </a:p>
          <a:p>
            <a:pPr>
              <a:spcBef>
                <a:spcPct val="0"/>
              </a:spcBef>
              <a:spcAft>
                <a:spcPts val="600"/>
              </a:spcAft>
            </a:pPr>
            <a:endPar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 if surface  TEMPERATURE                               - increase in surface </a:t>
            </a: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increases, REGIONAL OR                                 TEMPARTURE DUE TO BUILD-UP</a:t>
            </a: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OR LOCAL TEMPARTURES MAY                          OF GRENHOUSE GASES IN</a:t>
            </a:r>
          </a:p>
          <a:p>
            <a:pPr>
              <a:spcBef>
                <a:spcPct val="0"/>
              </a:spcBef>
              <a:spcAft>
                <a:spcPts val="600"/>
              </a:spcAft>
            </a:pPr>
            <a:r>
              <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DECREASE OR REMAIN THE SAME                     ATMOSPHERE</a:t>
            </a:r>
          </a:p>
          <a:p>
            <a:pPr algn="ctr">
              <a:spcBef>
                <a:spcPct val="0"/>
              </a:spcBef>
              <a:spcAft>
                <a:spcPts val="600"/>
              </a:spcAft>
            </a:pPr>
            <a:endParaRPr lang="en-US" sz="4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
        <p:nvSpPr>
          <p:cNvPr id="4" name="TextBox 3">
            <a:extLst>
              <a:ext uri="{FF2B5EF4-FFF2-40B4-BE49-F238E27FC236}">
                <a16:creationId xmlns:a16="http://schemas.microsoft.com/office/drawing/2014/main" id="{DF62C2CF-CF81-1F47-AA3C-0F9E06F674AD}"/>
              </a:ext>
            </a:extLst>
          </p:cNvPr>
          <p:cNvSpPr txBox="1"/>
          <p:nvPr/>
        </p:nvSpPr>
        <p:spPr>
          <a:xfrm>
            <a:off x="9482605" y="6657945"/>
            <a:ext cx="270939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biosaline.org/content/climate-change-impacts-and-manage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88013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Content Placeholder 4" descr="A picture containing outdoor, water, sitting, large&#10;&#10;Description automatically generated">
            <a:extLst>
              <a:ext uri="{FF2B5EF4-FFF2-40B4-BE49-F238E27FC236}">
                <a16:creationId xmlns:a16="http://schemas.microsoft.com/office/drawing/2014/main" id="{2FBA97B7-E7BF-954F-81BA-F851C965FF2F}"/>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r="-1" b="6249"/>
          <a:stretch/>
        </p:blipFill>
        <p:spPr>
          <a:xfrm>
            <a:off x="20" y="10"/>
            <a:ext cx="12191980" cy="6857990"/>
          </a:xfrm>
          <a:prstGeom prst="rect">
            <a:avLst/>
          </a:prstGeom>
        </p:spPr>
      </p:pic>
      <p:sp>
        <p:nvSpPr>
          <p:cNvPr id="2" name="Title 1">
            <a:extLst>
              <a:ext uri="{FF2B5EF4-FFF2-40B4-BE49-F238E27FC236}">
                <a16:creationId xmlns:a16="http://schemas.microsoft.com/office/drawing/2014/main" id="{8BFC52E4-A74E-504D-8083-1B038488A164}"/>
              </a:ext>
            </a:extLst>
          </p:cNvPr>
          <p:cNvSpPr>
            <a:spLocks noGrp="1"/>
          </p:cNvSpPr>
          <p:nvPr>
            <p:ph type="title"/>
          </p:nvPr>
        </p:nvSpPr>
        <p:spPr>
          <a:xfrm>
            <a:off x="1143001" y="286938"/>
            <a:ext cx="9905998" cy="1905000"/>
          </a:xfrm>
        </p:spPr>
        <p:txBody>
          <a:bodyPr>
            <a:normAutofit/>
          </a:bodyPr>
          <a:lstStyle/>
          <a:p>
            <a:r>
              <a:rPr lang="en-US" sz="3600" dirty="0"/>
              <a:t>Extreme weather and climate change</a:t>
            </a:r>
          </a:p>
        </p:txBody>
      </p:sp>
      <p:sp>
        <p:nvSpPr>
          <p:cNvPr id="10" name="Content Placeholder 9">
            <a:extLst>
              <a:ext uri="{FF2B5EF4-FFF2-40B4-BE49-F238E27FC236}">
                <a16:creationId xmlns:a16="http://schemas.microsoft.com/office/drawing/2014/main" id="{69828B9E-886B-457F-BDE2-1ADEC6F94E35}"/>
              </a:ext>
            </a:extLst>
          </p:cNvPr>
          <p:cNvSpPr>
            <a:spLocks noGrp="1"/>
          </p:cNvSpPr>
          <p:nvPr>
            <p:ph idx="1"/>
          </p:nvPr>
        </p:nvSpPr>
        <p:spPr>
          <a:xfrm>
            <a:off x="583775" y="1826296"/>
            <a:ext cx="4954719" cy="4492487"/>
          </a:xfrm>
        </p:spPr>
        <p:txBody>
          <a:bodyPr>
            <a:normAutofit/>
          </a:bodyPr>
          <a:lstStyle/>
          <a:p>
            <a:pPr marL="0" indent="0">
              <a:buNone/>
            </a:pPr>
            <a:r>
              <a:rPr lang="en-US" dirty="0"/>
              <a:t>Climate change is expected to increase the chance of more frequent extreme weather events with higher intensities. The rise in sea levels increase the impact of costal storms and warming. Forming extreme weather events such as:</a:t>
            </a:r>
          </a:p>
          <a:p>
            <a:pPr>
              <a:buFont typeface="Wingdings" pitchFamily="2" charset="2"/>
              <a:buChar char="Ø"/>
            </a:pPr>
            <a:r>
              <a:rPr lang="en-US" dirty="0"/>
              <a:t>Hurricanes</a:t>
            </a:r>
          </a:p>
          <a:p>
            <a:pPr>
              <a:buFont typeface="Wingdings" pitchFamily="2" charset="2"/>
              <a:buChar char="Ø"/>
            </a:pPr>
            <a:r>
              <a:rPr lang="en-US" dirty="0"/>
              <a:t>Tornadoes</a:t>
            </a:r>
          </a:p>
          <a:p>
            <a:pPr>
              <a:buFont typeface="Wingdings" pitchFamily="2" charset="2"/>
              <a:buChar char="Ø"/>
            </a:pPr>
            <a:r>
              <a:rPr lang="en-US" dirty="0"/>
              <a:t>Extreme precipitation</a:t>
            </a:r>
          </a:p>
          <a:p>
            <a:pPr>
              <a:buFont typeface="Wingdings" pitchFamily="2" charset="2"/>
              <a:buChar char="Ø"/>
            </a:pPr>
            <a:r>
              <a:rPr lang="en-US" dirty="0"/>
              <a:t>wildfires </a:t>
            </a:r>
          </a:p>
          <a:p>
            <a:pPr>
              <a:buFont typeface="Wingdings" pitchFamily="2" charset="2"/>
              <a:buChar char="Ø"/>
            </a:pPr>
            <a:endParaRPr lang="en-US" dirty="0"/>
          </a:p>
        </p:txBody>
      </p:sp>
      <p:sp>
        <p:nvSpPr>
          <p:cNvPr id="6" name="TextBox 5">
            <a:extLst>
              <a:ext uri="{FF2B5EF4-FFF2-40B4-BE49-F238E27FC236}">
                <a16:creationId xmlns:a16="http://schemas.microsoft.com/office/drawing/2014/main" id="{ADD5ABB9-52D7-314F-AA96-FD6059E38982}"/>
              </a:ext>
            </a:extLst>
          </p:cNvPr>
          <p:cNvSpPr txBox="1"/>
          <p:nvPr/>
        </p:nvSpPr>
        <p:spPr>
          <a:xfrm>
            <a:off x="9489017" y="6657945"/>
            <a:ext cx="27029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theguardian.com/environment/2013/aug/23/climate-change-carbon-emissions-ipcc-extreme-weath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pic>
        <p:nvPicPr>
          <p:cNvPr id="8" name="Picture 7" descr="A picture containing grass, fire, front, sitting&#10;&#10;Description automatically generated">
            <a:extLst>
              <a:ext uri="{FF2B5EF4-FFF2-40B4-BE49-F238E27FC236}">
                <a16:creationId xmlns:a16="http://schemas.microsoft.com/office/drawing/2014/main" id="{20026646-59CE-F54D-9CFB-98DCCC41228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696778" y="2601247"/>
            <a:ext cx="5911447" cy="2942587"/>
          </a:xfrm>
          <a:prstGeom prst="rect">
            <a:avLst/>
          </a:prstGeom>
        </p:spPr>
      </p:pic>
      <p:sp>
        <p:nvSpPr>
          <p:cNvPr id="9" name="TextBox 8">
            <a:extLst>
              <a:ext uri="{FF2B5EF4-FFF2-40B4-BE49-F238E27FC236}">
                <a16:creationId xmlns:a16="http://schemas.microsoft.com/office/drawing/2014/main" id="{9D4088EA-183E-F640-AA5D-B7B5D549B648}"/>
              </a:ext>
            </a:extLst>
          </p:cNvPr>
          <p:cNvSpPr txBox="1"/>
          <p:nvPr/>
        </p:nvSpPr>
        <p:spPr>
          <a:xfrm>
            <a:off x="9674677" y="5597808"/>
            <a:ext cx="2331661" cy="370056"/>
          </a:xfrm>
          <a:prstGeom prst="rect">
            <a:avLst/>
          </a:prstGeom>
          <a:noFill/>
        </p:spPr>
        <p:txBody>
          <a:bodyPr wrap="square" rtlCol="0">
            <a:spAutoFit/>
          </a:bodyPr>
          <a:lstStyle/>
          <a:p>
            <a:r>
              <a:rPr lang="en-US" sz="900" dirty="0">
                <a:hlinkClick r:id="rId7" tooltip="https://www.thegeographeronline.net/weather--climate.html"/>
              </a:rPr>
              <a:t>This Photo</a:t>
            </a:r>
            <a:r>
              <a:rPr lang="en-US" sz="900" dirty="0"/>
              <a:t> by Unknown Author is licensed under </a:t>
            </a:r>
            <a:r>
              <a:rPr lang="en-US" sz="900" dirty="0">
                <a:hlinkClick r:id="rId8" tooltip="https://creativecommons.org/licenses/by-nc-sa/3.0/"/>
              </a:rPr>
              <a:t>CC BY-SA-NC</a:t>
            </a:r>
            <a:endParaRPr lang="en-US" sz="900" dirty="0"/>
          </a:p>
        </p:txBody>
      </p:sp>
    </p:spTree>
    <p:extLst>
      <p:ext uri="{BB962C8B-B14F-4D97-AF65-F5344CB8AC3E}">
        <p14:creationId xmlns:p14="http://schemas.microsoft.com/office/powerpoint/2010/main" val="355693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traveling down a river&#10;&#10;Description automatically generated">
            <a:extLst>
              <a:ext uri="{FF2B5EF4-FFF2-40B4-BE49-F238E27FC236}">
                <a16:creationId xmlns:a16="http://schemas.microsoft.com/office/drawing/2014/main" id="{B6D81F13-0B4E-7343-9D35-C1D739C1C38B}"/>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b="15730"/>
          <a:stretch/>
        </p:blipFill>
        <p:spPr>
          <a:xfrm>
            <a:off x="0" y="10"/>
            <a:ext cx="12191980" cy="6857990"/>
          </a:xfrm>
          <a:prstGeom prst="rect">
            <a:avLst/>
          </a:prstGeom>
        </p:spPr>
      </p:pic>
      <p:sp>
        <p:nvSpPr>
          <p:cNvPr id="5" name="TextBox 4">
            <a:extLst>
              <a:ext uri="{FF2B5EF4-FFF2-40B4-BE49-F238E27FC236}">
                <a16:creationId xmlns:a16="http://schemas.microsoft.com/office/drawing/2014/main" id="{717B6A90-839C-7141-8278-3C9043D0F438}"/>
              </a:ext>
            </a:extLst>
          </p:cNvPr>
          <p:cNvSpPr txBox="1"/>
          <p:nvPr/>
        </p:nvSpPr>
        <p:spPr>
          <a:xfrm>
            <a:off x="1585516" y="0"/>
            <a:ext cx="8676222" cy="5923722"/>
          </a:xfrm>
          <a:prstGeom prst="rect">
            <a:avLst/>
          </a:prstGeom>
        </p:spPr>
        <p:txBody>
          <a:bodyPr vert="horz" lIns="91440" tIns="45720" rIns="91440" bIns="45720" rtlCol="0" anchor="b">
            <a:normAutofit fontScale="47500" lnSpcReduction="20000"/>
          </a:bodyPr>
          <a:lstStyle/>
          <a:p>
            <a:pPr algn="ctr">
              <a:spcBef>
                <a:spcPct val="0"/>
              </a:spcBef>
              <a:spcAft>
                <a:spcPts val="600"/>
              </a:spcAft>
            </a:pPr>
            <a:r>
              <a:rPr lang="en-US" sz="10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Potential Risks</a:t>
            </a:r>
          </a:p>
          <a:p>
            <a:pPr algn="ctr">
              <a:spcBef>
                <a:spcPct val="0"/>
              </a:spcBef>
              <a:spcAft>
                <a:spcPts val="600"/>
              </a:spcAft>
            </a:pPr>
            <a:endPar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marL="342900" indent="-342900">
              <a:spcBef>
                <a:spcPct val="0"/>
              </a:spcBef>
              <a:spcAft>
                <a:spcPts val="600"/>
              </a:spcAft>
              <a:buFont typeface="Arial" panose="020B0604020202020204" pitchFamily="34" charset="0"/>
              <a:buChar char="•"/>
            </a:pPr>
            <a:r>
              <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Climate change does not only pose a risk to our environment and ecosystem. It puts humans at risk of health conditions.</a:t>
            </a:r>
          </a:p>
          <a:p>
            <a:pPr>
              <a:spcBef>
                <a:spcPct val="0"/>
              </a:spcBef>
              <a:spcAft>
                <a:spcPts val="600"/>
              </a:spcAft>
            </a:pPr>
            <a:endPar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marL="342900" indent="-342900">
              <a:spcBef>
                <a:spcPct val="0"/>
              </a:spcBef>
              <a:spcAft>
                <a:spcPts val="600"/>
              </a:spcAft>
              <a:buFont typeface="Arial" panose="020B0604020202020204" pitchFamily="34" charset="0"/>
              <a:buChar char="•"/>
            </a:pPr>
            <a:r>
              <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Hotter days, more rain and higher humidity can produce more ticks, which can spread infectious diseases like Lyme disease. </a:t>
            </a:r>
          </a:p>
          <a:p>
            <a:pPr marL="342900" indent="-342900">
              <a:spcBef>
                <a:spcPct val="0"/>
              </a:spcBef>
              <a:spcAft>
                <a:spcPts val="600"/>
              </a:spcAft>
              <a:buFont typeface="Arial" panose="020B0604020202020204" pitchFamily="34" charset="0"/>
              <a:buChar char="•"/>
            </a:pPr>
            <a:endPar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marL="342900" indent="-342900">
              <a:spcBef>
                <a:spcPct val="0"/>
              </a:spcBef>
              <a:spcAft>
                <a:spcPts val="600"/>
              </a:spcAft>
              <a:buFont typeface="Arial" panose="020B0604020202020204" pitchFamily="34" charset="0"/>
              <a:buChar char="•"/>
            </a:pPr>
            <a:r>
              <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Extreme weather events can cause power outages that could impact our hospitals and transportation system when needed most</a:t>
            </a:r>
          </a:p>
          <a:p>
            <a:pPr marL="342900" indent="-342900">
              <a:spcBef>
                <a:spcPct val="0"/>
              </a:spcBef>
              <a:spcAft>
                <a:spcPts val="600"/>
              </a:spcAft>
              <a:buFont typeface="Arial" panose="020B0604020202020204" pitchFamily="34" charset="0"/>
              <a:buChar char="•"/>
            </a:pPr>
            <a:endPar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marL="342900" indent="-342900">
              <a:spcBef>
                <a:spcPct val="0"/>
              </a:spcBef>
              <a:spcAft>
                <a:spcPts val="600"/>
              </a:spcAft>
              <a:buFont typeface="Arial" panose="020B0604020202020204" pitchFamily="34" charset="0"/>
              <a:buChar char="•"/>
            </a:pPr>
            <a:r>
              <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Heat waves, droughts and trauma from floods can lead to mental health issues such as, but not limited to; anxiety, depression and suicide.</a:t>
            </a:r>
          </a:p>
          <a:p>
            <a:pPr marL="342900" indent="-342900">
              <a:spcBef>
                <a:spcPct val="0"/>
              </a:spcBef>
              <a:spcAft>
                <a:spcPts val="600"/>
              </a:spcAft>
              <a:buFont typeface="Arial" panose="020B0604020202020204" pitchFamily="34" charset="0"/>
              <a:buChar char="•"/>
            </a:pPr>
            <a:endPar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marL="342900" indent="-342900">
              <a:spcBef>
                <a:spcPct val="0"/>
              </a:spcBef>
              <a:spcAft>
                <a:spcPts val="600"/>
              </a:spcAft>
              <a:buFont typeface="Arial" panose="020B0604020202020204" pitchFamily="34" charset="0"/>
              <a:buChar char="•"/>
            </a:pPr>
            <a:r>
              <a:rPr lang="en-US" sz="3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Decline in crop production could lead to undernutrition, hunger and dramatic increase in prices of food. </a:t>
            </a:r>
            <a:endParaRPr lang="en-US" sz="2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
        <p:nvSpPr>
          <p:cNvPr id="4" name="TextBox 3">
            <a:extLst>
              <a:ext uri="{FF2B5EF4-FFF2-40B4-BE49-F238E27FC236}">
                <a16:creationId xmlns:a16="http://schemas.microsoft.com/office/drawing/2014/main" id="{34B54ABD-AD14-F546-B257-8C1E8820599B}"/>
              </a:ext>
            </a:extLst>
          </p:cNvPr>
          <p:cNvSpPr txBox="1"/>
          <p:nvPr/>
        </p:nvSpPr>
        <p:spPr>
          <a:xfrm>
            <a:off x="9511439" y="6657945"/>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Coast_Guard_overflight_of_South_Carolina_flooding_(21973850988).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3835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5C7EE90C-7EE6-4C4F-BA2F-9DE68F2B4503}"/>
              </a:ext>
            </a:extLst>
          </p:cNvPr>
          <p:cNvPicPr>
            <a:picLocks noChangeAspect="1"/>
          </p:cNvPicPr>
          <p:nvPr/>
        </p:nvPicPr>
        <p:blipFill rotWithShape="1">
          <a:blip r:embed="rId4">
            <a:alphaModFix amt="15000"/>
            <a:extLst>
              <a:ext uri="{837473B0-CC2E-450A-ABE3-18F120FF3D39}">
                <a1611:picAttrSrcUrl xmlns:a1611="http://schemas.microsoft.com/office/drawing/2016/11/main" r:id="rId5"/>
              </a:ext>
            </a:extLst>
          </a:blip>
          <a:srcRect t="6655" b="8759"/>
          <a:stretch/>
        </p:blipFill>
        <p:spPr>
          <a:xfrm>
            <a:off x="0" y="7899"/>
            <a:ext cx="12191980" cy="6857990"/>
          </a:xfrm>
          <a:prstGeom prst="rect">
            <a:avLst/>
          </a:prstGeom>
        </p:spPr>
      </p:pic>
      <p:sp>
        <p:nvSpPr>
          <p:cNvPr id="3" name="TextBox 2">
            <a:extLst>
              <a:ext uri="{FF2B5EF4-FFF2-40B4-BE49-F238E27FC236}">
                <a16:creationId xmlns:a16="http://schemas.microsoft.com/office/drawing/2014/main" id="{E89BB415-E71D-784D-BDB9-88228ED7B58F}"/>
              </a:ext>
            </a:extLst>
          </p:cNvPr>
          <p:cNvSpPr txBox="1"/>
          <p:nvPr/>
        </p:nvSpPr>
        <p:spPr>
          <a:xfrm>
            <a:off x="1757879" y="501762"/>
            <a:ext cx="8676222" cy="1065133"/>
          </a:xfrm>
          <a:prstGeom prst="rect">
            <a:avLst/>
          </a:prstGeom>
        </p:spPr>
        <p:txBody>
          <a:bodyPr vert="horz" lIns="91440" tIns="45720" rIns="91440" bIns="45720" rtlCol="0" anchor="b">
            <a:normAutofit/>
          </a:bodyPr>
          <a:lstStyle/>
          <a:p>
            <a:pPr algn="ctr">
              <a:spcBef>
                <a:spcPct val="0"/>
              </a:spcBef>
              <a:spcAft>
                <a:spcPts val="600"/>
              </a:spcAft>
            </a:pPr>
            <a:r>
              <a:rPr lang="en-US" sz="48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Can we find a solution?</a:t>
            </a:r>
          </a:p>
        </p:txBody>
      </p:sp>
      <p:sp>
        <p:nvSpPr>
          <p:cNvPr id="6" name="TextBox 5">
            <a:extLst>
              <a:ext uri="{FF2B5EF4-FFF2-40B4-BE49-F238E27FC236}">
                <a16:creationId xmlns:a16="http://schemas.microsoft.com/office/drawing/2014/main" id="{8369113C-537E-A14E-A2D8-E9678BB6193A}"/>
              </a:ext>
            </a:extLst>
          </p:cNvPr>
          <p:cNvSpPr txBox="1"/>
          <p:nvPr/>
        </p:nvSpPr>
        <p:spPr>
          <a:xfrm>
            <a:off x="9341541" y="665794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eoi.es/blogs/ims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pic>
        <p:nvPicPr>
          <p:cNvPr id="8" name="Online Media 1" descr="Is It Too Late To Stop Climate Change? Well, it's Complicated.">
            <a:hlinkClick r:id="" action="ppaction://media"/>
            <a:extLst>
              <a:ext uri="{FF2B5EF4-FFF2-40B4-BE49-F238E27FC236}">
                <a16:creationId xmlns:a16="http://schemas.microsoft.com/office/drawing/2014/main" id="{CF1F9EE4-85F0-3D49-8C8E-D63A99BDDC1B}"/>
              </a:ext>
            </a:extLst>
          </p:cNvPr>
          <p:cNvPicPr>
            <a:picLocks noRot="1" noChangeAspect="1"/>
          </p:cNvPicPr>
          <p:nvPr>
            <a:videoFile r:link="rId1"/>
          </p:nvPr>
        </p:nvPicPr>
        <p:blipFill>
          <a:blip r:embed="rId7"/>
          <a:stretch>
            <a:fillRect/>
          </a:stretch>
        </p:blipFill>
        <p:spPr>
          <a:xfrm>
            <a:off x="2753151" y="2224090"/>
            <a:ext cx="6685697" cy="376070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6766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825</Words>
  <Application>Microsoft Macintosh PowerPoint</Application>
  <PresentationFormat>Widescreen</PresentationFormat>
  <Paragraphs>94</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vt:lpstr>
      <vt:lpstr>Mesh</vt:lpstr>
      <vt:lpstr>The Real task on hand: Climate change</vt:lpstr>
      <vt:lpstr>What is climate?</vt:lpstr>
      <vt:lpstr>Causes of climate change</vt:lpstr>
      <vt:lpstr>Greenhouse gases</vt:lpstr>
      <vt:lpstr>PowerPoint Presentation</vt:lpstr>
      <vt:lpstr>PowerPoint Presentation</vt:lpstr>
      <vt:lpstr>Extreme weather and climate change</vt:lpstr>
      <vt:lpstr>PowerPoint Presentation</vt:lpstr>
      <vt:lpstr>PowerPoint Presentation</vt:lpstr>
      <vt:lpstr>Slowing THE RATE OF co2 Emissions</vt:lpstr>
      <vt:lpstr>Are we good on time? </vt:lpstr>
      <vt:lpstr>LET’S SOLVE THE TASK AND SAVE OUR PLANET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task on hand: Climate change</dc:title>
  <dc:creator>Rex Dovolani</dc:creator>
  <cp:lastModifiedBy>Rex Dovolani</cp:lastModifiedBy>
  <cp:revision>1</cp:revision>
  <dcterms:created xsi:type="dcterms:W3CDTF">2020-11-19T03:20:23Z</dcterms:created>
  <dcterms:modified xsi:type="dcterms:W3CDTF">2020-11-19T03:20:35Z</dcterms:modified>
</cp:coreProperties>
</file>