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Pinyon Script"/>
      <p:regular r:id="rId12"/>
    </p:embeddedFont>
    <p:embeddedFont>
      <p:font typeface="Abril Fatface"/>
      <p:regular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AbrilFatface-regular.fntdata"/><Relationship Id="rId12" Type="http://schemas.openxmlformats.org/officeDocument/2006/relationships/font" Target="fonts/PinyonScript-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1030e3bc82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1030e3bc82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030e3bc82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030e3bc82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030e3bc829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030e3bc829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030e3bc829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030e3bc829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0311ef6c4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0311ef6c4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351C75"/>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0" y="-50"/>
            <a:ext cx="9144000" cy="5143500"/>
          </a:xfrm>
          <a:prstGeom prst="rect">
            <a:avLst/>
          </a:prstGeom>
          <a:solidFill>
            <a:srgbClr val="000000">
              <a:alpha val="33330"/>
            </a:srgbClr>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txBox="1"/>
          <p:nvPr>
            <p:ph type="ctrTitle"/>
          </p:nvPr>
        </p:nvSpPr>
        <p:spPr>
          <a:xfrm>
            <a:off x="1" y="0"/>
            <a:ext cx="47400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solidFill>
                  <a:srgbClr val="FFFFFF"/>
                </a:solidFill>
                <a:latin typeface="Abril Fatface"/>
                <a:ea typeface="Abril Fatface"/>
                <a:cs typeface="Abril Fatface"/>
                <a:sym typeface="Abril Fatface"/>
              </a:rPr>
              <a:t>Social Justice issue:</a:t>
            </a:r>
            <a:endParaRPr b="1">
              <a:solidFill>
                <a:srgbClr val="FFFFFF"/>
              </a:solidFill>
              <a:latin typeface="Abril Fatface"/>
              <a:ea typeface="Abril Fatface"/>
              <a:cs typeface="Abril Fatface"/>
              <a:sym typeface="Abril Fatface"/>
            </a:endParaRPr>
          </a:p>
        </p:txBody>
      </p:sp>
      <p:sp>
        <p:nvSpPr>
          <p:cNvPr id="56" name="Google Shape;56;p13"/>
          <p:cNvSpPr txBox="1"/>
          <p:nvPr>
            <p:ph idx="1" type="subTitle"/>
          </p:nvPr>
        </p:nvSpPr>
        <p:spPr>
          <a:xfrm>
            <a:off x="311700" y="2439175"/>
            <a:ext cx="4629600" cy="1023600"/>
          </a:xfrm>
          <a:prstGeom prst="rect">
            <a:avLst/>
          </a:prstGeom>
        </p:spPr>
        <p:txBody>
          <a:bodyPr anchorCtr="0" anchor="t" bIns="91425" lIns="91425" spcFirstLastPara="1" rIns="91425" wrap="square" tIns="91425">
            <a:normAutofit lnSpcReduction="10000"/>
          </a:bodyPr>
          <a:lstStyle/>
          <a:p>
            <a:pPr indent="0" lvl="0" marL="0" rtl="0" algn="ctr">
              <a:spcBef>
                <a:spcPts val="0"/>
              </a:spcBef>
              <a:spcAft>
                <a:spcPts val="0"/>
              </a:spcAft>
              <a:buNone/>
            </a:pPr>
            <a:r>
              <a:rPr lang="en">
                <a:solidFill>
                  <a:srgbClr val="FFFFFF"/>
                </a:solidFill>
                <a:latin typeface="Abril Fatface"/>
                <a:ea typeface="Abril Fatface"/>
                <a:cs typeface="Abril Fatface"/>
                <a:sym typeface="Abril Fatface"/>
              </a:rPr>
              <a:t>The importance of mental wellness and health</a:t>
            </a:r>
            <a:endParaRPr>
              <a:solidFill>
                <a:srgbClr val="FFFFFF"/>
              </a:solidFill>
              <a:latin typeface="Abril Fatface"/>
              <a:ea typeface="Abril Fatface"/>
              <a:cs typeface="Abril Fatface"/>
              <a:sym typeface="Abril Fatfac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0" y="-50"/>
            <a:ext cx="9144000" cy="5143500"/>
          </a:xfrm>
          <a:prstGeom prst="rect">
            <a:avLst/>
          </a:prstGeom>
          <a:solidFill>
            <a:srgbClr val="000000">
              <a:alpha val="33330"/>
            </a:srgbClr>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solidFill>
                  <a:srgbClr val="FFFFFF"/>
                </a:solidFill>
                <a:latin typeface="Abril Fatface"/>
                <a:ea typeface="Abril Fatface"/>
                <a:cs typeface="Abril Fatface"/>
                <a:sym typeface="Abril Fatface"/>
              </a:rPr>
              <a:t>Why is mental wellness important?</a:t>
            </a:r>
            <a:endParaRPr>
              <a:solidFill>
                <a:srgbClr val="FFFFFF"/>
              </a:solidFill>
              <a:latin typeface="Abril Fatface"/>
              <a:ea typeface="Abril Fatface"/>
              <a:cs typeface="Abril Fatface"/>
              <a:sym typeface="Abril Fatface"/>
            </a:endParaRPr>
          </a:p>
        </p:txBody>
      </p:sp>
      <p:sp>
        <p:nvSpPr>
          <p:cNvPr id="63" name="Google Shape;63;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rgbClr val="FFFFFF"/>
                </a:solidFill>
                <a:latin typeface="Abril Fatface"/>
                <a:ea typeface="Abril Fatface"/>
                <a:cs typeface="Abril Fatface"/>
                <a:sym typeface="Abril Fatface"/>
              </a:rPr>
              <a:t>We as people come into contact with many different stimuli every day. Each of those stimuli that we interact with causes us to have some sort of reaction to it. These reactions entail of a mental/emotional reaction and </a:t>
            </a:r>
            <a:r>
              <a:rPr lang="en">
                <a:solidFill>
                  <a:srgbClr val="FFFFFF"/>
                </a:solidFill>
                <a:latin typeface="Abril Fatface"/>
                <a:ea typeface="Abril Fatface"/>
                <a:cs typeface="Abril Fatface"/>
                <a:sym typeface="Abril Fatface"/>
              </a:rPr>
              <a:t>sometimes</a:t>
            </a:r>
            <a:r>
              <a:rPr lang="en">
                <a:solidFill>
                  <a:srgbClr val="FFFFFF"/>
                </a:solidFill>
                <a:latin typeface="Abril Fatface"/>
                <a:ea typeface="Abril Fatface"/>
                <a:cs typeface="Abril Fatface"/>
                <a:sym typeface="Abril Fatface"/>
              </a:rPr>
              <a:t> a physical one. Sometimes these stimuli can become to much for and </a:t>
            </a:r>
            <a:r>
              <a:rPr lang="en">
                <a:solidFill>
                  <a:srgbClr val="FFFFFF"/>
                </a:solidFill>
                <a:latin typeface="Abril Fatface"/>
                <a:ea typeface="Abril Fatface"/>
                <a:cs typeface="Abril Fatface"/>
                <a:sym typeface="Abril Fatface"/>
              </a:rPr>
              <a:t>individual</a:t>
            </a:r>
            <a:r>
              <a:rPr lang="en">
                <a:solidFill>
                  <a:srgbClr val="FFFFFF"/>
                </a:solidFill>
                <a:latin typeface="Abril Fatface"/>
                <a:ea typeface="Abril Fatface"/>
                <a:cs typeface="Abril Fatface"/>
                <a:sym typeface="Abril Fatface"/>
              </a:rPr>
              <a:t> and will cause stress which can lead to some unwanted outcomes on their health. This is why mental wellness exercises and practices are amazing things because they help to regulate your reactions as an individual to outside stimuluses. They also help you to sort out what you are </a:t>
            </a:r>
            <a:r>
              <a:rPr lang="en">
                <a:solidFill>
                  <a:srgbClr val="FFFFFF"/>
                </a:solidFill>
                <a:latin typeface="Abril Fatface"/>
                <a:ea typeface="Abril Fatface"/>
                <a:cs typeface="Abril Fatface"/>
                <a:sym typeface="Abril Fatface"/>
              </a:rPr>
              <a:t>feeling  to reduce the burden of stress placed upon you. This then brings us to the question why is mental wellness such a neglected topic in  </a:t>
            </a:r>
            <a:endParaRPr>
              <a:solidFill>
                <a:srgbClr val="FFFFFF"/>
              </a:solidFill>
              <a:latin typeface="Abril Fatface"/>
              <a:ea typeface="Abril Fatface"/>
              <a:cs typeface="Abril Fatface"/>
              <a:sym typeface="Abril Fatfac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nvSpPr>
        <p:spPr>
          <a:xfrm>
            <a:off x="0" y="-50"/>
            <a:ext cx="9144000" cy="5143500"/>
          </a:xfrm>
          <a:prstGeom prst="rect">
            <a:avLst/>
          </a:prstGeom>
          <a:solidFill>
            <a:srgbClr val="000000">
              <a:alpha val="33330"/>
            </a:srgbClr>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5"/>
          <p:cNvSpPr txBox="1"/>
          <p:nvPr>
            <p:ph type="title"/>
          </p:nvPr>
        </p:nvSpPr>
        <p:spPr>
          <a:xfrm>
            <a:off x="4572000" y="445025"/>
            <a:ext cx="4260300" cy="707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solidFill>
                  <a:srgbClr val="FFFFFF"/>
                </a:solidFill>
                <a:latin typeface="Abril Fatface"/>
                <a:ea typeface="Abril Fatface"/>
                <a:cs typeface="Abril Fatface"/>
                <a:sym typeface="Abril Fatface"/>
              </a:rPr>
              <a:t>More </a:t>
            </a:r>
            <a:r>
              <a:rPr lang="en">
                <a:solidFill>
                  <a:srgbClr val="FFFFFF"/>
                </a:solidFill>
                <a:latin typeface="Abril Fatface"/>
                <a:ea typeface="Abril Fatface"/>
                <a:cs typeface="Abril Fatface"/>
                <a:sym typeface="Abril Fatface"/>
              </a:rPr>
              <a:t>reasons to Advocate for mental wellness</a:t>
            </a:r>
            <a:endParaRPr>
              <a:solidFill>
                <a:srgbClr val="FFFFFF"/>
              </a:solidFill>
              <a:latin typeface="Abril Fatface"/>
              <a:ea typeface="Abril Fatface"/>
              <a:cs typeface="Abril Fatface"/>
              <a:sym typeface="Abril Fatface"/>
            </a:endParaRPr>
          </a:p>
        </p:txBody>
      </p:sp>
      <p:sp>
        <p:nvSpPr>
          <p:cNvPr id="70" name="Google Shape;70;p15"/>
          <p:cNvSpPr txBox="1"/>
          <p:nvPr>
            <p:ph idx="1" type="body"/>
          </p:nvPr>
        </p:nvSpPr>
        <p:spPr>
          <a:xfrm>
            <a:off x="4572000" y="1565800"/>
            <a:ext cx="42603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chemeClr val="lt1"/>
                </a:solidFill>
                <a:latin typeface="Abril Fatface"/>
                <a:ea typeface="Abril Fatface"/>
                <a:cs typeface="Abril Fatface"/>
                <a:sym typeface="Abril Fatface"/>
              </a:rPr>
              <a:t>In an article written by John Campo titled</a:t>
            </a:r>
            <a:r>
              <a:rPr lang="en"/>
              <a:t> </a:t>
            </a:r>
            <a:r>
              <a:rPr lang="en">
                <a:solidFill>
                  <a:schemeClr val="lt1"/>
                </a:solidFill>
                <a:latin typeface="Abril Fatface"/>
                <a:ea typeface="Abril Fatface"/>
                <a:cs typeface="Abril Fatface"/>
                <a:sym typeface="Abril Fatface"/>
              </a:rPr>
              <a:t>“It’s time to recognize mental health as essential to physical health” he talks about how our mental state is </a:t>
            </a:r>
            <a:r>
              <a:rPr lang="en">
                <a:solidFill>
                  <a:schemeClr val="lt1"/>
                </a:solidFill>
                <a:latin typeface="Abril Fatface"/>
                <a:ea typeface="Abril Fatface"/>
                <a:cs typeface="Abril Fatface"/>
                <a:sym typeface="Abril Fatface"/>
              </a:rPr>
              <a:t>tantamount</a:t>
            </a:r>
            <a:r>
              <a:rPr lang="en">
                <a:solidFill>
                  <a:schemeClr val="lt1"/>
                </a:solidFill>
                <a:latin typeface="Abril Fatface"/>
                <a:ea typeface="Abril Fatface"/>
                <a:cs typeface="Abril Fatface"/>
                <a:sym typeface="Abril Fatface"/>
              </a:rPr>
              <a:t> to how we treat ourselves physically he also goes in depth on how the effects of poor mental health has affected the adults and the youth of this country.</a:t>
            </a:r>
            <a:endParaRPr>
              <a:solidFill>
                <a:schemeClr val="lt1"/>
              </a:solidFill>
              <a:latin typeface="Abril Fatface"/>
              <a:ea typeface="Abril Fatface"/>
              <a:cs typeface="Abril Fatface"/>
              <a:sym typeface="Abril Fatface"/>
            </a:endParaRPr>
          </a:p>
        </p:txBody>
      </p:sp>
      <p:pic>
        <p:nvPicPr>
          <p:cNvPr id="71" name="Google Shape;71;p15"/>
          <p:cNvPicPr preferRelativeResize="0"/>
          <p:nvPr/>
        </p:nvPicPr>
        <p:blipFill>
          <a:blip r:embed="rId3">
            <a:alphaModFix/>
          </a:blip>
          <a:stretch>
            <a:fillRect/>
          </a:stretch>
        </p:blipFill>
        <p:spPr>
          <a:xfrm>
            <a:off x="97275" y="445025"/>
            <a:ext cx="4474725" cy="39859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nvSpPr>
        <p:spPr>
          <a:xfrm>
            <a:off x="0" y="-50"/>
            <a:ext cx="9144000" cy="5143500"/>
          </a:xfrm>
          <a:prstGeom prst="rect">
            <a:avLst/>
          </a:prstGeom>
          <a:solidFill>
            <a:srgbClr val="000000">
              <a:alpha val="33330"/>
            </a:srgbClr>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6"/>
          <p:cNvSpPr txBox="1"/>
          <p:nvPr>
            <p:ph idx="1" type="body"/>
          </p:nvPr>
        </p:nvSpPr>
        <p:spPr>
          <a:xfrm>
            <a:off x="311700" y="468425"/>
            <a:ext cx="8520600" cy="4100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chemeClr val="lt1"/>
                </a:solidFill>
                <a:latin typeface="Abril Fatface"/>
                <a:ea typeface="Abril Fatface"/>
                <a:cs typeface="Abril Fatface"/>
                <a:sym typeface="Abril Fatface"/>
              </a:rPr>
              <a:t>In an article written by Parker Joseph who is a professional social worker she talks about her experiences with her male patients and their reluctance to receive help for some things that they may </a:t>
            </a:r>
            <a:r>
              <a:rPr lang="en">
                <a:solidFill>
                  <a:schemeClr val="lt1"/>
                </a:solidFill>
                <a:latin typeface="Abril Fatface"/>
                <a:ea typeface="Abril Fatface"/>
                <a:cs typeface="Abril Fatface"/>
                <a:sym typeface="Abril Fatface"/>
              </a:rPr>
              <a:t>need help sorting out mentally. She sa</a:t>
            </a:r>
            <a:r>
              <a:rPr lang="en">
                <a:solidFill>
                  <a:srgbClr val="FFFFFF"/>
                </a:solidFill>
                <a:latin typeface="Abril Fatface"/>
                <a:ea typeface="Abril Fatface"/>
                <a:cs typeface="Abril Fatface"/>
                <a:sym typeface="Abril Fatface"/>
              </a:rPr>
              <a:t>id “I often struggle with some male patients to pull information about their emotional issues out of them because they are so reluctant to speak.”She said that it was even to the point that the women who loved them had to drag them into the office.</a:t>
            </a:r>
            <a:endParaRPr>
              <a:solidFill>
                <a:srgbClr val="FFFFFF"/>
              </a:solidFill>
              <a:latin typeface="Abril Fatface"/>
              <a:ea typeface="Abril Fatface"/>
              <a:cs typeface="Abril Fatface"/>
              <a:sym typeface="Abril Fatface"/>
            </a:endParaRPr>
          </a:p>
        </p:txBody>
      </p:sp>
      <p:pic>
        <p:nvPicPr>
          <p:cNvPr id="78" name="Google Shape;78;p16"/>
          <p:cNvPicPr preferRelativeResize="0"/>
          <p:nvPr/>
        </p:nvPicPr>
        <p:blipFill>
          <a:blip r:embed="rId3">
            <a:alphaModFix/>
          </a:blip>
          <a:stretch>
            <a:fillRect/>
          </a:stretch>
        </p:blipFill>
        <p:spPr>
          <a:xfrm>
            <a:off x="2034275" y="2674150"/>
            <a:ext cx="4238975" cy="2119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nvSpPr>
        <p:spPr>
          <a:xfrm>
            <a:off x="0" y="-50"/>
            <a:ext cx="9144000" cy="5143500"/>
          </a:xfrm>
          <a:prstGeom prst="rect">
            <a:avLst/>
          </a:prstGeom>
          <a:solidFill>
            <a:srgbClr val="000000">
              <a:alpha val="33330"/>
            </a:srgbClr>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7"/>
          <p:cNvSpPr txBox="1"/>
          <p:nvPr>
            <p:ph idx="1" type="body"/>
          </p:nvPr>
        </p:nvSpPr>
        <p:spPr>
          <a:xfrm>
            <a:off x="311700" y="380950"/>
            <a:ext cx="8520600" cy="4266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rgbClr val="FFFFFF"/>
                </a:solidFill>
                <a:latin typeface="Abril Fatface"/>
                <a:ea typeface="Abril Fatface"/>
                <a:cs typeface="Abril Fatface"/>
                <a:sym typeface="Abril Fatface"/>
              </a:rPr>
              <a:t>The lack of mental health awareness is so bad that the washington post came out with an article talking about how mental wellness is the most neglected issue in the developing world. </a:t>
            </a:r>
            <a:r>
              <a:rPr lang="en">
                <a:solidFill>
                  <a:srgbClr val="FFFFFF"/>
                </a:solidFill>
                <a:latin typeface="Abril Fatface"/>
                <a:ea typeface="Abril Fatface"/>
                <a:cs typeface="Abril Fatface"/>
                <a:sym typeface="Abril Fatface"/>
              </a:rPr>
              <a:t>It's</a:t>
            </a:r>
            <a:r>
              <a:rPr lang="en">
                <a:solidFill>
                  <a:srgbClr val="FFFFFF"/>
                </a:solidFill>
                <a:latin typeface="Abril Fatface"/>
                <a:ea typeface="Abril Fatface"/>
                <a:cs typeface="Abril Fatface"/>
                <a:sym typeface="Abril Fatface"/>
              </a:rPr>
              <a:t> time that mental </a:t>
            </a:r>
            <a:r>
              <a:rPr lang="en">
                <a:solidFill>
                  <a:srgbClr val="FFFFFF"/>
                </a:solidFill>
                <a:latin typeface="Abril Fatface"/>
                <a:ea typeface="Abril Fatface"/>
                <a:cs typeface="Abril Fatface"/>
                <a:sym typeface="Abril Fatface"/>
              </a:rPr>
              <a:t>health</a:t>
            </a:r>
            <a:r>
              <a:rPr lang="en">
                <a:solidFill>
                  <a:srgbClr val="FFFFFF"/>
                </a:solidFill>
                <a:latin typeface="Abril Fatface"/>
                <a:ea typeface="Abril Fatface"/>
                <a:cs typeface="Abril Fatface"/>
                <a:sym typeface="Abril Fatface"/>
              </a:rPr>
              <a:t> become a recognized and worked out issue because to many suffer from lack of good mental care. Some don’t even know that they may need some help to sort things out but, the same way that we should get help for that who need it those who need the help shouldn’t be quick to write it off </a:t>
            </a:r>
            <a:r>
              <a:rPr lang="en">
                <a:solidFill>
                  <a:srgbClr val="FFFFFF"/>
                </a:solidFill>
                <a:latin typeface="Abril Fatface"/>
                <a:ea typeface="Abril Fatface"/>
                <a:cs typeface="Abril Fatface"/>
                <a:sym typeface="Abril Fatface"/>
              </a:rPr>
              <a:t>because</a:t>
            </a:r>
            <a:r>
              <a:rPr lang="en">
                <a:solidFill>
                  <a:srgbClr val="FFFFFF"/>
                </a:solidFill>
                <a:latin typeface="Abril Fatface"/>
                <a:ea typeface="Abril Fatface"/>
                <a:cs typeface="Abril Fatface"/>
                <a:sym typeface="Abril Fatface"/>
              </a:rPr>
              <a:t> it doesn’t work </a:t>
            </a:r>
            <a:r>
              <a:rPr lang="en">
                <a:solidFill>
                  <a:srgbClr val="FFFFFF"/>
                </a:solidFill>
                <a:latin typeface="Abril Fatface"/>
                <a:ea typeface="Abril Fatface"/>
                <a:cs typeface="Abril Fatface"/>
                <a:sym typeface="Abril Fatface"/>
              </a:rPr>
              <a:t>immediately</a:t>
            </a:r>
            <a:r>
              <a:rPr lang="en">
                <a:solidFill>
                  <a:srgbClr val="FFFFFF"/>
                </a:solidFill>
                <a:latin typeface="Abril Fatface"/>
                <a:ea typeface="Abril Fatface"/>
                <a:cs typeface="Abril Fatface"/>
                <a:sym typeface="Abril Fatface"/>
              </a:rPr>
              <a:t> mental </a:t>
            </a:r>
            <a:r>
              <a:rPr lang="en">
                <a:solidFill>
                  <a:srgbClr val="FFFFFF"/>
                </a:solidFill>
                <a:latin typeface="Abril Fatface"/>
                <a:ea typeface="Abril Fatface"/>
                <a:cs typeface="Abril Fatface"/>
                <a:sym typeface="Abril Fatface"/>
              </a:rPr>
              <a:t>maintenance</a:t>
            </a:r>
            <a:r>
              <a:rPr lang="en">
                <a:solidFill>
                  <a:srgbClr val="FFFFFF"/>
                </a:solidFill>
                <a:latin typeface="Abril Fatface"/>
                <a:ea typeface="Abril Fatface"/>
                <a:cs typeface="Abril Fatface"/>
                <a:sym typeface="Abril Fatface"/>
              </a:rPr>
              <a:t> is a hard process to get into but once started it will be an asset for life.</a:t>
            </a:r>
            <a:endParaRPr>
              <a:solidFill>
                <a:srgbClr val="FFFFFF"/>
              </a:solidFill>
              <a:latin typeface="Abril Fatface"/>
              <a:ea typeface="Abril Fatface"/>
              <a:cs typeface="Abril Fatface"/>
              <a:sym typeface="Abril Fatfac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nvSpPr>
        <p:spPr>
          <a:xfrm>
            <a:off x="0" y="-50"/>
            <a:ext cx="9144000" cy="5143500"/>
          </a:xfrm>
          <a:prstGeom prst="rect">
            <a:avLst/>
          </a:prstGeom>
          <a:solidFill>
            <a:srgbClr val="000000">
              <a:alpha val="33330"/>
            </a:srgbClr>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8"/>
          <p:cNvSpPr txBox="1"/>
          <p:nvPr>
            <p:ph idx="1" type="body"/>
          </p:nvPr>
        </p:nvSpPr>
        <p:spPr>
          <a:xfrm>
            <a:off x="311700" y="394950"/>
            <a:ext cx="8520600" cy="41739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9600">
                <a:solidFill>
                  <a:srgbClr val="FFFFFF"/>
                </a:solidFill>
                <a:latin typeface="Pinyon Script"/>
                <a:ea typeface="Pinyon Script"/>
                <a:cs typeface="Pinyon Script"/>
                <a:sym typeface="Pinyon Script"/>
              </a:rPr>
              <a:t>Thank you for reading.</a:t>
            </a:r>
            <a:endParaRPr sz="9600">
              <a:solidFill>
                <a:srgbClr val="FFFFFF"/>
              </a:solidFill>
              <a:latin typeface="Pinyon Script"/>
              <a:ea typeface="Pinyon Script"/>
              <a:cs typeface="Pinyon Script"/>
              <a:sym typeface="Pinyon Script"/>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