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6" r:id="rId5"/>
    <p:sldId id="260" r:id="rId6"/>
    <p:sldId id="271"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704"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11/25/2023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11/25/2023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dirty="0"/>
              <a:t>Click icon to add SmartArt graphic</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dirty="0"/>
              <a:t>Click icon to add chart</a:t>
            </a:r>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dirty="0"/>
              <a:t>Click icon to add table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dt="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1" y="3549034"/>
            <a:ext cx="4941771" cy="1122202"/>
          </a:xfrm>
        </p:spPr>
        <p:txBody>
          <a:bodyPr/>
          <a:lstStyle/>
          <a:p>
            <a:r>
              <a:rPr lang="en-US" dirty="0"/>
              <a:t>Open Letter</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4671235"/>
            <a:ext cx="4941770" cy="1375001"/>
          </a:xfrm>
        </p:spPr>
        <p:txBody>
          <a:bodyPr>
            <a:normAutofit/>
          </a:bodyPr>
          <a:lstStyle/>
          <a:p>
            <a:r>
              <a:rPr lang="en-US" dirty="0"/>
              <a:t>Heidi Camacho</a:t>
            </a:r>
          </a:p>
          <a:p>
            <a:r>
              <a:rPr lang="en-US" dirty="0"/>
              <a:t>11/23/23</a:t>
            </a:r>
          </a:p>
          <a:p>
            <a:r>
              <a:rPr lang="en-US" dirty="0"/>
              <a:t>ENG 1101</a:t>
            </a:r>
          </a:p>
          <a:p>
            <a:endParaRPr lang="en-US" dirty="0"/>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0014-73D5-419B-8867-972BB18D52D4}"/>
              </a:ext>
            </a:extLst>
          </p:cNvPr>
          <p:cNvSpPr>
            <a:spLocks noGrp="1"/>
          </p:cNvSpPr>
          <p:nvPr>
            <p:ph type="title"/>
          </p:nvPr>
        </p:nvSpPr>
        <p:spPr>
          <a:xfrm>
            <a:off x="2932112" y="1451373"/>
            <a:ext cx="8421688" cy="1325563"/>
          </a:xfrm>
        </p:spPr>
        <p:txBody>
          <a:bodyPr/>
          <a:lstStyle/>
          <a:p>
            <a:r>
              <a:rPr lang="en-US" dirty="0"/>
              <a:t>What is an open letter?</a:t>
            </a:r>
          </a:p>
        </p:txBody>
      </p:sp>
      <p:sp>
        <p:nvSpPr>
          <p:cNvPr id="3" name="Text Placeholder 2">
            <a:extLst>
              <a:ext uri="{FF2B5EF4-FFF2-40B4-BE49-F238E27FC236}">
                <a16:creationId xmlns:a16="http://schemas.microsoft.com/office/drawing/2014/main" id="{A45AD8B9-3719-4696-A80F-16A618C5D134}"/>
              </a:ext>
            </a:extLst>
          </p:cNvPr>
          <p:cNvSpPr>
            <a:spLocks noGrp="1"/>
          </p:cNvSpPr>
          <p:nvPr>
            <p:ph type="body" idx="1"/>
          </p:nvPr>
        </p:nvSpPr>
        <p:spPr>
          <a:xfrm>
            <a:off x="2933700" y="2098316"/>
            <a:ext cx="3924300" cy="823912"/>
          </a:xfrm>
        </p:spPr>
        <p:txBody>
          <a:bodyPr/>
          <a:lstStyle/>
          <a:p>
            <a:r>
              <a:rPr lang="en-US" dirty="0"/>
              <a:t>Literary Device</a:t>
            </a:r>
          </a:p>
        </p:txBody>
      </p:sp>
      <p:sp>
        <p:nvSpPr>
          <p:cNvPr id="4" name="Content Placeholder 3">
            <a:extLst>
              <a:ext uri="{FF2B5EF4-FFF2-40B4-BE49-F238E27FC236}">
                <a16:creationId xmlns:a16="http://schemas.microsoft.com/office/drawing/2014/main" id="{33D8731E-4977-402E-8BFD-895B4D0544CC}"/>
              </a:ext>
            </a:extLst>
          </p:cNvPr>
          <p:cNvSpPr>
            <a:spLocks noGrp="1"/>
          </p:cNvSpPr>
          <p:nvPr>
            <p:ph sz="half" idx="2"/>
          </p:nvPr>
        </p:nvSpPr>
        <p:spPr>
          <a:xfrm>
            <a:off x="2933700" y="3271008"/>
            <a:ext cx="3924300" cy="1091805"/>
          </a:xfrm>
        </p:spPr>
        <p:txBody>
          <a:bodyPr>
            <a:normAutofit/>
          </a:bodyPr>
          <a:lstStyle/>
          <a:p>
            <a:r>
              <a:rPr lang="en-US" dirty="0"/>
              <a:t>A literary strategy known as the "open letter" genre enables the writer to address one audience while subtly influencing another, the "real" audience. ​</a:t>
            </a:r>
          </a:p>
        </p:txBody>
      </p:sp>
      <p:sp>
        <p:nvSpPr>
          <p:cNvPr id="5" name="Text Placeholder 4">
            <a:extLst>
              <a:ext uri="{FF2B5EF4-FFF2-40B4-BE49-F238E27FC236}">
                <a16:creationId xmlns:a16="http://schemas.microsoft.com/office/drawing/2014/main" id="{91CDEC5F-B8EE-4BC1-843F-13135E6E7AB2}"/>
              </a:ext>
            </a:extLst>
          </p:cNvPr>
          <p:cNvSpPr>
            <a:spLocks noGrp="1"/>
          </p:cNvSpPr>
          <p:nvPr>
            <p:ph type="body" sz="quarter" idx="3"/>
          </p:nvPr>
        </p:nvSpPr>
        <p:spPr>
          <a:xfrm>
            <a:off x="7410172" y="2364980"/>
            <a:ext cx="3943627" cy="823912"/>
          </a:xfrm>
        </p:spPr>
        <p:txBody>
          <a:bodyPr/>
          <a:lstStyle/>
          <a:p>
            <a:r>
              <a:rPr lang="en-US" dirty="0"/>
              <a:t>Two types of audience when it comes to an Open Letter:</a:t>
            </a:r>
          </a:p>
        </p:txBody>
      </p:sp>
      <p:sp>
        <p:nvSpPr>
          <p:cNvPr id="6" name="Content Placeholder 5">
            <a:extLst>
              <a:ext uri="{FF2B5EF4-FFF2-40B4-BE49-F238E27FC236}">
                <a16:creationId xmlns:a16="http://schemas.microsoft.com/office/drawing/2014/main" id="{50B65871-FA95-449A-B8BC-90486DE532EF}"/>
              </a:ext>
            </a:extLst>
          </p:cNvPr>
          <p:cNvSpPr>
            <a:spLocks noGrp="1"/>
          </p:cNvSpPr>
          <p:nvPr>
            <p:ph sz="quarter" idx="4"/>
          </p:nvPr>
        </p:nvSpPr>
        <p:spPr>
          <a:xfrm>
            <a:off x="7410171" y="3271008"/>
            <a:ext cx="3943627" cy="1997867"/>
          </a:xfrm>
        </p:spPr>
        <p:txBody>
          <a:bodyPr>
            <a:normAutofit/>
          </a:bodyPr>
          <a:lstStyle/>
          <a:p>
            <a:r>
              <a:rPr lang="en-US" b="1" dirty="0"/>
              <a:t>Explicit Audience: </a:t>
            </a:r>
            <a:r>
              <a:rPr lang="en-US" dirty="0"/>
              <a:t>the group the letter is addressed to.</a:t>
            </a:r>
            <a:endParaRPr lang="en-US" b="1" dirty="0"/>
          </a:p>
          <a:p>
            <a:r>
              <a:rPr lang="en-US" b="1" dirty="0"/>
              <a:t>Implicit Audience: </a:t>
            </a:r>
            <a:r>
              <a:rPr lang="en-US" dirty="0"/>
              <a:t>the group of people you’re trying to persuade</a:t>
            </a:r>
            <a:endParaRPr lang="en-US" b="1" dirty="0"/>
          </a:p>
        </p:txBody>
      </p:sp>
      <p:sp>
        <p:nvSpPr>
          <p:cNvPr id="8" name="Footer Placeholder 7">
            <a:extLst>
              <a:ext uri="{FF2B5EF4-FFF2-40B4-BE49-F238E27FC236}">
                <a16:creationId xmlns:a16="http://schemas.microsoft.com/office/drawing/2014/main" id="{905F172A-5D5D-43CD-A187-DA0D303F4144}"/>
              </a:ext>
            </a:extLst>
          </p:cNvPr>
          <p:cNvSpPr>
            <a:spLocks noGrp="1"/>
          </p:cNvSpPr>
          <p:nvPr>
            <p:ph type="ftr" sz="quarter" idx="11"/>
          </p:nvPr>
        </p:nvSpPr>
        <p:spPr>
          <a:xfrm>
            <a:off x="4038600" y="6356350"/>
            <a:ext cx="4114800" cy="365125"/>
          </a:xfrm>
        </p:spPr>
        <p:txBody>
          <a:bodyPr/>
          <a:lstStyle/>
          <a:p>
            <a:r>
              <a:rPr lang="en-US" dirty="0"/>
              <a:t>Heidi Camacho</a:t>
            </a:r>
          </a:p>
        </p:txBody>
      </p:sp>
      <p:sp>
        <p:nvSpPr>
          <p:cNvPr id="9" name="Slide Number Placeholder 8">
            <a:extLst>
              <a:ext uri="{FF2B5EF4-FFF2-40B4-BE49-F238E27FC236}">
                <a16:creationId xmlns:a16="http://schemas.microsoft.com/office/drawing/2014/main" id="{C396FFDC-ADE8-4009-A466-A81787258E88}"/>
              </a:ext>
            </a:extLst>
          </p:cNvPr>
          <p:cNvSpPr>
            <a:spLocks noGrp="1"/>
          </p:cNvSpPr>
          <p:nvPr>
            <p:ph type="sldNum" sz="quarter" idx="12"/>
          </p:nvPr>
        </p:nvSpPr>
        <p:spPr>
          <a:xfrm>
            <a:off x="8610600" y="6356350"/>
            <a:ext cx="2743200" cy="365125"/>
          </a:xfrm>
        </p:spPr>
        <p:txBody>
          <a:bodyPr/>
          <a:lstStyle/>
          <a:p>
            <a:r>
              <a:rPr lang="en-US" dirty="0"/>
              <a:t>2</a:t>
            </a:r>
          </a:p>
        </p:txBody>
      </p:sp>
    </p:spTree>
    <p:extLst>
      <p:ext uri="{BB962C8B-B14F-4D97-AF65-F5344CB8AC3E}">
        <p14:creationId xmlns:p14="http://schemas.microsoft.com/office/powerpoint/2010/main" val="166378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EDE-5423-435C-B149-87AB1BC22B83}"/>
              </a:ext>
            </a:extLst>
          </p:cNvPr>
          <p:cNvSpPr>
            <a:spLocks noGrp="1"/>
          </p:cNvSpPr>
          <p:nvPr>
            <p:ph type="ctrTitle"/>
          </p:nvPr>
        </p:nvSpPr>
        <p:spPr>
          <a:xfrm>
            <a:off x="4267200" y="1615736"/>
            <a:ext cx="6127102" cy="1524735"/>
          </a:xfrm>
        </p:spPr>
        <p:txBody>
          <a:bodyPr/>
          <a:lstStyle/>
          <a:p>
            <a:r>
              <a:rPr lang="en-US" dirty="0"/>
              <a:t>The tricky part of writing an open letter</a:t>
            </a:r>
          </a:p>
        </p:txBody>
      </p:sp>
      <p:sp>
        <p:nvSpPr>
          <p:cNvPr id="3" name="Subtitle 2">
            <a:extLst>
              <a:ext uri="{FF2B5EF4-FFF2-40B4-BE49-F238E27FC236}">
                <a16:creationId xmlns:a16="http://schemas.microsoft.com/office/drawing/2014/main" id="{AF64C29E-DF30-4DC6-AB95-2016F9A703B6}"/>
              </a:ext>
            </a:extLst>
          </p:cNvPr>
          <p:cNvSpPr>
            <a:spLocks noGrp="1"/>
          </p:cNvSpPr>
          <p:nvPr>
            <p:ph type="subTitle" idx="1"/>
          </p:nvPr>
        </p:nvSpPr>
        <p:spPr>
          <a:xfrm>
            <a:off x="4267199" y="3238103"/>
            <a:ext cx="6201747" cy="1524735"/>
          </a:xfrm>
        </p:spPr>
        <p:txBody>
          <a:bodyPr>
            <a:normAutofit/>
          </a:bodyPr>
          <a:lstStyle/>
          <a:p>
            <a:r>
              <a:rPr lang="en-US" dirty="0"/>
              <a:t>Open letters have a slightly more complex persuasive scenario due to the complex audience. In addition to presenting a more comprehensive case to their implicit audience, they must uphold the fiction of writing for their explicit audience.</a:t>
            </a:r>
          </a:p>
        </p:txBody>
      </p:sp>
      <p:sp>
        <p:nvSpPr>
          <p:cNvPr id="5" name="Footer Placeholder 4">
            <a:extLst>
              <a:ext uri="{FF2B5EF4-FFF2-40B4-BE49-F238E27FC236}">
                <a16:creationId xmlns:a16="http://schemas.microsoft.com/office/drawing/2014/main" id="{3990FA1B-5022-47AB-A0AE-8F5C5797997C}"/>
              </a:ext>
            </a:extLst>
          </p:cNvPr>
          <p:cNvSpPr>
            <a:spLocks noGrp="1"/>
          </p:cNvSpPr>
          <p:nvPr>
            <p:ph type="ftr" sz="quarter" idx="11"/>
          </p:nvPr>
        </p:nvSpPr>
        <p:spPr>
          <a:xfrm>
            <a:off x="6479721" y="6356350"/>
            <a:ext cx="2661557" cy="365125"/>
          </a:xfrm>
        </p:spPr>
        <p:txBody>
          <a:bodyPr/>
          <a:lstStyle/>
          <a:p>
            <a:r>
              <a:rPr lang="en-US" dirty="0"/>
              <a:t>Heidi Camacho</a:t>
            </a:r>
          </a:p>
        </p:txBody>
      </p:sp>
      <p:sp>
        <p:nvSpPr>
          <p:cNvPr id="6" name="Slide Number Placeholder 5">
            <a:extLst>
              <a:ext uri="{FF2B5EF4-FFF2-40B4-BE49-F238E27FC236}">
                <a16:creationId xmlns:a16="http://schemas.microsoft.com/office/drawing/2014/main" id="{4C127D99-645F-4FCF-9573-FDFE2A344FA9}"/>
              </a:ext>
            </a:extLst>
          </p:cNvPr>
          <p:cNvSpPr>
            <a:spLocks noGrp="1"/>
          </p:cNvSpPr>
          <p:nvPr>
            <p:ph type="sldNum" sz="quarter" idx="12"/>
          </p:nvPr>
        </p:nvSpPr>
        <p:spPr>
          <a:xfrm>
            <a:off x="9579428" y="6356350"/>
            <a:ext cx="1774371" cy="365125"/>
          </a:xfrm>
        </p:spPr>
        <p:txBody>
          <a:bodyPr/>
          <a:lstStyle/>
          <a:p>
            <a:r>
              <a:rPr lang="en-US" dirty="0"/>
              <a:t>3</a:t>
            </a:r>
          </a:p>
        </p:txBody>
      </p:sp>
    </p:spTree>
    <p:extLst>
      <p:ext uri="{BB962C8B-B14F-4D97-AF65-F5344CB8AC3E}">
        <p14:creationId xmlns:p14="http://schemas.microsoft.com/office/powerpoint/2010/main" val="1969787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657724" y="874315"/>
            <a:ext cx="6696075" cy="1909763"/>
          </a:xfrm>
        </p:spPr>
        <p:txBody>
          <a:bodyPr/>
          <a:lstStyle/>
          <a:p>
            <a:r>
              <a:rPr lang="en-US" dirty="0"/>
              <a:t>How to write an open letter:</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667249" y="2854770"/>
            <a:ext cx="6696074" cy="2482340"/>
          </a:xfrm>
        </p:spPr>
        <p:txBody>
          <a:bodyPr>
            <a:normAutofit/>
          </a:bodyPr>
          <a:lstStyle/>
          <a:p>
            <a:r>
              <a:rPr lang="en-US" dirty="0">
                <a:solidFill>
                  <a:schemeClr val="tx1"/>
                </a:solidFill>
              </a:rPr>
              <a:t>Open letters frequently use letter writing standards from classic genres to identify their explicit readership (occasionally they even do this with the title: "An Open Letter to X."). </a:t>
            </a:r>
          </a:p>
          <a:p>
            <a:pPr marL="285750" indent="-285750">
              <a:buFont typeface="Arial" panose="020B0604020202020204" pitchFamily="34" charset="0"/>
              <a:buChar char="•"/>
            </a:pPr>
            <a:r>
              <a:rPr lang="en-US" dirty="0">
                <a:solidFill>
                  <a:schemeClr val="tx1"/>
                </a:solidFill>
              </a:rPr>
              <a:t>Dear X,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
        <p:nvSpPr>
          <p:cNvPr id="5" name="Footer Placeholder 4">
            <a:extLst>
              <a:ext uri="{FF2B5EF4-FFF2-40B4-BE49-F238E27FC236}">
                <a16:creationId xmlns:a16="http://schemas.microsoft.com/office/drawing/2014/main" id="{3555A49C-96F4-440D-B89E-A0AE94F70108}"/>
              </a:ext>
            </a:extLst>
          </p:cNvPr>
          <p:cNvSpPr>
            <a:spLocks noGrp="1"/>
          </p:cNvSpPr>
          <p:nvPr>
            <p:ph type="ftr" sz="quarter" idx="11"/>
          </p:nvPr>
        </p:nvSpPr>
        <p:spPr>
          <a:xfrm>
            <a:off x="6743699" y="6356350"/>
            <a:ext cx="2543175" cy="365125"/>
          </a:xfrm>
        </p:spPr>
        <p:txBody>
          <a:bodyPr/>
          <a:lstStyle/>
          <a:p>
            <a:r>
              <a:rPr lang="en-US" dirty="0"/>
              <a:t>PRESENTATION TITLE</a:t>
            </a:r>
          </a:p>
        </p:txBody>
      </p:sp>
      <p:sp>
        <p:nvSpPr>
          <p:cNvPr id="6" name="Slide Number Placeholder 5">
            <a:extLst>
              <a:ext uri="{FF2B5EF4-FFF2-40B4-BE49-F238E27FC236}">
                <a16:creationId xmlns:a16="http://schemas.microsoft.com/office/drawing/2014/main" id="{F2A39FA3-9AE3-4689-A469-B7D2DFCCC2D9}"/>
              </a:ext>
            </a:extLst>
          </p:cNvPr>
          <p:cNvSpPr>
            <a:spLocks noGrp="1"/>
          </p:cNvSpPr>
          <p:nvPr>
            <p:ph type="sldNum" sz="quarter" idx="12"/>
          </p:nvPr>
        </p:nvSpPr>
        <p:spPr>
          <a:xfrm>
            <a:off x="9658350" y="6356350"/>
            <a:ext cx="1695450" cy="365125"/>
          </a:xfrm>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74437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76875" y="1671639"/>
            <a:ext cx="5111750" cy="1204912"/>
          </a:xfrm>
        </p:spPr>
        <p:txBody>
          <a:bodyPr/>
          <a:lstStyle/>
          <a:p>
            <a:r>
              <a:rPr lang="en-US" dirty="0"/>
              <a:t>SUMMARY</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5476874" y="2876551"/>
            <a:ext cx="5876925" cy="2622307"/>
          </a:xfrm>
        </p:spPr>
        <p:txBody>
          <a:bodyPr>
            <a:normAutofit/>
          </a:bodyPr>
          <a:lstStyle/>
          <a:p>
            <a:r>
              <a:rPr lang="en-US" dirty="0"/>
              <a:t>Open letters are written communications that are meant to be read by a large audience and frequently address a particular individual, organization, or thing. Open letters, in contrast to private ones, are exchanged or published in public via media such as newspapers, magazines, websites, and other channels. This literary method is distinguished by its ability to engage and impact a wide readership, in addition to its direct and convincing tone. Open letters are frequently used to voice thoughts, provide feedback, support policy changes, or draw attention to social issues. These letters hope to provoke public conversation and elicit a response from the intended recipient or society at large by their accessibility and transparency.</a:t>
            </a:r>
          </a:p>
        </p:txBody>
      </p:sp>
      <p:sp>
        <p:nvSpPr>
          <p:cNvPr id="5" name="Footer Placeholder 4">
            <a:extLst>
              <a:ext uri="{FF2B5EF4-FFF2-40B4-BE49-F238E27FC236}">
                <a16:creationId xmlns:a16="http://schemas.microsoft.com/office/drawing/2014/main" id="{4135E32A-1A8C-43D2-9C6E-12887B4DEDFB}"/>
              </a:ext>
            </a:extLst>
          </p:cNvPr>
          <p:cNvSpPr>
            <a:spLocks noGrp="1"/>
          </p:cNvSpPr>
          <p:nvPr>
            <p:ph type="ftr" sz="quarter" idx="11"/>
          </p:nvPr>
        </p:nvSpPr>
        <p:spPr>
          <a:xfrm>
            <a:off x="4038600" y="6356350"/>
            <a:ext cx="4114800" cy="365125"/>
          </a:xfrm>
        </p:spPr>
        <p:txBody>
          <a:bodyPr/>
          <a:lstStyle/>
          <a:p>
            <a:r>
              <a:rPr lang="en-US" dirty="0"/>
              <a:t>Heidi Camacho</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1742861620"/>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 id="{11346FDE-2DA4-453A-ACF7-41117CE5C235}" vid="{A628C74B-DC45-4C37-9A15-B37206CA45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C7F809-A434-4A8D-A127-1C50C2DB389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BD5826B4-4DD2-4A9B-8D6D-E91CF9C2316C}">
  <ds:schemaRefs>
    <ds:schemaRef ds:uri="http://schemas.microsoft.com/sharepoint/v3/contenttype/forms"/>
  </ds:schemaRefs>
</ds:datastoreItem>
</file>

<file path=customXml/itemProps3.xml><?xml version="1.0" encoding="utf-8"?>
<ds:datastoreItem xmlns:ds="http://schemas.openxmlformats.org/officeDocument/2006/customXml" ds:itemID="{00E6EE1E-660B-46C6-AC21-8E505FB95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{FA2C6945-0CC2-407E-B6AB-80A4D336B6E4}tf67328976_win32</Template>
  <TotalTime>82</TotalTime>
  <Words>311</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Tenorite</vt:lpstr>
      <vt:lpstr>Office Theme</vt:lpstr>
      <vt:lpstr>Open Letter</vt:lpstr>
      <vt:lpstr>What is an open letter?</vt:lpstr>
      <vt:lpstr>The tricky part of writing an open letter</vt:lpstr>
      <vt:lpstr>How to write an open letter:</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Letter</dc:title>
  <dc:creator>Heidi Camacho</dc:creator>
  <cp:lastModifiedBy>Heidi Camacho</cp:lastModifiedBy>
  <cp:revision>1</cp:revision>
  <dcterms:created xsi:type="dcterms:W3CDTF">2023-11-25T19:54:13Z</dcterms:created>
  <dcterms:modified xsi:type="dcterms:W3CDTF">2023-11-25T21:21:12Z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