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TT Corals" charset="1" panose="02000506040000020003"/>
      <p:regular r:id="rId10"/>
    </p:embeddedFont>
    <p:embeddedFont>
      <p:font typeface="TT Corals Bold" charset="1" panose="02000806030000020003"/>
      <p:regular r:id="rId11"/>
    </p:embeddedFont>
    <p:embeddedFont>
      <p:font typeface="TT Corals Italics" charset="1" panose="02000506000000090003"/>
      <p:regular r:id="rId12"/>
    </p:embeddedFont>
    <p:embeddedFont>
      <p:font typeface="TT Corals Bold Italics" charset="1" panose="02000806000000090003"/>
      <p:regular r:id="rId13"/>
    </p:embeddedFont>
    <p:embeddedFont>
      <p:font typeface="TT Corals Thin" charset="1" panose="02000506020000020003"/>
      <p:regular r:id="rId14"/>
    </p:embeddedFont>
    <p:embeddedFont>
      <p:font typeface="TT Corals Thin Italics" charset="1" panose="02000506000000090003"/>
      <p:regular r:id="rId15"/>
    </p:embeddedFont>
    <p:embeddedFont>
      <p:font typeface="TT Corals Heavy" charset="1" panose="02000903030000020004"/>
      <p:regular r:id="rId16"/>
    </p:embeddedFont>
    <p:embeddedFont>
      <p:font typeface="TT Corals Heavy Italics" charset="1" panose="02000903000000090004"/>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695077" y="2865794"/>
            <a:ext cx="14897846" cy="1675491"/>
          </a:xfrm>
          <a:prstGeom prst="rect">
            <a:avLst/>
          </a:prstGeom>
        </p:spPr>
        <p:txBody>
          <a:bodyPr anchor="t" rtlCol="false" tIns="0" lIns="0" bIns="0" rIns="0">
            <a:spAutoFit/>
          </a:bodyPr>
          <a:lstStyle/>
          <a:p>
            <a:pPr algn="ctr">
              <a:lnSpc>
                <a:spcPts val="13744"/>
              </a:lnSpc>
              <a:spcBef>
                <a:spcPct val="0"/>
              </a:spcBef>
            </a:pPr>
            <a:r>
              <a:rPr lang="en-US" sz="9817" spc="2267">
                <a:solidFill>
                  <a:srgbClr val="000000"/>
                </a:solidFill>
                <a:latin typeface="TT Corals"/>
              </a:rPr>
              <a:t>POETRY</a:t>
            </a:r>
          </a:p>
        </p:txBody>
      </p:sp>
      <p:sp>
        <p:nvSpPr>
          <p:cNvPr name="TextBox 4" id="4"/>
          <p:cNvSpPr txBox="true"/>
          <p:nvPr/>
        </p:nvSpPr>
        <p:spPr>
          <a:xfrm rot="0">
            <a:off x="5739793" y="4991100"/>
            <a:ext cx="6808413" cy="1012189"/>
          </a:xfrm>
          <a:prstGeom prst="rect">
            <a:avLst/>
          </a:prstGeom>
        </p:spPr>
        <p:txBody>
          <a:bodyPr anchor="t" rtlCol="false" tIns="0" lIns="0" bIns="0" rIns="0">
            <a:spAutoFit/>
          </a:bodyPr>
          <a:lstStyle/>
          <a:p>
            <a:pPr algn="ctr">
              <a:lnSpc>
                <a:spcPts val="4060"/>
              </a:lnSpc>
              <a:spcBef>
                <a:spcPct val="0"/>
              </a:spcBef>
            </a:pPr>
            <a:r>
              <a:rPr lang="en-US" sz="2900">
                <a:solidFill>
                  <a:srgbClr val="000000"/>
                </a:solidFill>
                <a:latin typeface="TT Corals"/>
              </a:rPr>
              <a:t>A lesson on poetry and its traits. Why is poetry a good topic and a good genre?</a:t>
            </a:r>
          </a:p>
        </p:txBody>
      </p:sp>
      <p:sp>
        <p:nvSpPr>
          <p:cNvPr name="TextBox 5" id="5"/>
          <p:cNvSpPr txBox="true"/>
          <p:nvPr/>
        </p:nvSpPr>
        <p:spPr>
          <a:xfrm rot="0">
            <a:off x="4712019" y="6222364"/>
            <a:ext cx="8863961" cy="497839"/>
          </a:xfrm>
          <a:prstGeom prst="rect">
            <a:avLst/>
          </a:prstGeom>
        </p:spPr>
        <p:txBody>
          <a:bodyPr anchor="t" rtlCol="false" tIns="0" lIns="0" bIns="0" rIns="0">
            <a:spAutoFit/>
          </a:bodyPr>
          <a:lstStyle/>
          <a:p>
            <a:pPr algn="ctr">
              <a:lnSpc>
                <a:spcPts val="4060"/>
              </a:lnSpc>
              <a:spcBef>
                <a:spcPct val="0"/>
              </a:spcBef>
            </a:pPr>
            <a:r>
              <a:rPr lang="en-US" sz="2900">
                <a:solidFill>
                  <a:srgbClr val="000000"/>
                </a:solidFill>
                <a:latin typeface="TT Corals"/>
              </a:rPr>
              <a:t>November 21, 2023 | Emily Redd</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38091" t="-6473" r="-2691" b="-34309"/>
            </a:stretch>
          </a:blipFill>
        </p:spPr>
      </p:sp>
      <p:grpSp>
        <p:nvGrpSpPr>
          <p:cNvPr name="Group 3" id="3"/>
          <p:cNvGrpSpPr/>
          <p:nvPr/>
        </p:nvGrpSpPr>
        <p:grpSpPr>
          <a:xfrm rot="0">
            <a:off x="1028700" y="1028700"/>
            <a:ext cx="16230600" cy="8833206"/>
            <a:chOff x="0" y="0"/>
            <a:chExt cx="21640800" cy="11777607"/>
          </a:xfrm>
        </p:grpSpPr>
        <p:sp>
          <p:nvSpPr>
            <p:cNvPr name="TextBox 4" id="4"/>
            <p:cNvSpPr txBox="true"/>
            <p:nvPr/>
          </p:nvSpPr>
          <p:spPr>
            <a:xfrm rot="0">
              <a:off x="0" y="1296086"/>
              <a:ext cx="21640800" cy="10481522"/>
            </a:xfrm>
            <a:prstGeom prst="rect">
              <a:avLst/>
            </a:prstGeom>
          </p:spPr>
          <p:txBody>
            <a:bodyPr anchor="t" rtlCol="false" tIns="0" lIns="0" bIns="0" rIns="0">
              <a:spAutoFit/>
            </a:bodyPr>
            <a:lstStyle/>
            <a:p>
              <a:pPr>
                <a:lnSpc>
                  <a:spcPts val="7840"/>
                </a:lnSpc>
              </a:pPr>
              <a:r>
                <a:rPr lang="en-US" sz="5600">
                  <a:solidFill>
                    <a:srgbClr val="000000"/>
                  </a:solidFill>
                  <a:latin typeface="TT Corals"/>
                </a:rPr>
                <a:t>-Poems unlike short essays and letters give the writer a more creative writing advantage. Poems don’t always have a certain technique like essays do, essays or letters follow a certain technique and it doesn’t always allow you to write freely.</a:t>
              </a:r>
            </a:p>
            <a:p>
              <a:pPr>
                <a:lnSpc>
                  <a:spcPts val="7840"/>
                </a:lnSpc>
              </a:pPr>
            </a:p>
            <a:p>
              <a:pPr>
                <a:lnSpc>
                  <a:spcPts val="7840"/>
                </a:lnSpc>
                <a:spcBef>
                  <a:spcPct val="0"/>
                </a:spcBef>
              </a:pPr>
              <a:r>
                <a:rPr lang="en-US" sz="5600">
                  <a:solidFill>
                    <a:srgbClr val="000000"/>
                  </a:solidFill>
                  <a:latin typeface="TT Corals"/>
                </a:rPr>
                <a:t>-Poems are a creative writing style that lets you express yourself and opens up the conversation to many topics.  </a:t>
              </a:r>
            </a:p>
          </p:txBody>
        </p:sp>
        <p:sp>
          <p:nvSpPr>
            <p:cNvPr name="TextBox 5" id="5"/>
            <p:cNvSpPr txBox="true"/>
            <p:nvPr/>
          </p:nvSpPr>
          <p:spPr>
            <a:xfrm rot="0">
              <a:off x="0" y="-85725"/>
              <a:ext cx="21640800" cy="978112"/>
            </a:xfrm>
            <a:prstGeom prst="rect">
              <a:avLst/>
            </a:prstGeom>
          </p:spPr>
          <p:txBody>
            <a:bodyPr anchor="t" rtlCol="false" tIns="0" lIns="0" bIns="0" rIns="0">
              <a:spAutoFit/>
            </a:bodyPr>
            <a:lstStyle/>
            <a:p>
              <a:pPr algn="ctr">
                <a:lnSpc>
                  <a:spcPts val="6159"/>
                </a:lnSpc>
                <a:spcBef>
                  <a:spcPct val="0"/>
                </a:spcBef>
              </a:pPr>
              <a:r>
                <a:rPr lang="en-US" sz="4399" spc="1016">
                  <a:solidFill>
                    <a:srgbClr val="E68955"/>
                  </a:solidFill>
                  <a:latin typeface="TT Corals"/>
                </a:rPr>
                <a:t>THE FREEDOM OF POEMS</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3746" t="-281" r="-914" b="-24378"/>
            </a:stretch>
          </a:blipFill>
        </p:spPr>
      </p:sp>
      <p:sp>
        <p:nvSpPr>
          <p:cNvPr name="TextBox 3" id="3"/>
          <p:cNvSpPr txBox="true"/>
          <p:nvPr/>
        </p:nvSpPr>
        <p:spPr>
          <a:xfrm rot="0">
            <a:off x="1028700" y="2069528"/>
            <a:ext cx="16230600" cy="627380"/>
          </a:xfrm>
          <a:prstGeom prst="rect">
            <a:avLst/>
          </a:prstGeom>
        </p:spPr>
        <p:txBody>
          <a:bodyPr anchor="t" rtlCol="false" tIns="0" lIns="0" bIns="0" rIns="0">
            <a:spAutoFit/>
          </a:bodyPr>
          <a:lstStyle/>
          <a:p>
            <a:pPr algn="ctr">
              <a:lnSpc>
                <a:spcPts val="4839"/>
              </a:lnSpc>
            </a:pPr>
            <a:r>
              <a:rPr lang="en-US" sz="4399" spc="1016">
                <a:solidFill>
                  <a:srgbClr val="000000"/>
                </a:solidFill>
                <a:latin typeface="TT Corals"/>
              </a:rPr>
              <a:t>THE ELEMENTS OF POEMS</a:t>
            </a:r>
          </a:p>
        </p:txBody>
      </p:sp>
      <p:sp>
        <p:nvSpPr>
          <p:cNvPr name="TextBox 4" id="4"/>
          <p:cNvSpPr txBox="true"/>
          <p:nvPr/>
        </p:nvSpPr>
        <p:spPr>
          <a:xfrm rot="0">
            <a:off x="1028700" y="3175902"/>
            <a:ext cx="4880596" cy="3069590"/>
          </a:xfrm>
          <a:prstGeom prst="rect">
            <a:avLst/>
          </a:prstGeom>
        </p:spPr>
        <p:txBody>
          <a:bodyPr anchor="t" rtlCol="false" tIns="0" lIns="0" bIns="0" rIns="0">
            <a:spAutoFit/>
          </a:bodyPr>
          <a:lstStyle/>
          <a:p>
            <a:pPr>
              <a:lnSpc>
                <a:spcPts val="4060"/>
              </a:lnSpc>
            </a:pPr>
            <a:r>
              <a:rPr lang="en-US" sz="2900" u="sng">
                <a:solidFill>
                  <a:srgbClr val="000000"/>
                </a:solidFill>
                <a:latin typeface="TT Corals"/>
              </a:rPr>
              <a:t>Mood and tone</a:t>
            </a:r>
          </a:p>
          <a:p>
            <a:pPr marL="626112" indent="-313056" lvl="1">
              <a:lnSpc>
                <a:spcPts val="4060"/>
              </a:lnSpc>
              <a:buFont typeface="Arial"/>
              <a:buChar char="•"/>
            </a:pPr>
            <a:r>
              <a:rPr lang="en-US" sz="2900">
                <a:solidFill>
                  <a:srgbClr val="000000"/>
                </a:solidFill>
                <a:latin typeface="TT Corals"/>
              </a:rPr>
              <a:t>A feeling the poem gives the readers </a:t>
            </a:r>
          </a:p>
          <a:p>
            <a:pPr marL="626112" indent="-313056" lvl="1">
              <a:lnSpc>
                <a:spcPts val="4060"/>
              </a:lnSpc>
              <a:buFont typeface="Arial"/>
              <a:buChar char="•"/>
            </a:pPr>
            <a:r>
              <a:rPr lang="en-US" sz="2900">
                <a:solidFill>
                  <a:srgbClr val="000000"/>
                </a:solidFill>
                <a:latin typeface="TT Corals"/>
              </a:rPr>
              <a:t>The attitude the writer perceives in the poem </a:t>
            </a:r>
          </a:p>
          <a:p>
            <a:pPr marL="626112" indent="-313056" lvl="1">
              <a:lnSpc>
                <a:spcPts val="4060"/>
              </a:lnSpc>
              <a:spcBef>
                <a:spcPct val="0"/>
              </a:spcBef>
              <a:buFont typeface="Arial"/>
              <a:buChar char="•"/>
            </a:pPr>
            <a:r>
              <a:rPr lang="en-US" sz="2900">
                <a:solidFill>
                  <a:srgbClr val="000000"/>
                </a:solidFill>
                <a:latin typeface="TT Corals"/>
              </a:rPr>
              <a:t>Style of writing </a:t>
            </a:r>
          </a:p>
        </p:txBody>
      </p:sp>
      <p:sp>
        <p:nvSpPr>
          <p:cNvPr name="TextBox 5" id="5"/>
          <p:cNvSpPr txBox="true"/>
          <p:nvPr/>
        </p:nvSpPr>
        <p:spPr>
          <a:xfrm rot="0">
            <a:off x="6703702" y="3175902"/>
            <a:ext cx="4880596" cy="2555240"/>
          </a:xfrm>
          <a:prstGeom prst="rect">
            <a:avLst/>
          </a:prstGeom>
        </p:spPr>
        <p:txBody>
          <a:bodyPr anchor="t" rtlCol="false" tIns="0" lIns="0" bIns="0" rIns="0">
            <a:spAutoFit/>
          </a:bodyPr>
          <a:lstStyle/>
          <a:p>
            <a:pPr>
              <a:lnSpc>
                <a:spcPts val="4060"/>
              </a:lnSpc>
            </a:pPr>
            <a:r>
              <a:rPr lang="en-US" sz="2900" u="sng">
                <a:solidFill>
                  <a:srgbClr val="000000"/>
                </a:solidFill>
                <a:latin typeface="TT Corals"/>
              </a:rPr>
              <a:t>Imagery</a:t>
            </a:r>
          </a:p>
          <a:p>
            <a:pPr marL="626112" indent="-313056" lvl="1">
              <a:lnSpc>
                <a:spcPts val="4060"/>
              </a:lnSpc>
              <a:buFont typeface="Arial"/>
              <a:buChar char="•"/>
            </a:pPr>
            <a:r>
              <a:rPr lang="en-US" sz="2900">
                <a:solidFill>
                  <a:srgbClr val="000000"/>
                </a:solidFill>
                <a:latin typeface="TT Corals"/>
              </a:rPr>
              <a:t>The writer's use of descriptive language </a:t>
            </a:r>
          </a:p>
          <a:p>
            <a:pPr marL="626112" indent="-313056" lvl="1">
              <a:lnSpc>
                <a:spcPts val="4060"/>
              </a:lnSpc>
              <a:spcBef>
                <a:spcPct val="0"/>
              </a:spcBef>
              <a:buFont typeface="Arial"/>
              <a:buChar char="•"/>
            </a:pPr>
            <a:r>
              <a:rPr lang="en-US" sz="2900">
                <a:solidFill>
                  <a:srgbClr val="000000"/>
                </a:solidFill>
                <a:latin typeface="TT Corals"/>
              </a:rPr>
              <a:t>Language that depicts a person or scene </a:t>
            </a:r>
          </a:p>
        </p:txBody>
      </p:sp>
      <p:sp>
        <p:nvSpPr>
          <p:cNvPr name="TextBox 6" id="6"/>
          <p:cNvSpPr txBox="true"/>
          <p:nvPr/>
        </p:nvSpPr>
        <p:spPr>
          <a:xfrm rot="0">
            <a:off x="12374873" y="3433077"/>
            <a:ext cx="4880596" cy="3069590"/>
          </a:xfrm>
          <a:prstGeom prst="rect">
            <a:avLst/>
          </a:prstGeom>
        </p:spPr>
        <p:txBody>
          <a:bodyPr anchor="t" rtlCol="false" tIns="0" lIns="0" bIns="0" rIns="0">
            <a:spAutoFit/>
          </a:bodyPr>
          <a:lstStyle/>
          <a:p>
            <a:pPr>
              <a:lnSpc>
                <a:spcPts val="4060"/>
              </a:lnSpc>
            </a:pPr>
            <a:r>
              <a:rPr lang="en-US" sz="2900" u="sng">
                <a:solidFill>
                  <a:srgbClr val="000000"/>
                </a:solidFill>
                <a:latin typeface="TT Corals"/>
              </a:rPr>
              <a:t>Repetition </a:t>
            </a:r>
          </a:p>
          <a:p>
            <a:pPr marL="626112" indent="-313056" lvl="1">
              <a:lnSpc>
                <a:spcPts val="4060"/>
              </a:lnSpc>
              <a:buFont typeface="Arial"/>
              <a:buChar char="•"/>
            </a:pPr>
            <a:r>
              <a:rPr lang="en-US" sz="2900">
                <a:solidFill>
                  <a:srgbClr val="000000"/>
                </a:solidFill>
                <a:latin typeface="TT Corals"/>
              </a:rPr>
              <a:t>The writer may repeat words or phrases in his or her poems</a:t>
            </a:r>
          </a:p>
          <a:p>
            <a:pPr marL="626112" indent="-313056" lvl="1">
              <a:lnSpc>
                <a:spcPts val="4060"/>
              </a:lnSpc>
              <a:spcBef>
                <a:spcPct val="0"/>
              </a:spcBef>
              <a:buFont typeface="Arial"/>
              <a:buChar char="•"/>
            </a:pPr>
            <a:r>
              <a:rPr lang="en-US" sz="2900">
                <a:solidFill>
                  <a:srgbClr val="000000"/>
                </a:solidFill>
                <a:latin typeface="TT Corals"/>
              </a:rPr>
              <a:t>Repetition in a poem may symbolize the true meaning of the poem </a:t>
            </a:r>
          </a:p>
        </p:txBody>
      </p:sp>
      <p:sp>
        <p:nvSpPr>
          <p:cNvPr name="TextBox 7" id="7"/>
          <p:cNvSpPr txBox="true"/>
          <p:nvPr/>
        </p:nvSpPr>
        <p:spPr>
          <a:xfrm rot="0">
            <a:off x="1028700" y="6721742"/>
            <a:ext cx="4880596" cy="2040890"/>
          </a:xfrm>
          <a:prstGeom prst="rect">
            <a:avLst/>
          </a:prstGeom>
        </p:spPr>
        <p:txBody>
          <a:bodyPr anchor="t" rtlCol="false" tIns="0" lIns="0" bIns="0" rIns="0">
            <a:spAutoFit/>
          </a:bodyPr>
          <a:lstStyle/>
          <a:p>
            <a:pPr>
              <a:lnSpc>
                <a:spcPts val="4060"/>
              </a:lnSpc>
            </a:pPr>
            <a:r>
              <a:rPr lang="en-US" sz="2900" u="sng">
                <a:solidFill>
                  <a:srgbClr val="000000"/>
                </a:solidFill>
                <a:latin typeface="TT Corals"/>
              </a:rPr>
              <a:t>Irony</a:t>
            </a:r>
          </a:p>
          <a:p>
            <a:pPr marL="626112" indent="-313056" lvl="1">
              <a:lnSpc>
                <a:spcPts val="4060"/>
              </a:lnSpc>
              <a:buFont typeface="Arial"/>
              <a:buChar char="•"/>
            </a:pPr>
            <a:r>
              <a:rPr lang="en-US" sz="2900">
                <a:solidFill>
                  <a:srgbClr val="000000"/>
                </a:solidFill>
                <a:latin typeface="TT Corals"/>
              </a:rPr>
              <a:t>The difference between what is said and what is meant</a:t>
            </a:r>
          </a:p>
          <a:p>
            <a:pPr marL="626112" indent="-313056" lvl="1">
              <a:lnSpc>
                <a:spcPts val="4060"/>
              </a:lnSpc>
              <a:spcBef>
                <a:spcPct val="0"/>
              </a:spcBef>
              <a:buFont typeface="Arial"/>
              <a:buChar char="•"/>
            </a:pPr>
            <a:r>
              <a:rPr lang="en-US" sz="2900">
                <a:solidFill>
                  <a:srgbClr val="000000"/>
                </a:solidFill>
                <a:latin typeface="TT Corals"/>
              </a:rPr>
              <a:t>Expectation and reality </a:t>
            </a:r>
          </a:p>
        </p:txBody>
      </p:sp>
      <p:sp>
        <p:nvSpPr>
          <p:cNvPr name="TextBox 8" id="8"/>
          <p:cNvSpPr txBox="true"/>
          <p:nvPr/>
        </p:nvSpPr>
        <p:spPr>
          <a:xfrm rot="0">
            <a:off x="6703702" y="6721742"/>
            <a:ext cx="4880596" cy="2555240"/>
          </a:xfrm>
          <a:prstGeom prst="rect">
            <a:avLst/>
          </a:prstGeom>
        </p:spPr>
        <p:txBody>
          <a:bodyPr anchor="t" rtlCol="false" tIns="0" lIns="0" bIns="0" rIns="0">
            <a:spAutoFit/>
          </a:bodyPr>
          <a:lstStyle/>
          <a:p>
            <a:pPr>
              <a:lnSpc>
                <a:spcPts val="4060"/>
              </a:lnSpc>
            </a:pPr>
            <a:r>
              <a:rPr lang="en-US" sz="2900" u="sng">
                <a:solidFill>
                  <a:srgbClr val="000000"/>
                </a:solidFill>
                <a:latin typeface="TT Corals"/>
              </a:rPr>
              <a:t>Rhyme</a:t>
            </a:r>
          </a:p>
          <a:p>
            <a:pPr marL="626112" indent="-313056" lvl="1">
              <a:lnSpc>
                <a:spcPts val="4060"/>
              </a:lnSpc>
              <a:buFont typeface="Arial"/>
              <a:buChar char="•"/>
            </a:pPr>
            <a:r>
              <a:rPr lang="en-US" sz="2900">
                <a:solidFill>
                  <a:srgbClr val="000000"/>
                </a:solidFill>
                <a:latin typeface="TT Corals"/>
              </a:rPr>
              <a:t>Word and phrases that sound similar </a:t>
            </a:r>
          </a:p>
          <a:p>
            <a:pPr marL="626112" indent="-313056" lvl="1">
              <a:lnSpc>
                <a:spcPts val="4060"/>
              </a:lnSpc>
              <a:spcBef>
                <a:spcPct val="0"/>
              </a:spcBef>
              <a:buFont typeface="Arial"/>
              <a:buChar char="•"/>
            </a:pPr>
            <a:r>
              <a:rPr lang="en-US" sz="2900">
                <a:solidFill>
                  <a:srgbClr val="000000"/>
                </a:solidFill>
                <a:latin typeface="TT Corals"/>
              </a:rPr>
              <a:t>Makes the poem a bit more interesting to read</a:t>
            </a:r>
          </a:p>
        </p:txBody>
      </p:sp>
      <p:sp>
        <p:nvSpPr>
          <p:cNvPr name="TextBox 9" id="9"/>
          <p:cNvSpPr txBox="true"/>
          <p:nvPr/>
        </p:nvSpPr>
        <p:spPr>
          <a:xfrm rot="0">
            <a:off x="12374873" y="6703060"/>
            <a:ext cx="4880596" cy="2040890"/>
          </a:xfrm>
          <a:prstGeom prst="rect">
            <a:avLst/>
          </a:prstGeom>
        </p:spPr>
        <p:txBody>
          <a:bodyPr anchor="t" rtlCol="false" tIns="0" lIns="0" bIns="0" rIns="0">
            <a:spAutoFit/>
          </a:bodyPr>
          <a:lstStyle/>
          <a:p>
            <a:pPr>
              <a:lnSpc>
                <a:spcPts val="4060"/>
              </a:lnSpc>
            </a:pPr>
            <a:r>
              <a:rPr lang="en-US" sz="2900" u="sng">
                <a:solidFill>
                  <a:srgbClr val="000000"/>
                </a:solidFill>
                <a:latin typeface="TT Corals"/>
              </a:rPr>
              <a:t>Form</a:t>
            </a:r>
          </a:p>
          <a:p>
            <a:pPr marL="626112" indent="-313056" lvl="1">
              <a:lnSpc>
                <a:spcPts val="4060"/>
              </a:lnSpc>
              <a:buFont typeface="Arial"/>
              <a:buChar char="•"/>
            </a:pPr>
            <a:r>
              <a:rPr lang="en-US" sz="2900">
                <a:solidFill>
                  <a:srgbClr val="000000"/>
                </a:solidFill>
                <a:latin typeface="TT Corals"/>
              </a:rPr>
              <a:t>Lyric poetry</a:t>
            </a:r>
          </a:p>
          <a:p>
            <a:pPr marL="626112" indent="-313056" lvl="1">
              <a:lnSpc>
                <a:spcPts val="4060"/>
              </a:lnSpc>
              <a:buFont typeface="Arial"/>
              <a:buChar char="•"/>
            </a:pPr>
            <a:r>
              <a:rPr lang="en-US" sz="2900">
                <a:solidFill>
                  <a:srgbClr val="000000"/>
                </a:solidFill>
                <a:latin typeface="TT Corals"/>
              </a:rPr>
              <a:t> Sonnet</a:t>
            </a:r>
          </a:p>
          <a:p>
            <a:pPr marL="626112" indent="-313056" lvl="1">
              <a:lnSpc>
                <a:spcPts val="4060"/>
              </a:lnSpc>
              <a:spcBef>
                <a:spcPct val="0"/>
              </a:spcBef>
              <a:buFont typeface="Arial"/>
              <a:buChar char="•"/>
            </a:pPr>
            <a:r>
              <a:rPr lang="en-US" sz="2900">
                <a:solidFill>
                  <a:srgbClr val="000000"/>
                </a:solidFill>
                <a:latin typeface="TT Corals"/>
              </a:rPr>
              <a:t>Free verse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274668" y="1651598"/>
            <a:ext cx="15738663" cy="5906135"/>
          </a:xfrm>
          <a:prstGeom prst="rect">
            <a:avLst/>
          </a:prstGeom>
        </p:spPr>
        <p:txBody>
          <a:bodyPr anchor="t" rtlCol="false" tIns="0" lIns="0" bIns="0" rIns="0">
            <a:spAutoFit/>
          </a:bodyPr>
          <a:lstStyle/>
          <a:p>
            <a:pPr>
              <a:lnSpc>
                <a:spcPts val="7840"/>
              </a:lnSpc>
              <a:spcBef>
                <a:spcPct val="0"/>
              </a:spcBef>
            </a:pPr>
            <a:r>
              <a:rPr lang="en-US" sz="5600">
                <a:solidFill>
                  <a:srgbClr val="000000"/>
                </a:solidFill>
                <a:latin typeface="TT Corals"/>
              </a:rPr>
              <a:t>Poetry isn’t for everyone but it definitely has a big enough audience to spread awareness of your overall topic. Poetry allows the writer to express themselves and allows the audience to follow along and understand the true issue or meaning behind the work. Poetry can be pretty analytical, but eye-opening at the same time. </a:t>
            </a:r>
          </a:p>
        </p:txBody>
      </p:sp>
      <p:sp>
        <p:nvSpPr>
          <p:cNvPr name="TextBox 4" id="4"/>
          <p:cNvSpPr txBox="true"/>
          <p:nvPr/>
        </p:nvSpPr>
        <p:spPr>
          <a:xfrm rot="0">
            <a:off x="5086350" y="608330"/>
            <a:ext cx="8115300" cy="755015"/>
          </a:xfrm>
          <a:prstGeom prst="rect">
            <a:avLst/>
          </a:prstGeom>
        </p:spPr>
        <p:txBody>
          <a:bodyPr anchor="t" rtlCol="false" tIns="0" lIns="0" bIns="0" rIns="0">
            <a:spAutoFit/>
          </a:bodyPr>
          <a:lstStyle/>
          <a:p>
            <a:pPr>
              <a:lnSpc>
                <a:spcPts val="6159"/>
              </a:lnSpc>
              <a:spcBef>
                <a:spcPct val="0"/>
              </a:spcBef>
            </a:pPr>
            <a:r>
              <a:rPr lang="en-US" sz="4399" spc="1016">
                <a:solidFill>
                  <a:srgbClr val="000000"/>
                </a:solidFill>
                <a:latin typeface="TT Corals"/>
              </a:rPr>
              <a:t>POETRY AUDIENCE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3863703" y="4377690"/>
            <a:ext cx="10560594" cy="1617345"/>
          </a:xfrm>
          <a:prstGeom prst="rect">
            <a:avLst/>
          </a:prstGeom>
        </p:spPr>
        <p:txBody>
          <a:bodyPr anchor="t" rtlCol="false" tIns="0" lIns="0" bIns="0" rIns="0">
            <a:spAutoFit/>
          </a:bodyPr>
          <a:lstStyle/>
          <a:p>
            <a:pPr algn="ctr">
              <a:lnSpc>
                <a:spcPts val="6240"/>
              </a:lnSpc>
            </a:pPr>
            <a:r>
              <a:rPr lang="en-US" sz="6000" spc="1386">
                <a:solidFill>
                  <a:srgbClr val="000000"/>
                </a:solidFill>
                <a:latin typeface="TT Corals"/>
              </a:rPr>
              <a:t>THANK YOU FOR LISTENING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DAF000cyA4Q</dc:identifier>
  <dcterms:modified xsi:type="dcterms:W3CDTF">2011-08-01T06:04:30Z</dcterms:modified>
  <cp:revision>1</cp:revision>
  <dc:title>Green Orange Colorful About the Team Presentation</dc:title>
</cp:coreProperties>
</file>