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 txBox="1"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dental-ray-panoramic-upper-lower-jaw-dental-implant-pro-prosthesis-sample-88269639.jpg" descr="dental-ray-panoramic-upper-lower-jaw-dental-implant-pro-prosthesis-sample-88269639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846299" y="1698264"/>
            <a:ext cx="9312202" cy="6357072"/>
          </a:xfrm>
          <a:prstGeom prst="rect">
            <a:avLst/>
          </a:prstGeom>
        </p:spPr>
      </p:pic>
      <p:sp>
        <p:nvSpPr>
          <p:cNvPr id="121" name="VIGNETTS of DENTAL RESTORATIONS…"/>
          <p:cNvSpPr txBox="1"/>
          <p:nvPr>
            <p:ph type="title"/>
          </p:nvPr>
        </p:nvSpPr>
        <p:spPr>
          <a:xfrm>
            <a:off x="411663" y="465563"/>
            <a:ext cx="12000803" cy="1146742"/>
          </a:xfrm>
          <a:prstGeom prst="rect">
            <a:avLst/>
          </a:prstGeom>
        </p:spPr>
        <p:txBody>
          <a:bodyPr/>
          <a:lstStyle/>
          <a:p>
            <a:pPr defTabSz="257047">
              <a:defRPr b="1" i="1" sz="3343">
                <a:effectLst>
                  <a:outerShdw sx="100000" sy="100000" kx="0" ky="0" algn="b" rotWithShape="0" blurRad="11176" dist="11176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VIGNETTS of DENTAL RESTORATIONS</a:t>
            </a:r>
          </a:p>
          <a:p>
            <a:pPr defTabSz="257047">
              <a:defRPr i="1" sz="3343">
                <a:effectLst>
                  <a:outerShdw sx="100000" sy="100000" kx="0" ky="0" algn="b" rotWithShape="0" blurRad="11176" dist="11176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t>by Opal Thomas  RAD 1218</a:t>
            </a:r>
          </a:p>
        </p:txBody>
      </p:sp>
      <p:sp>
        <p:nvSpPr>
          <p:cNvPr id="122" name="PANORAMIC IMAGE of DENTAL IMPLANTS in MANDIBLE…"/>
          <p:cNvSpPr txBox="1"/>
          <p:nvPr>
            <p:ph type="body" sz="quarter" idx="1"/>
          </p:nvPr>
        </p:nvSpPr>
        <p:spPr>
          <a:xfrm>
            <a:off x="342084" y="8141295"/>
            <a:ext cx="12139961" cy="1622117"/>
          </a:xfrm>
          <a:prstGeom prst="rect">
            <a:avLst/>
          </a:prstGeom>
        </p:spPr>
        <p:txBody>
          <a:bodyPr/>
          <a:lstStyle/>
          <a:p>
            <a:pPr defTabSz="262889">
              <a:lnSpc>
                <a:spcPct val="100000"/>
              </a:lnSpc>
              <a:defRPr b="1" i="0" sz="3420">
                <a:solidFill>
                  <a:srgbClr val="F4D799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rPr sz="2070"/>
              <a:t>PANORAMIC IMAGE of DENTAL IMPLANTS</a:t>
            </a:r>
            <a:r>
              <a:rPr sz="2205"/>
              <a:t> in MANDIBLE</a:t>
            </a:r>
            <a:endParaRPr sz="2205"/>
          </a:p>
          <a:p>
            <a:pPr defTabSz="262889">
              <a:lnSpc>
                <a:spcPct val="100000"/>
              </a:lnSpc>
              <a:defRPr b="1" i="0" sz="3420">
                <a:solidFill>
                  <a:srgbClr val="F4D799"/>
                </a:solidFill>
                <a:effectLst>
                  <a:outerShdw sx="100000" sy="100000" kx="0" ky="0" algn="b" rotWithShape="0" blurRad="11430" dist="1143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rPr i="1" sz="2205"/>
              <a:t>RADIOPAQUE</a:t>
            </a:r>
            <a:r>
              <a:rPr i="1"/>
              <a:t>  </a:t>
            </a:r>
            <a:r>
              <a:t> </a:t>
            </a:r>
            <a:r>
              <a:rPr sz="2295"/>
              <a:t>: PORCELAIN FUSED to METAL, BRIDGES: PONTICS </a:t>
            </a:r>
            <a:r>
              <a:rPr sz="2250"/>
              <a:t>&amp; ABUTMENTS</a:t>
            </a:r>
            <a:r>
              <a:rPr i="1" sz="2250"/>
              <a:t> RADIOPAQUE</a:t>
            </a:r>
            <a:endParaRPr sz="2250"/>
          </a:p>
        </p:txBody>
      </p:sp>
      <p:sp>
        <p:nvSpPr>
          <p:cNvPr id="123" name="Line"/>
          <p:cNvSpPr/>
          <p:nvPr/>
        </p:nvSpPr>
        <p:spPr>
          <a:xfrm flipV="1">
            <a:off x="4347718" y="4407453"/>
            <a:ext cx="481831" cy="481830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24" name="DENTAL…"/>
          <p:cNvSpPr txBox="1"/>
          <p:nvPr/>
        </p:nvSpPr>
        <p:spPr>
          <a:xfrm>
            <a:off x="2467358" y="4360824"/>
            <a:ext cx="208823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600">
                <a:solidFill>
                  <a:srgbClr val="000000"/>
                </a:solidFill>
              </a:defRPr>
            </a:pPr>
            <a:r>
              <a:t>DENTAL</a:t>
            </a:r>
          </a:p>
          <a:p>
            <a:pPr>
              <a:defRPr b="1" sz="2600">
                <a:solidFill>
                  <a:srgbClr val="000000"/>
                </a:solidFill>
              </a:defRPr>
            </a:pPr>
            <a:r>
              <a:t>IMPLANTS</a:t>
            </a:r>
          </a:p>
        </p:txBody>
      </p:sp>
      <p:sp>
        <p:nvSpPr>
          <p:cNvPr id="125" name="Line"/>
          <p:cNvSpPr/>
          <p:nvPr/>
        </p:nvSpPr>
        <p:spPr>
          <a:xfrm flipH="1">
            <a:off x="6419938" y="1951244"/>
            <a:ext cx="382764" cy="1522108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26" name="Line"/>
          <p:cNvSpPr/>
          <p:nvPr/>
        </p:nvSpPr>
        <p:spPr>
          <a:xfrm flipH="1" flipV="1">
            <a:off x="8408783" y="4137432"/>
            <a:ext cx="1300528" cy="638956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27" name="BRIDGES"/>
          <p:cNvSpPr txBox="1"/>
          <p:nvPr/>
        </p:nvSpPr>
        <p:spPr>
          <a:xfrm>
            <a:off x="9303128" y="4629150"/>
            <a:ext cx="178016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BRIDGES</a:t>
            </a:r>
          </a:p>
        </p:txBody>
      </p:sp>
      <p:sp>
        <p:nvSpPr>
          <p:cNvPr id="128" name="CROWNS…"/>
          <p:cNvSpPr txBox="1"/>
          <p:nvPr/>
        </p:nvSpPr>
        <p:spPr>
          <a:xfrm>
            <a:off x="6114472" y="1739296"/>
            <a:ext cx="168521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300">
                <a:solidFill>
                  <a:srgbClr val="000000"/>
                </a:solidFill>
              </a:defRPr>
            </a:pPr>
            <a:r>
              <a:t>CROWNS</a:t>
            </a:r>
          </a:p>
          <a:p>
            <a:pPr>
              <a:defRPr b="1" sz="2300">
                <a:solidFill>
                  <a:srgbClr val="000000"/>
                </a:solidFill>
              </a:defRPr>
            </a:pPr>
            <a:r>
              <a:t>PFM</a:t>
            </a:r>
          </a:p>
        </p:txBody>
      </p:sp>
      <p:sp>
        <p:nvSpPr>
          <p:cNvPr id="129" name="Line"/>
          <p:cNvSpPr/>
          <p:nvPr/>
        </p:nvSpPr>
        <p:spPr>
          <a:xfrm flipV="1">
            <a:off x="4461089" y="4630468"/>
            <a:ext cx="1123087" cy="357685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30" name="Line"/>
          <p:cNvSpPr/>
          <p:nvPr/>
        </p:nvSpPr>
        <p:spPr>
          <a:xfrm flipH="1" flipV="1">
            <a:off x="7266969" y="4131129"/>
            <a:ext cx="2157630" cy="768470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7125599" y="2097773"/>
            <a:ext cx="157577" cy="1426746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racktooth1.jpg" descr="cracktooth1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256391" y="538713"/>
            <a:ext cx="7126513" cy="7237493"/>
          </a:xfrm>
          <a:prstGeom prst="rect">
            <a:avLst/>
          </a:prstGeom>
        </p:spPr>
      </p:pic>
      <p:sp>
        <p:nvSpPr>
          <p:cNvPr id="178" name="Dycal Calcium Hydroxide Liner…"/>
          <p:cNvSpPr txBox="1"/>
          <p:nvPr>
            <p:ph type="title"/>
          </p:nvPr>
        </p:nvSpPr>
        <p:spPr>
          <a:xfrm>
            <a:off x="774699" y="1049114"/>
            <a:ext cx="3942276" cy="2189386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3000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4600"/>
              <a:t>Dycal</a:t>
            </a:r>
            <a:r>
              <a:t> Calcium Hydroxide Liner </a:t>
            </a:r>
          </a:p>
          <a:p>
            <a:pPr algn="l" defTabSz="457200">
              <a:defRPr b="1" i="1" sz="3000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  RADIOPAQUE</a:t>
            </a:r>
          </a:p>
        </p:txBody>
      </p:sp>
      <p:sp>
        <p:nvSpPr>
          <p:cNvPr id="179" name="Dycal Calcium Hydroxide Liner…"/>
          <p:cNvSpPr txBox="1"/>
          <p:nvPr>
            <p:ph type="body" sz="quarter" idx="1"/>
          </p:nvPr>
        </p:nvSpPr>
        <p:spPr>
          <a:xfrm>
            <a:off x="842227" y="3197100"/>
            <a:ext cx="4072883" cy="6143130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b="1" i="0" sz="3000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Dycal</a:t>
            </a:r>
            <a:r>
              <a:t> Calcium Hydroxide Liner </a:t>
            </a:r>
          </a:p>
          <a:p>
            <a:pPr algn="l" defTabSz="457200">
              <a:lnSpc>
                <a:spcPct val="100000"/>
              </a:lnSpc>
              <a:defRPr i="0" sz="3000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is a two-component, rigid-setting, self-curing material designed for use in direct and indirect pulp capping and as a protective liner under </a:t>
            </a:r>
            <a:r>
              <a:rPr b="1"/>
              <a:t>dental</a:t>
            </a:r>
            <a:r>
              <a:t> adhesives, varnishes, filling materials, cements, and other base materials.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–GOOGLE IMAGES-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–GOOGLE IMAGES-</a:t>
            </a:r>
          </a:p>
        </p:txBody>
      </p:sp>
      <p:sp>
        <p:nvSpPr>
          <p:cNvPr id="182" name="REFERENCES: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00020_f020-015-9780323078450.jpg" descr="c00020_f020-015-9780323078450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514801" y="1177715"/>
            <a:ext cx="7093513" cy="8341138"/>
          </a:xfrm>
          <a:prstGeom prst="rect">
            <a:avLst/>
          </a:prstGeom>
        </p:spPr>
      </p:pic>
      <p:sp>
        <p:nvSpPr>
          <p:cNvPr id="134" name="IMPLANTS…"/>
          <p:cNvSpPr txBox="1"/>
          <p:nvPr>
            <p:ph type="title"/>
          </p:nvPr>
        </p:nvSpPr>
        <p:spPr>
          <a:xfrm>
            <a:off x="675654" y="522835"/>
            <a:ext cx="4495553" cy="4415185"/>
          </a:xfrm>
          <a:prstGeom prst="rect">
            <a:avLst/>
          </a:prstGeom>
        </p:spPr>
        <p:txBody>
          <a:bodyPr/>
          <a:lstStyle/>
          <a:p>
            <a:pPr defTabSz="473201">
              <a:defRPr b="1" sz="3240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IMPLANTS</a:t>
            </a:r>
          </a:p>
          <a:p>
            <a:pPr defTabSz="473201">
              <a:defRPr b="1" sz="3240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 </a:t>
            </a:r>
            <a:r>
              <a:rPr sz="2349"/>
              <a:t>TITANIUM SCREWS,ANCHORED IN ALVEOLAR BONE</a:t>
            </a:r>
            <a:r>
              <a:t> </a:t>
            </a:r>
          </a:p>
          <a:p>
            <a:pPr defTabSz="473201">
              <a:defRPr b="1" sz="3240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473201">
              <a:defRPr b="1" sz="3240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511"/>
              <a:t>CROWNS CAN BE SINGLE/MULTIPLE UNITS, PFM or ZIRCONIA </a:t>
            </a:r>
            <a:endParaRPr sz="2511"/>
          </a:p>
          <a:p>
            <a:pPr defTabSz="473201">
              <a:defRPr b="1" sz="3240">
                <a:effectLst>
                  <a:outerShdw sx="100000" sy="100000" kx="0" ky="0" algn="b" rotWithShape="0" blurRad="10287" dist="10287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rPr b="0" sz="2511"/>
              <a:t>[all</a:t>
            </a:r>
            <a:r>
              <a:rPr b="0" sz="2673"/>
              <a:t> porcelain]</a:t>
            </a:r>
          </a:p>
        </p:txBody>
      </p:sp>
      <p:sp>
        <p:nvSpPr>
          <p:cNvPr id="135" name="All radiopaque, smooth margin"/>
          <p:cNvSpPr txBox="1"/>
          <p:nvPr>
            <p:ph type="body" sz="quarter" idx="1"/>
          </p:nvPr>
        </p:nvSpPr>
        <p:spPr>
          <a:xfrm>
            <a:off x="433189" y="5040957"/>
            <a:ext cx="4980484" cy="3950643"/>
          </a:xfrm>
          <a:prstGeom prst="rect">
            <a:avLst/>
          </a:prstGeom>
        </p:spPr>
        <p:txBody>
          <a:bodyPr/>
          <a:lstStyle>
            <a:lvl1pPr>
              <a:defRPr b="1" sz="2600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</a:defRPr>
            </a:lvl1pPr>
          </a:lstStyle>
          <a:p>
            <a:pPr/>
            <a:r>
              <a:t>All radiopaque, smooth margin</a:t>
            </a:r>
          </a:p>
        </p:txBody>
      </p:sp>
      <p:pic>
        <p:nvPicPr>
          <p:cNvPr id="136" name="Unknown.jpeg" descr="Unknown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199" y="5529484"/>
            <a:ext cx="4424463" cy="3428671"/>
          </a:xfrm>
          <a:prstGeom prst="rect">
            <a:avLst/>
          </a:prstGeom>
        </p:spPr>
      </p:pic>
      <p:sp>
        <p:nvSpPr>
          <p:cNvPr id="137" name="Line"/>
          <p:cNvSpPr/>
          <p:nvPr/>
        </p:nvSpPr>
        <p:spPr>
          <a:xfrm flipH="1" flipV="1">
            <a:off x="9857406" y="6473561"/>
            <a:ext cx="1724382" cy="1724383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38" name="Zirconia"/>
          <p:cNvSpPr txBox="1"/>
          <p:nvPr/>
        </p:nvSpPr>
        <p:spPr>
          <a:xfrm>
            <a:off x="9278111" y="345325"/>
            <a:ext cx="22209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Zirconia</a:t>
            </a:r>
          </a:p>
        </p:txBody>
      </p:sp>
      <p:sp>
        <p:nvSpPr>
          <p:cNvPr id="139" name="All metal…"/>
          <p:cNvSpPr txBox="1"/>
          <p:nvPr/>
        </p:nvSpPr>
        <p:spPr>
          <a:xfrm>
            <a:off x="10637285" y="7975600"/>
            <a:ext cx="186483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900"/>
            </a:pPr>
            <a:r>
              <a:t>All metal</a:t>
            </a:r>
          </a:p>
          <a:p>
            <a:pPr>
              <a:defRPr b="1" sz="2900"/>
            </a:pPr>
            <a:r>
              <a:t>GOLD</a:t>
            </a:r>
          </a:p>
        </p:txBody>
      </p:sp>
      <p:sp>
        <p:nvSpPr>
          <p:cNvPr id="140" name="Line"/>
          <p:cNvSpPr/>
          <p:nvPr/>
        </p:nvSpPr>
        <p:spPr>
          <a:xfrm>
            <a:off x="2366686" y="6279067"/>
            <a:ext cx="739759" cy="1924058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pic>
        <p:nvPicPr>
          <p:cNvPr id="141" name="odontologia-lateral-luxation.png" descr="odontologia-lateral-luxation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12352" y="1410362"/>
            <a:ext cx="4672589" cy="4186554"/>
          </a:xfrm>
          <a:prstGeom prst="rect">
            <a:avLst/>
          </a:prstGeom>
        </p:spPr>
      </p:pic>
      <p:sp>
        <p:nvSpPr>
          <p:cNvPr id="142" name="Line"/>
          <p:cNvSpPr/>
          <p:nvPr/>
        </p:nvSpPr>
        <p:spPr>
          <a:xfrm flipH="1">
            <a:off x="8724900" y="1004101"/>
            <a:ext cx="1453128" cy="3696098"/>
          </a:xfrm>
          <a:prstGeom prst="line">
            <a:avLst/>
          </a:prstGeom>
          <a:ln w="38100">
            <a:solidFill>
              <a:schemeClr val="accent1">
                <a:satOff val="23585"/>
                <a:lumOff val="-3131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TAINLESS STEELE CROWN on Primary Teeth"/>
          <p:cNvSpPr txBox="1"/>
          <p:nvPr>
            <p:ph type="title"/>
          </p:nvPr>
        </p:nvSpPr>
        <p:spPr>
          <a:xfrm>
            <a:off x="693261" y="806450"/>
            <a:ext cx="3386961" cy="5600502"/>
          </a:xfrm>
          <a:prstGeom prst="rect">
            <a:avLst/>
          </a:prstGeom>
          <a:solidFill>
            <a:schemeClr val="accent1">
              <a:satOff val="23585"/>
              <a:lumOff val="-31317"/>
            </a:schemeClr>
          </a:solidFill>
        </p:spPr>
        <p:txBody>
          <a:bodyPr/>
          <a:lstStyle/>
          <a:p>
            <a:pPr/>
            <a:r>
              <a:rPr b="1" sz="4000"/>
              <a:t>STAINLESS</a:t>
            </a:r>
            <a:r>
              <a:rPr b="1" sz="4700"/>
              <a:t> </a:t>
            </a:r>
            <a:r>
              <a:rPr b="1" sz="4000"/>
              <a:t>STEELE CROWN </a:t>
            </a:r>
            <a:r>
              <a:t>on </a:t>
            </a:r>
            <a:r>
              <a:rPr sz="6000"/>
              <a:t>Primary Teeth</a:t>
            </a:r>
          </a:p>
        </p:txBody>
      </p:sp>
      <p:sp>
        <p:nvSpPr>
          <p:cNvPr id="145" name="CLINICAL &amp;…"/>
          <p:cNvSpPr txBox="1"/>
          <p:nvPr>
            <p:ph type="body" sz="quarter" idx="1"/>
          </p:nvPr>
        </p:nvSpPr>
        <p:spPr>
          <a:xfrm>
            <a:off x="283696" y="7115137"/>
            <a:ext cx="5046267" cy="1879601"/>
          </a:xfrm>
          <a:prstGeom prst="rect">
            <a:avLst/>
          </a:prstGeom>
        </p:spPr>
        <p:txBody>
          <a:bodyPr/>
          <a:lstStyle/>
          <a:p>
            <a:pPr defTabSz="514095">
              <a:defRPr b="1" sz="2552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>
                  <a:outerShdw sx="100000" sy="100000" kx="0" ky="0" algn="b" rotWithShape="0" blurRad="22352" dist="11176" dir="5400000">
                    <a:srgbClr val="FFFFFF"/>
                  </a:outerShdw>
                </a:effectLst>
              </a:defRPr>
            </a:pPr>
            <a:r>
              <a:t>CLINICAL &amp;</a:t>
            </a:r>
          </a:p>
          <a:p>
            <a:pPr defTabSz="514095">
              <a:defRPr b="1" sz="2552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>
                  <a:outerShdw sx="100000" sy="100000" kx="0" ky="0" algn="b" rotWithShape="0" blurRad="22352" dist="11176" dir="5400000">
                    <a:srgbClr val="FFFFFF"/>
                  </a:outerShdw>
                </a:effectLst>
              </a:defRPr>
            </a:pPr>
            <a:r>
              <a:t>RADIOGRAPHY</a:t>
            </a:r>
          </a:p>
          <a:p>
            <a:pPr defTabSz="514095">
              <a:defRPr b="1" sz="2552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>
                  <a:outerShdw sx="100000" sy="100000" kx="0" ky="0" algn="b" rotWithShape="0" blurRad="22352" dist="11176" dir="5400000">
                    <a:srgbClr val="FFFFFF"/>
                  </a:outerShdw>
                </a:effectLst>
              </a:defRPr>
            </a:pPr>
          </a:p>
          <a:p>
            <a:pPr defTabSz="514095">
              <a:defRPr b="1" sz="2552">
                <a:solidFill>
                  <a:schemeClr val="accent3">
                    <a:hueOff val="-301785"/>
                    <a:satOff val="-13476"/>
                    <a:lumOff val="-10611"/>
                  </a:schemeClr>
                </a:solidFill>
                <a:effectLst>
                  <a:outerShdw sx="100000" sy="100000" kx="0" ky="0" algn="b" rotWithShape="0" blurRad="22352" dist="11176" dir="5400000">
                    <a:srgbClr val="FFFFFF"/>
                  </a:outerShdw>
                </a:effectLst>
              </a:defRPr>
            </a:pPr>
            <a:r>
              <a:t>RADIOPAQUE</a:t>
            </a:r>
          </a:p>
        </p:txBody>
      </p:sp>
      <p:pic>
        <p:nvPicPr>
          <p:cNvPr id="146" name="ss-crown.jpg" descr="ss-crown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8278" y="7160707"/>
            <a:ext cx="6154960" cy="2378048"/>
          </a:xfrm>
          <a:prstGeom prst="rect">
            <a:avLst/>
          </a:prstGeom>
        </p:spPr>
      </p:pic>
      <p:pic>
        <p:nvPicPr>
          <p:cNvPr id="147" name="stainless-steel-crown-for-paeododontics-24-638.jpg" descr="stainless-steel-crown-for-paeododontics-24-638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6336" y="291703"/>
            <a:ext cx="8678844" cy="66299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8RCaRX-hgoT32fWj3M7eMg.png" descr="8RCaRX-hgoT32fWj3M7eMg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71450" y="397757"/>
            <a:ext cx="9707911" cy="6621286"/>
          </a:xfrm>
          <a:prstGeom prst="rect">
            <a:avLst/>
          </a:prstGeom>
        </p:spPr>
      </p:pic>
      <p:sp>
        <p:nvSpPr>
          <p:cNvPr id="150" name="MAXILLARY SINGLE/FIVE UNIT PFM BRIDGE"/>
          <p:cNvSpPr txBox="1"/>
          <p:nvPr>
            <p:ph type="title"/>
          </p:nvPr>
        </p:nvSpPr>
        <p:spPr>
          <a:xfrm>
            <a:off x="-111213" y="7064041"/>
            <a:ext cx="12873237" cy="1231901"/>
          </a:xfrm>
          <a:prstGeom prst="rect">
            <a:avLst/>
          </a:prstGeom>
        </p:spPr>
        <p:txBody>
          <a:bodyPr/>
          <a:lstStyle>
            <a:lvl1pPr defTabSz="332993">
              <a:defRPr sz="4332">
                <a:effectLst>
                  <a:outerShdw sx="100000" sy="100000" kx="0" ky="0" algn="b" rotWithShape="0" blurRad="14478" dist="1447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MAXILLARY SINGLE/FIVE UNIT PFM BRIDGE</a:t>
            </a:r>
          </a:p>
        </p:txBody>
      </p:sp>
      <p:sp>
        <p:nvSpPr>
          <p:cNvPr id="151" name="PORCELAIN is RADIO LUCENT ; FUSED to a RADIOPAQUE METAL BASE"/>
          <p:cNvSpPr txBox="1"/>
          <p:nvPr>
            <p:ph type="body" sz="quarter" idx="1"/>
          </p:nvPr>
        </p:nvSpPr>
        <p:spPr>
          <a:xfrm>
            <a:off x="805667" y="8210550"/>
            <a:ext cx="11222683" cy="647701"/>
          </a:xfrm>
          <a:prstGeom prst="rect">
            <a:avLst/>
          </a:prstGeom>
        </p:spPr>
        <p:txBody>
          <a:bodyPr/>
          <a:lstStyle>
            <a:lvl1pPr defTabSz="403097">
              <a:defRPr b="1" sz="2346">
                <a:effectLst>
                  <a:outerShdw sx="100000" sy="100000" kx="0" ky="0" algn="b" rotWithShape="0" blurRad="17526" dist="8763" dir="162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PORCELAIN is RADIO LUCENT ; FUSED to a RADIOPAQUE METAL BASE</a:t>
            </a:r>
          </a:p>
        </p:txBody>
      </p:sp>
      <p:sp>
        <p:nvSpPr>
          <p:cNvPr id="152" name="Line"/>
          <p:cNvSpPr/>
          <p:nvPr/>
        </p:nvSpPr>
        <p:spPr>
          <a:xfrm flipV="1">
            <a:off x="4279652" y="5927317"/>
            <a:ext cx="4756078" cy="391996"/>
          </a:xfrm>
          <a:prstGeom prst="line">
            <a:avLst/>
          </a:prstGeom>
          <a:ln w="38100">
            <a:solidFill>
              <a:schemeClr val="accent1">
                <a:satOff val="-17010"/>
                <a:lumOff val="1436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  <p:sp>
        <p:nvSpPr>
          <p:cNvPr id="153" name="Line"/>
          <p:cNvSpPr/>
          <p:nvPr/>
        </p:nvSpPr>
        <p:spPr>
          <a:xfrm flipV="1">
            <a:off x="4403094" y="2921197"/>
            <a:ext cx="1" cy="2296002"/>
          </a:xfrm>
          <a:prstGeom prst="line">
            <a:avLst/>
          </a:prstGeom>
          <a:ln w="38100">
            <a:solidFill>
              <a:schemeClr val="accent1">
                <a:satOff val="-17010"/>
                <a:lumOff val="1436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xfrm>
            <a:off x="637629" y="2222500"/>
            <a:ext cx="2852838" cy="2438400"/>
          </a:xfrm>
          <a:prstGeom prst="rect">
            <a:avLst/>
          </a:prstGeom>
        </p:spPr>
        <p:txBody>
          <a:bodyPr/>
          <a:lstStyle/>
          <a:p>
            <a: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6" name="ALL"/>
          <p:cNvSpPr txBox="1"/>
          <p:nvPr>
            <p:ph type="body" sz="quarter" idx="1"/>
          </p:nvPr>
        </p:nvSpPr>
        <p:spPr>
          <a:xfrm>
            <a:off x="664308" y="5236622"/>
            <a:ext cx="5402384" cy="3234278"/>
          </a:xfrm>
          <a:prstGeom prst="rect">
            <a:avLst/>
          </a:prstGeom>
          <a:gradFill>
            <a:gsLst>
              <a:gs pos="0">
                <a:schemeClr val="accent1">
                  <a:satOff val="-17010"/>
                  <a:lumOff val="14363"/>
                </a:schemeClr>
              </a:gs>
              <a:gs pos="100000">
                <a:schemeClr val="accent1">
                  <a:satOff val="23585"/>
                  <a:lumOff val="-31317"/>
                </a:schemeClr>
              </a:gs>
            </a:gsLst>
            <a:lin ang="5400000"/>
          </a:gradFill>
        </p:spPr>
        <p:txBody>
          <a:bodyPr/>
          <a:lstStyle/>
          <a:p>
            <a:pPr/>
            <a:r>
              <a:t>ALL </a:t>
            </a:r>
          </a:p>
        </p:txBody>
      </p:sp>
      <p:pic>
        <p:nvPicPr>
          <p:cNvPr id="157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344" y="5566996"/>
            <a:ext cx="5944903" cy="3344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ervices-cs-04-bruxzir-now-06.jpg" descr="services-cs-04-bruxzir-now-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6541" y="864368"/>
            <a:ext cx="8215809" cy="4107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Unknown.jpeg" descr="Unknown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64469" y="267556"/>
            <a:ext cx="10097915" cy="6881688"/>
          </a:xfrm>
          <a:prstGeom prst="rect">
            <a:avLst/>
          </a:prstGeom>
        </p:spPr>
      </p:pic>
      <p:sp>
        <p:nvSpPr>
          <p:cNvPr id="161" name="Mixed Restorations"/>
          <p:cNvSpPr txBox="1"/>
          <p:nvPr>
            <p:ph type="title"/>
          </p:nvPr>
        </p:nvSpPr>
        <p:spPr>
          <a:xfrm>
            <a:off x="2387649" y="7317077"/>
            <a:ext cx="8680772" cy="923506"/>
          </a:xfrm>
          <a:prstGeom prst="rect">
            <a:avLst/>
          </a:prstGeom>
        </p:spPr>
        <p:txBody>
          <a:bodyPr/>
          <a:lstStyle>
            <a:lvl1pPr defTabSz="420624">
              <a:defRPr sz="5472">
                <a:effectLst>
                  <a:outerShdw sx="100000" sy="100000" kx="0" ky="0" algn="b" rotWithShape="0" blurRad="18288" dist="1828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Mixed Restorations </a:t>
            </a:r>
          </a:p>
        </p:txBody>
      </p:sp>
      <p:sp>
        <p:nvSpPr>
          <p:cNvPr id="162" name="Amalgam filling [silver metal] is radiopaque;…"/>
          <p:cNvSpPr txBox="1"/>
          <p:nvPr>
            <p:ph type="body" sz="quarter" idx="1"/>
          </p:nvPr>
        </p:nvSpPr>
        <p:spPr>
          <a:xfrm>
            <a:off x="549410" y="8134350"/>
            <a:ext cx="12357250" cy="1305769"/>
          </a:xfrm>
          <a:prstGeom prst="rect">
            <a:avLst/>
          </a:prstGeom>
        </p:spPr>
        <p:txBody>
          <a:bodyPr/>
          <a:lstStyle/>
          <a:p>
            <a:pPr defTabSz="403097">
              <a:defRPr b="1" sz="3657">
                <a:effectLst>
                  <a:outerShdw sx="100000" sy="100000" kx="0" ky="0" algn="b" rotWithShape="0" blurRad="17526" dist="876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Amalgam filling [silver metal] is radiopaque; </a:t>
            </a:r>
          </a:p>
          <a:p>
            <a:pPr defTabSz="403097">
              <a:defRPr b="1" sz="3657">
                <a:effectLst>
                  <a:outerShdw sx="100000" sy="100000" kx="0" ky="0" algn="b" rotWithShape="0" blurRad="17526" dist="876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Composite filling [tooth colored]is  less radiopaque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JIndianSocPedodPrevDent_2011_29_3_222_85829_f11.jpg" descr="JIndianSocPedodPrevDent_2011_29_3_222_85829_f11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853844" y="845013"/>
            <a:ext cx="6104831" cy="8076274"/>
          </a:xfrm>
          <a:prstGeom prst="rect">
            <a:avLst/>
          </a:prstGeom>
        </p:spPr>
      </p:pic>
      <p:sp>
        <p:nvSpPr>
          <p:cNvPr id="165" name="ZINC OXIDE EUGENOL [ZOE]…"/>
          <p:cNvSpPr txBox="1"/>
          <p:nvPr>
            <p:ph type="title"/>
          </p:nvPr>
        </p:nvSpPr>
        <p:spPr>
          <a:xfrm>
            <a:off x="203200" y="258911"/>
            <a:ext cx="4897835" cy="8754964"/>
          </a:xfrm>
          <a:prstGeom prst="rect">
            <a:avLst/>
          </a:prstGeom>
        </p:spPr>
        <p:txBody>
          <a:bodyPr/>
          <a:lstStyle/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ZINC OXIDE EUGENOL [ZOE]</a:t>
            </a: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AKA : Intermediate Restorative Material {IRM}</a:t>
            </a:r>
          </a:p>
          <a:p>
            <a:pPr defTabSz="268731">
              <a:defRPr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Clinical &amp; Radiograph Evaluation of ZOE.</a:t>
            </a: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i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Less Radiopaque</a:t>
            </a:r>
          </a:p>
          <a:p>
            <a:pPr defTabSz="268731">
              <a:defRPr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Uses &amp; Characteristics:</a:t>
            </a:r>
          </a:p>
          <a:p>
            <a:pPr defTabSz="268731">
              <a:defRPr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Cementing agents for crowns &amp; FPD’s</a:t>
            </a: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268731">
              <a:defRPr b="1" sz="2254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Temporary restorations</a:t>
            </a:r>
          </a:p>
          <a:p>
            <a:pPr marL="105155" indent="-105155" defTabSz="268731">
              <a:buSzPct val="100000"/>
              <a:defRPr b="1" sz="1840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marL="105155" indent="-105155" defTabSz="268731">
              <a:buSzPct val="100000"/>
              <a:defRPr b="1" sz="1840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Eugenol is used to calm the nerves in the tooth</a:t>
            </a:r>
          </a:p>
          <a:p>
            <a:pPr defTabSz="268731">
              <a:defRPr sz="3128">
                <a:effectLst>
                  <a:outerShdw sx="100000" sy="100000" kx="0" ky="0" algn="b" rotWithShape="0" blurRad="5842" dist="5842" dir="162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6" name="Line"/>
          <p:cNvSpPr/>
          <p:nvPr/>
        </p:nvSpPr>
        <p:spPr>
          <a:xfrm>
            <a:off x="3905249" y="2002189"/>
            <a:ext cx="5006396" cy="1120035"/>
          </a:xfrm>
          <a:prstGeom prst="line">
            <a:avLst/>
          </a:prstGeom>
          <a:ln w="38100">
            <a:solidFill>
              <a:schemeClr val="accent1">
                <a:satOff val="3916"/>
                <a:lumOff val="-15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s.jpeg" descr="images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354994" y="1318542"/>
            <a:ext cx="7728720" cy="7129216"/>
          </a:xfrm>
          <a:prstGeom prst="rect">
            <a:avLst/>
          </a:prstGeom>
        </p:spPr>
      </p:pic>
      <p:sp>
        <p:nvSpPr>
          <p:cNvPr id="169" name="ZINC PHOSPHATE CEMENT…"/>
          <p:cNvSpPr txBox="1"/>
          <p:nvPr>
            <p:ph type="title"/>
          </p:nvPr>
        </p:nvSpPr>
        <p:spPr>
          <a:xfrm>
            <a:off x="482600" y="1358900"/>
            <a:ext cx="4018310" cy="2438400"/>
          </a:xfrm>
          <a:prstGeom prst="rect">
            <a:avLst/>
          </a:prstGeom>
        </p:spPr>
        <p:txBody>
          <a:bodyPr/>
          <a:lstStyle/>
          <a:p>
            <a:pPr defTabSz="484886">
              <a:lnSpc>
                <a:spcPct val="120000"/>
              </a:lnSpc>
              <a:defRPr b="1" i="1" sz="3237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>
                  <a:outerShdw sx="100000" sy="100000" kx="0" ky="0" algn="b" rotWithShape="0" blurRad="21082" dist="10541" dir="5400000">
                    <a:srgbClr val="FFFFFF"/>
                  </a:outerShdw>
                </a:effectLst>
              </a:defRPr>
            </a:pPr>
            <a:r>
              <a:t>ZINC PHOSPHATE CEMENT</a:t>
            </a:r>
          </a:p>
          <a:p>
            <a:pPr defTabSz="484886">
              <a:lnSpc>
                <a:spcPct val="120000"/>
              </a:lnSpc>
              <a:defRPr b="1" i="1" sz="3237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>
                  <a:outerShdw sx="100000" sy="100000" kx="0" ky="0" algn="b" rotWithShape="0" blurRad="21082" dist="10541" dir="5400000">
                    <a:srgbClr val="FFFFFF"/>
                  </a:outerShdw>
                </a:effectLst>
              </a:defRPr>
            </a:pPr>
            <a:r>
              <a:t>Less Radiopaque</a:t>
            </a:r>
          </a:p>
        </p:txBody>
      </p:sp>
      <p:sp>
        <p:nvSpPr>
          <p:cNvPr id="170" name="ZINC PHOSPHATE CEMENT:…"/>
          <p:cNvSpPr txBox="1"/>
          <p:nvPr>
            <p:ph type="body" sz="quarter" idx="1"/>
          </p:nvPr>
        </p:nvSpPr>
        <p:spPr>
          <a:xfrm>
            <a:off x="774699" y="4004022"/>
            <a:ext cx="3434111" cy="5510461"/>
          </a:xfrm>
          <a:prstGeom prst="rect">
            <a:avLst/>
          </a:prstGeom>
        </p:spPr>
        <p:txBody>
          <a:bodyPr/>
          <a:lstStyle/>
          <a:p>
            <a:pPr defTabSz="391414">
              <a:defRPr sz="1943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t>ZINC PHOSPHATE CEMENT:</a:t>
            </a:r>
          </a:p>
          <a:p>
            <a:pPr defTabSz="391414">
              <a:defRPr i="0" sz="1943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t>Similar uses as ZOE</a:t>
            </a:r>
          </a:p>
          <a:p>
            <a:pPr defTabSz="391414">
              <a:defRPr i="0" sz="1943">
                <a:solidFill>
                  <a:schemeClr val="accent3">
                    <a:hueOff val="-237558"/>
                    <a:satOff val="15631"/>
                    <a:lumOff val="-32569"/>
                  </a:schemeClr>
                </a:solidFill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t>Uses &amp; Characteristics:</a:t>
            </a: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Cementing agents for crowns &amp; FPD’s</a:t>
            </a: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Temporary restorations</a:t>
            </a: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Insulating base</a:t>
            </a: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Produces heat when mixed.</a:t>
            </a:r>
          </a:p>
          <a:p>
            <a:pPr defTabSz="391414">
              <a:lnSpc>
                <a:spcPct val="100000"/>
              </a:lnSpc>
              <a:defRPr i="0" sz="2680">
                <a:solidFill>
                  <a:srgbClr val="BCB08F"/>
                </a:solidFill>
                <a:effectLst>
                  <a:outerShdw sx="100000" sy="100000" kx="0" ky="0" algn="b" rotWithShape="0" blurRad="8509" dist="8509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[Glass slab is indicated]</a:t>
            </a:r>
          </a:p>
        </p:txBody>
      </p:sp>
      <p:sp>
        <p:nvSpPr>
          <p:cNvPr id="171" name="Line"/>
          <p:cNvSpPr/>
          <p:nvPr/>
        </p:nvSpPr>
        <p:spPr>
          <a:xfrm>
            <a:off x="3597485" y="4558002"/>
            <a:ext cx="5192740" cy="953799"/>
          </a:xfrm>
          <a:prstGeom prst="line">
            <a:avLst/>
          </a:prstGeom>
          <a:ln w="38100">
            <a:solidFill>
              <a:schemeClr val="accent1">
                <a:satOff val="-17010"/>
                <a:lumOff val="1436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i="0" sz="3200">
                <a:solidFill>
                  <a:srgbClr val="4B4B4B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23585"/>
            <a:lumOff val="-313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young-permanent-tooth-64-728.jpg" descr="young-permanent-tooth-64-728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74" name="CALCIUM HYDROXIDE SEALERS"/>
          <p:cNvSpPr txBox="1"/>
          <p:nvPr>
            <p:ph type="title"/>
          </p:nvPr>
        </p:nvSpPr>
        <p:spPr>
          <a:xfrm>
            <a:off x="252610" y="6985000"/>
            <a:ext cx="12835733" cy="1231900"/>
          </a:xfrm>
          <a:prstGeom prst="rect">
            <a:avLst/>
          </a:prstGeom>
        </p:spPr>
        <p:txBody>
          <a:bodyPr/>
          <a:lstStyle>
            <a:lvl1pPr defTabSz="461518">
              <a:defRPr sz="6004">
                <a:effectLst>
                  <a:outerShdw sx="100000" sy="100000" kx="0" ky="0" algn="b" rotWithShape="0" blurRad="20066" dist="20066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CALCIUM HYDROXIDE SEALERS</a:t>
            </a:r>
          </a:p>
        </p:txBody>
      </p:sp>
      <p:sp>
        <p:nvSpPr>
          <p:cNvPr id="175" name="Exhibits antimicrobial properties and have…"/>
          <p:cNvSpPr txBox="1"/>
          <p:nvPr>
            <p:ph type="body" sz="quarter" idx="1"/>
          </p:nvPr>
        </p:nvSpPr>
        <p:spPr>
          <a:xfrm>
            <a:off x="435322" y="8210550"/>
            <a:ext cx="12134156" cy="1516013"/>
          </a:xfrm>
          <a:prstGeom prst="rect">
            <a:avLst/>
          </a:prstGeom>
        </p:spPr>
        <p:txBody>
          <a:bodyPr/>
          <a:lstStyle/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rPr i="0"/>
              <a:t>Exhibits</a:t>
            </a:r>
            <a:r>
              <a:t> antimicrobial </a:t>
            </a:r>
            <a:r>
              <a:rPr i="0"/>
              <a:t>properties and have</a:t>
            </a:r>
            <a:r>
              <a:t> </a:t>
            </a:r>
          </a:p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osteogenic </a:t>
            </a:r>
            <a:r>
              <a:rPr i="0"/>
              <a:t>potential to promote apical closure of immature tooth</a:t>
            </a:r>
            <a:endParaRPr i="0"/>
          </a:p>
          <a:p>
            <a:pPr defTabSz="461518">
              <a:defRPr sz="2686">
                <a:effectLst>
                  <a:outerShdw sx="100000" sy="100000" kx="0" ky="0" algn="b" rotWithShape="0" blurRad="20066" dist="10033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rPr i="0"/>
              <a:t>Temporary dressings for canals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