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30260" y="6401179"/>
            <a:ext cx="256541" cy="275467"/>
          </a:xfrm>
          <a:prstGeom prst="rect">
            <a:avLst/>
          </a:prstGeom>
          <a:ln w="12700">
            <a:miter lim="400000"/>
          </a:ln>
        </p:spPr>
        <p:txBody>
          <a:bodyPr wrap="none" lIns="45719" rIns="45719" anchor="ctr">
            <a:spAutoFit/>
          </a:bodyPr>
          <a:lstStyle>
            <a:lvl1pPr algn="r">
              <a:defRPr sz="1200">
                <a:solidFill>
                  <a:srgbClr val="888888"/>
                </a:solidFill>
                <a:latin typeface="Times New Roman"/>
                <a:ea typeface="Times New Roman"/>
                <a:cs typeface="Times New Roman"/>
                <a:sym typeface="Times New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8.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9.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9.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0.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2.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3.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4.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0.t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nc-nd/4.0/" TargetMode="External"/><Relationship Id="rId3" Type="http://schemas.openxmlformats.org/officeDocument/2006/relationships/hyperlink" Target="http://creativecommons.org/licenses/by/4.0/" TargetMode="External"/><Relationship Id="rId4" Type="http://schemas.openxmlformats.org/officeDocument/2006/relationships/hyperlink" Target="https://creativecommons.org/licenses/by-nc-nd/2.0/" TargetMode="External"/><Relationship Id="rId5" Type="http://schemas.openxmlformats.org/officeDocument/2006/relationships/hyperlink" Target="mailto:bigpicture@wellcome.ac.uk"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2">
            <a:extLst/>
          </a:blip>
          <a:stretch>
            <a:fillRect/>
          </a:stretch>
        </p:blipFill>
        <p:spPr>
          <a:xfrm>
            <a:off x="677332" y="2196962"/>
            <a:ext cx="7789335" cy="1664087"/>
          </a:xfrm>
          <a:prstGeom prst="rect">
            <a:avLst/>
          </a:prstGeom>
          <a:ln w="12700">
            <a:miter lim="400000"/>
          </a:ln>
        </p:spPr>
      </p:pic>
      <p:sp>
        <p:nvSpPr>
          <p:cNvPr id="113" name="Subtitle 2"/>
          <p:cNvSpPr txBox="1"/>
          <p:nvPr>
            <p:ph type="subTitle" sz="quarter" idx="1"/>
          </p:nvPr>
        </p:nvSpPr>
        <p:spPr>
          <a:xfrm>
            <a:off x="2843808" y="3501008"/>
            <a:ext cx="5680720" cy="432049"/>
          </a:xfrm>
          <a:prstGeom prst="rect">
            <a:avLst/>
          </a:prstGeom>
        </p:spPr>
        <p:txBody>
          <a:bodyPr/>
          <a:lstStyle>
            <a:lvl1pPr algn="r" defTabSz="443484">
              <a:spcBef>
                <a:spcPts val="400"/>
              </a:spcBef>
              <a:defRPr b="1" sz="1746"/>
            </a:lvl1pPr>
          </a:lstStyle>
          <a:p>
            <a:pPr/>
            <a:r>
              <a:t>MOSQUITOES AND THE DISEASES THEY SPREAD IMAGES</a:t>
            </a:r>
          </a:p>
        </p:txBody>
      </p:sp>
      <p:pic>
        <p:nvPicPr>
          <p:cNvPr id="114" name="Picture 5" descr="Picture 5"/>
          <p:cNvPicPr>
            <a:picLocks noChangeAspect="1"/>
          </p:cNvPicPr>
          <p:nvPr/>
        </p:nvPicPr>
        <p:blipFill>
          <a:blip r:embed="rId3">
            <a:extLst/>
          </a:blip>
          <a:stretch>
            <a:fillRect/>
          </a:stretch>
        </p:blipFill>
        <p:spPr>
          <a:xfrm>
            <a:off x="683568" y="6256327"/>
            <a:ext cx="1512168" cy="19700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sp>
        <p:nvSpPr>
          <p:cNvPr id="160" name="Subtitle 2"/>
          <p:cNvSpPr txBox="1"/>
          <p:nvPr/>
        </p:nvSpPr>
        <p:spPr>
          <a:xfrm>
            <a:off x="395535" y="5733255"/>
            <a:ext cx="8424938" cy="455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457200">
              <a:spcBef>
                <a:spcPts val="100"/>
              </a:spcBef>
              <a:defRPr sz="700"/>
            </a:pPr>
            <a:r>
              <a:t>The eggs then hatch into larvae, which live just under the water’s surface. They feed on microorganisms such as algae and bacteria, breathing air from above the surface. Depending on the species, larvae breathe either by using a tube (known as a siphon) or through holes in their abdomen (called spiracles). The larva pictured – of the genus Culex – uses siphons.  </a:t>
            </a:r>
            <a:endParaRPr sz="3200"/>
          </a:p>
          <a:p>
            <a:pPr algn="r" defTabSz="457200">
              <a:spcBef>
                <a:spcPts val="100"/>
              </a:spcBef>
              <a:defRPr sz="700"/>
            </a:pPr>
            <a:r>
              <a:t>Credit: laboratorio diagnostica ancona IZSUM/Flickr</a:t>
            </a:r>
          </a:p>
        </p:txBody>
      </p:sp>
      <p:sp>
        <p:nvSpPr>
          <p:cNvPr id="161" name="Subtitle 2"/>
          <p:cNvSpPr txBox="1"/>
          <p:nvPr/>
        </p:nvSpPr>
        <p:spPr>
          <a:xfrm>
            <a:off x="6876256" y="6309319"/>
            <a:ext cx="1872209" cy="2880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defTabSz="457200">
              <a:lnSpc>
                <a:spcPct val="80000"/>
              </a:lnSpc>
              <a:spcBef>
                <a:spcPts val="100"/>
              </a:spcBef>
              <a:defRPr b="1" sz="700">
                <a:solidFill>
                  <a:srgbClr val="FFFFFF"/>
                </a:solidFill>
                <a:latin typeface="Calluna Sans"/>
                <a:ea typeface="Calluna Sans"/>
                <a:cs typeface="Calluna Sans"/>
                <a:sym typeface="Calluna Sans"/>
              </a:defRPr>
            </a:lvl1pPr>
          </a:lstStyle>
          <a:p>
            <a:pPr/>
            <a:r>
              <a:t>BIGPICTUREEDUCATION.COM</a:t>
            </a:r>
          </a:p>
        </p:txBody>
      </p:sp>
      <p:pic>
        <p:nvPicPr>
          <p:cNvPr id="162"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163" name="Rectangle 1"/>
          <p:cNvSpPr/>
          <p:nvPr/>
        </p:nvSpPr>
        <p:spPr>
          <a:xfrm>
            <a:off x="395535" y="404664"/>
            <a:ext cx="3888434"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64" name="Title 1"/>
          <p:cNvSpPr txBox="1"/>
          <p:nvPr/>
        </p:nvSpPr>
        <p:spPr>
          <a:xfrm>
            <a:off x="441359" y="385621"/>
            <a:ext cx="3986625"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25195">
              <a:defRPr b="1" sz="2604">
                <a:solidFill>
                  <a:srgbClr val="FFFFFF"/>
                </a:solidFill>
              </a:defRPr>
            </a:lvl1pPr>
          </a:lstStyle>
          <a:p>
            <a:pPr/>
            <a:r>
              <a:t>Life cycle stag two: larva</a:t>
            </a:r>
          </a:p>
        </p:txBody>
      </p:sp>
      <p:pic>
        <p:nvPicPr>
          <p:cNvPr id="165" name="Picture 3" descr="Picture 3"/>
          <p:cNvPicPr>
            <a:picLocks noChangeAspect="1"/>
          </p:cNvPicPr>
          <p:nvPr/>
        </p:nvPicPr>
        <p:blipFill>
          <a:blip r:embed="rId3">
            <a:extLst/>
          </a:blip>
          <a:stretch>
            <a:fillRect/>
          </a:stretch>
        </p:blipFill>
        <p:spPr>
          <a:xfrm>
            <a:off x="798004" y="1052736"/>
            <a:ext cx="7620001" cy="428625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sp>
        <p:nvSpPr>
          <p:cNvPr id="168" name="Subtitle 2"/>
          <p:cNvSpPr txBox="1"/>
          <p:nvPr/>
        </p:nvSpPr>
        <p:spPr>
          <a:xfrm>
            <a:off x="395535" y="5733255"/>
            <a:ext cx="8424938" cy="455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457200">
              <a:spcBef>
                <a:spcPts val="100"/>
              </a:spcBef>
              <a:defRPr sz="700"/>
            </a:pPr>
            <a:r>
              <a:t>As it grows, a larva sheds its skin. A larva will do this four times before turning into a comma-shaped pupa. The mosquito now stops feeding, but still needs to stay </a:t>
            </a:r>
            <a:br/>
            <a:r>
              <a:t>near the water’s surface to breathe. It is during this stage that the mosquito metamorphoses into a winged insect. The pupa pictured belongs to the genus </a:t>
            </a:r>
            <a:r>
              <a:rPr i="1"/>
              <a:t>Culex</a:t>
            </a:r>
            <a:r>
              <a:t>. </a:t>
            </a:r>
            <a:endParaRPr sz="3200"/>
          </a:p>
          <a:p>
            <a:pPr algn="r" defTabSz="457200">
              <a:spcBef>
                <a:spcPts val="100"/>
              </a:spcBef>
              <a:defRPr sz="700"/>
            </a:pPr>
            <a:r>
              <a:t>Credit: Christophe Quintin/Flickr (CC BY-NC)</a:t>
            </a:r>
          </a:p>
        </p:txBody>
      </p:sp>
      <p:sp>
        <p:nvSpPr>
          <p:cNvPr id="169" name="Subtitle 2"/>
          <p:cNvSpPr txBox="1"/>
          <p:nvPr/>
        </p:nvSpPr>
        <p:spPr>
          <a:xfrm>
            <a:off x="6876256" y="6309319"/>
            <a:ext cx="1872209" cy="2880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defTabSz="457200">
              <a:lnSpc>
                <a:spcPct val="80000"/>
              </a:lnSpc>
              <a:spcBef>
                <a:spcPts val="100"/>
              </a:spcBef>
              <a:defRPr b="1" sz="700">
                <a:solidFill>
                  <a:srgbClr val="FFFFFF"/>
                </a:solidFill>
                <a:latin typeface="Calluna Sans"/>
                <a:ea typeface="Calluna Sans"/>
                <a:cs typeface="Calluna Sans"/>
                <a:sym typeface="Calluna Sans"/>
              </a:defRPr>
            </a:lvl1pPr>
          </a:lstStyle>
          <a:p>
            <a:pPr/>
            <a:r>
              <a:t>BIGPICTUREEDUCATION.COM</a:t>
            </a:r>
          </a:p>
        </p:txBody>
      </p:sp>
      <p:pic>
        <p:nvPicPr>
          <p:cNvPr id="170"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pic>
        <p:nvPicPr>
          <p:cNvPr id="171" name="Picture 3" descr="Picture 3"/>
          <p:cNvPicPr>
            <a:picLocks noChangeAspect="1"/>
          </p:cNvPicPr>
          <p:nvPr/>
        </p:nvPicPr>
        <p:blipFill>
          <a:blip r:embed="rId3">
            <a:extLst/>
          </a:blip>
          <a:stretch>
            <a:fillRect/>
          </a:stretch>
        </p:blipFill>
        <p:spPr>
          <a:xfrm>
            <a:off x="825138" y="692695"/>
            <a:ext cx="7493723" cy="4970838"/>
          </a:xfrm>
          <a:prstGeom prst="rect">
            <a:avLst/>
          </a:prstGeom>
          <a:ln w="12700">
            <a:miter lim="400000"/>
          </a:ln>
        </p:spPr>
      </p:pic>
      <p:sp>
        <p:nvSpPr>
          <p:cNvPr id="172" name="Rectangle 1"/>
          <p:cNvSpPr/>
          <p:nvPr/>
        </p:nvSpPr>
        <p:spPr>
          <a:xfrm>
            <a:off x="395535" y="404664"/>
            <a:ext cx="4248474"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73" name="Title 1"/>
          <p:cNvSpPr txBox="1"/>
          <p:nvPr/>
        </p:nvSpPr>
        <p:spPr>
          <a:xfrm>
            <a:off x="441359" y="385621"/>
            <a:ext cx="4202649"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02336">
              <a:defRPr b="1" sz="2464">
                <a:solidFill>
                  <a:srgbClr val="FFFFFF"/>
                </a:solidFill>
              </a:defRPr>
            </a:lvl1pPr>
          </a:lstStyle>
          <a:p>
            <a:pPr/>
            <a:r>
              <a:t>Life cycle stage three: pupa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176" name="Picture 3" descr="Picture 3"/>
          <p:cNvPicPr>
            <a:picLocks noChangeAspect="1"/>
          </p:cNvPicPr>
          <p:nvPr/>
        </p:nvPicPr>
        <p:blipFill>
          <a:blip r:embed="rId2">
            <a:extLst/>
          </a:blip>
          <a:stretch>
            <a:fillRect/>
          </a:stretch>
        </p:blipFill>
        <p:spPr>
          <a:xfrm>
            <a:off x="2659383" y="692695"/>
            <a:ext cx="3825234" cy="4968554"/>
          </a:xfrm>
          <a:prstGeom prst="rect">
            <a:avLst/>
          </a:prstGeom>
          <a:ln w="12700">
            <a:miter lim="400000"/>
          </a:ln>
        </p:spPr>
      </p:pic>
      <p:sp>
        <p:nvSpPr>
          <p:cNvPr id="177" name="Rectangle 1"/>
          <p:cNvSpPr/>
          <p:nvPr/>
        </p:nvSpPr>
        <p:spPr>
          <a:xfrm>
            <a:off x="395535" y="404664"/>
            <a:ext cx="4104458"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78" name="Title 1"/>
          <p:cNvSpPr txBox="1"/>
          <p:nvPr/>
        </p:nvSpPr>
        <p:spPr>
          <a:xfrm>
            <a:off x="441359" y="385621"/>
            <a:ext cx="4346665"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34340">
              <a:defRPr b="1" sz="2660">
                <a:solidFill>
                  <a:srgbClr val="FFFFFF"/>
                </a:solidFill>
              </a:defRPr>
            </a:lvl1pPr>
          </a:lstStyle>
          <a:p>
            <a:pPr/>
            <a:r>
              <a:t>Life cycle stage four: adult</a:t>
            </a:r>
          </a:p>
        </p:txBody>
      </p:sp>
      <p:sp>
        <p:nvSpPr>
          <p:cNvPr id="179" name="Subtitle 2"/>
          <p:cNvSpPr txBox="1"/>
          <p:nvPr/>
        </p:nvSpPr>
        <p:spPr>
          <a:xfrm>
            <a:off x="395535" y="5733255"/>
            <a:ext cx="8424938" cy="455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457200">
              <a:spcBef>
                <a:spcPts val="100"/>
              </a:spcBef>
              <a:defRPr sz="700"/>
            </a:pPr>
            <a:r>
              <a:t>After resting and developing, the pupa’s skin splits to allow the adult mosquito to emerge. The adult rises out of the water (as pictured), before resting on the surface, allowing its body </a:t>
            </a:r>
            <a:br/>
            <a:r>
              <a:t>to dry and harden. It then flies away. A few days after emerging, adults will begin to mate – restarting the life cycle. This emerging mosquito belongs to the genus </a:t>
            </a:r>
            <a:r>
              <a:rPr i="1"/>
              <a:t>Anopheles</a:t>
            </a:r>
            <a:r>
              <a:t>.</a:t>
            </a:r>
            <a:endParaRPr sz="3200"/>
          </a:p>
          <a:p>
            <a:pPr algn="r" defTabSz="457200">
              <a:spcBef>
                <a:spcPts val="100"/>
              </a:spcBef>
              <a:defRPr sz="700"/>
            </a:pPr>
            <a:r>
              <a:t>Credit: James Gathany/Centers for Disease Control and Prevention</a:t>
            </a:r>
          </a:p>
        </p:txBody>
      </p:sp>
      <p:sp>
        <p:nvSpPr>
          <p:cNvPr id="180" name="Subtitle 2"/>
          <p:cNvSpPr txBox="1"/>
          <p:nvPr/>
        </p:nvSpPr>
        <p:spPr>
          <a:xfrm>
            <a:off x="6876256" y="6309319"/>
            <a:ext cx="1872209" cy="2880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defTabSz="457200">
              <a:lnSpc>
                <a:spcPct val="80000"/>
              </a:lnSpc>
              <a:spcBef>
                <a:spcPts val="100"/>
              </a:spcBef>
              <a:defRPr b="1" sz="700">
                <a:solidFill>
                  <a:srgbClr val="FFFFFF"/>
                </a:solidFill>
                <a:latin typeface="Calluna Sans"/>
                <a:ea typeface="Calluna Sans"/>
                <a:cs typeface="Calluna Sans"/>
                <a:sym typeface="Calluna Sans"/>
              </a:defRPr>
            </a:lvl1pPr>
          </a:lstStyle>
          <a:p>
            <a:pPr/>
            <a:r>
              <a:t>BIGPICTUREEDUCATION.COM</a:t>
            </a:r>
          </a:p>
        </p:txBody>
      </p:sp>
      <p:pic>
        <p:nvPicPr>
          <p:cNvPr id="181" name="Picture 12" descr="Picture 12"/>
          <p:cNvPicPr>
            <a:picLocks noChangeAspect="1"/>
          </p:cNvPicPr>
          <p:nvPr/>
        </p:nvPicPr>
        <p:blipFill>
          <a:blip r:embed="rId3">
            <a:extLst/>
          </a:blip>
          <a:stretch>
            <a:fillRect/>
          </a:stretch>
        </p:blipFill>
        <p:spPr>
          <a:xfrm>
            <a:off x="395536" y="6237311"/>
            <a:ext cx="8352929" cy="41575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184"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185" name="TextBox 4"/>
          <p:cNvSpPr txBox="1"/>
          <p:nvPr/>
        </p:nvSpPr>
        <p:spPr>
          <a:xfrm>
            <a:off x="1043607" y="5733255"/>
            <a:ext cx="7738575"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700"/>
            </a:pPr>
            <a:r>
              <a:t>A mosquito’s life cycle begins with an adult female laying eggs, which then need a body of water to hatch into (usually stagnant fresh water). Some species lay eggs directly onto the water’s surface, sticking them together as a raft; others drop theirs in one by one. Some instead prefer to lay their eggs near to water, leaving them to be flooded. This is a scanning electron micrograph image of the surface of a mosquito egg; air is trapped in the round gaps which allows the eggs to float on the surface of the water, preventing them from sinking. </a:t>
            </a:r>
            <a:endParaRPr>
              <a:latin typeface="Times New Roman"/>
              <a:ea typeface="Times New Roman"/>
              <a:cs typeface="Times New Roman"/>
              <a:sym typeface="Times New Roman"/>
            </a:endParaRPr>
          </a:p>
          <a:p>
            <a:pPr algn="r">
              <a:defRPr sz="700"/>
            </a:pPr>
            <a:r>
              <a:t>Credit: Kevin Mackenzie, University of Aberdeen/Wellcome Collection</a:t>
            </a:r>
          </a:p>
        </p:txBody>
      </p:sp>
      <p:sp>
        <p:nvSpPr>
          <p:cNvPr id="186" name="Rectangle 1"/>
          <p:cNvSpPr/>
          <p:nvPr/>
        </p:nvSpPr>
        <p:spPr>
          <a:xfrm>
            <a:off x="395535" y="404664"/>
            <a:ext cx="3816426"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87" name="Title 1"/>
          <p:cNvSpPr txBox="1"/>
          <p:nvPr/>
        </p:nvSpPr>
        <p:spPr>
          <a:xfrm>
            <a:off x="441359" y="385621"/>
            <a:ext cx="4058633"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38911">
              <a:defRPr b="1" sz="2688">
                <a:solidFill>
                  <a:srgbClr val="FFFFFF"/>
                </a:solidFill>
              </a:defRPr>
            </a:lvl1pPr>
          </a:lstStyle>
          <a:p>
            <a:pPr/>
            <a:r>
              <a:t>Life cycle stage one: egg</a:t>
            </a:r>
          </a:p>
        </p:txBody>
      </p:sp>
      <p:pic>
        <p:nvPicPr>
          <p:cNvPr id="188" name="Picture 3" descr="Picture 3"/>
          <p:cNvPicPr>
            <a:picLocks noChangeAspect="1"/>
          </p:cNvPicPr>
          <p:nvPr/>
        </p:nvPicPr>
        <p:blipFill>
          <a:blip r:embed="rId3">
            <a:extLst/>
          </a:blip>
          <a:stretch>
            <a:fillRect/>
          </a:stretch>
        </p:blipFill>
        <p:spPr>
          <a:xfrm>
            <a:off x="689991" y="1038608"/>
            <a:ext cx="7620001" cy="427672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191"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192" name="TextBox 4"/>
          <p:cNvSpPr txBox="1"/>
          <p:nvPr/>
        </p:nvSpPr>
        <p:spPr>
          <a:xfrm>
            <a:off x="395536" y="5733255"/>
            <a:ext cx="8386644"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700"/>
            </a:pPr>
            <a:r>
              <a:t>Also known as the Asian tiger mosquito, </a:t>
            </a:r>
            <a:r>
              <a:rPr i="1"/>
              <a:t>Aedes albopictus</a:t>
            </a:r>
            <a:r>
              <a:t> transmits the viruses that cause yellow fever, chikungunya, dengue fever, West Nile fever and eastern equine encephalitis. </a:t>
            </a:r>
            <a:br/>
            <a:r>
              <a:t>It also spreads the Zika virus as well as some roundworm parasites, such as dog heartworm (</a:t>
            </a:r>
            <a:r>
              <a:rPr i="1"/>
              <a:t>Dirofilaria immitis</a:t>
            </a:r>
            <a:r>
              <a:t>). Originally from Asia, it has settled in pockets around the </a:t>
            </a:r>
            <a:br/>
            <a:r>
              <a:t>world – for instance in Albania and Italy – and is considered the most invasive species of mosquito. It is very adaptable, breeding in both artificial and natural bodies of water.</a:t>
            </a:r>
            <a:endParaRPr>
              <a:latin typeface="Times New Roman"/>
              <a:ea typeface="Times New Roman"/>
              <a:cs typeface="Times New Roman"/>
              <a:sym typeface="Times New Roman"/>
            </a:endParaRPr>
          </a:p>
          <a:p>
            <a:pPr algn="r">
              <a:defRPr sz="700"/>
            </a:pPr>
            <a:r>
              <a:t>Credit: James L Occi/Flickr</a:t>
            </a:r>
          </a:p>
        </p:txBody>
      </p:sp>
      <p:pic>
        <p:nvPicPr>
          <p:cNvPr id="193" name="Picture 3" descr="Picture 3"/>
          <p:cNvPicPr>
            <a:picLocks noChangeAspect="1"/>
          </p:cNvPicPr>
          <p:nvPr/>
        </p:nvPicPr>
        <p:blipFill>
          <a:blip r:embed="rId3">
            <a:extLst/>
          </a:blip>
          <a:stretch>
            <a:fillRect/>
          </a:stretch>
        </p:blipFill>
        <p:spPr>
          <a:xfrm>
            <a:off x="833122" y="692695"/>
            <a:ext cx="7477755" cy="4968554"/>
          </a:xfrm>
          <a:prstGeom prst="rect">
            <a:avLst/>
          </a:prstGeom>
          <a:ln w="12700">
            <a:miter lim="400000"/>
          </a:ln>
        </p:spPr>
      </p:pic>
      <p:sp>
        <p:nvSpPr>
          <p:cNvPr id="194" name="Rectangle 1"/>
          <p:cNvSpPr/>
          <p:nvPr/>
        </p:nvSpPr>
        <p:spPr>
          <a:xfrm>
            <a:off x="395535" y="404664"/>
            <a:ext cx="2808314"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95" name="Title 1"/>
          <p:cNvSpPr txBox="1"/>
          <p:nvPr/>
        </p:nvSpPr>
        <p:spPr>
          <a:xfrm>
            <a:off x="441359" y="385621"/>
            <a:ext cx="3194538"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i="1" sz="2800">
                <a:solidFill>
                  <a:srgbClr val="FFFFFF"/>
                </a:solidFill>
              </a:defRPr>
            </a:lvl1pPr>
          </a:lstStyle>
          <a:p>
            <a:pPr/>
            <a:r>
              <a:t>Aedes albopictus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sp>
        <p:nvSpPr>
          <p:cNvPr id="198" name="Rectangle 1"/>
          <p:cNvSpPr/>
          <p:nvPr/>
        </p:nvSpPr>
        <p:spPr>
          <a:xfrm>
            <a:off x="395535" y="404664"/>
            <a:ext cx="2592290"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99" name="Title 1"/>
          <p:cNvSpPr txBox="1"/>
          <p:nvPr/>
        </p:nvSpPr>
        <p:spPr>
          <a:xfrm>
            <a:off x="441359" y="385621"/>
            <a:ext cx="3050521"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457200">
              <a:defRPr b="1" i="1" sz="2800">
                <a:solidFill>
                  <a:srgbClr val="FFFFFF"/>
                </a:solidFill>
              </a:defRPr>
            </a:pPr>
            <a:r>
              <a:t>Culex </a:t>
            </a:r>
            <a:r>
              <a:rPr i="0"/>
              <a:t>mosquito</a:t>
            </a:r>
          </a:p>
        </p:txBody>
      </p:sp>
      <p:sp>
        <p:nvSpPr>
          <p:cNvPr id="200" name="Subtitle 2"/>
          <p:cNvSpPr txBox="1"/>
          <p:nvPr/>
        </p:nvSpPr>
        <p:spPr>
          <a:xfrm>
            <a:off x="395535" y="5733255"/>
            <a:ext cx="8424938" cy="455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457200">
              <a:spcBef>
                <a:spcPts val="100"/>
              </a:spcBef>
              <a:defRPr i="1" sz="700"/>
            </a:pPr>
            <a:r>
              <a:t>Culex</a:t>
            </a:r>
            <a:r>
              <a:rPr i="0"/>
              <a:t> is a large genus of mosquitoes made up of over 700 species. Examples can be found across the world. Some </a:t>
            </a:r>
            <a:r>
              <a:t>Culex</a:t>
            </a:r>
            <a:r>
              <a:rPr i="0"/>
              <a:t> species are known to spread filariasis – a disease caused by </a:t>
            </a:r>
            <a:br>
              <a:rPr i="0"/>
            </a:br>
            <a:r>
              <a:rPr i="0"/>
              <a:t>certain types of roundworm – as well as viruses that trigger various forms of encephalitis (brain inflammation). The mosquito pictured is </a:t>
            </a:r>
            <a:r>
              <a:t>Culex pipiens</a:t>
            </a:r>
            <a:r>
              <a:rPr i="0"/>
              <a:t>, the common house mosquito.  </a:t>
            </a:r>
            <a:endParaRPr sz="3200"/>
          </a:p>
          <a:p>
            <a:pPr algn="r" defTabSz="457200">
              <a:spcBef>
                <a:spcPts val="100"/>
              </a:spcBef>
              <a:defRPr sz="700"/>
            </a:pPr>
            <a:r>
              <a:t>Credit: Volkmar Becher/Flickr </a:t>
            </a:r>
          </a:p>
        </p:txBody>
      </p:sp>
      <p:sp>
        <p:nvSpPr>
          <p:cNvPr id="201" name="Subtitle 2"/>
          <p:cNvSpPr txBox="1"/>
          <p:nvPr/>
        </p:nvSpPr>
        <p:spPr>
          <a:xfrm>
            <a:off x="6876256" y="6309319"/>
            <a:ext cx="1872209" cy="2880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defTabSz="457200">
              <a:lnSpc>
                <a:spcPct val="80000"/>
              </a:lnSpc>
              <a:spcBef>
                <a:spcPts val="100"/>
              </a:spcBef>
              <a:defRPr b="1" sz="700">
                <a:solidFill>
                  <a:srgbClr val="FFFFFF"/>
                </a:solidFill>
                <a:latin typeface="Calluna Sans"/>
                <a:ea typeface="Calluna Sans"/>
                <a:cs typeface="Calluna Sans"/>
                <a:sym typeface="Calluna Sans"/>
              </a:defRPr>
            </a:lvl1pPr>
          </a:lstStyle>
          <a:p>
            <a:pPr/>
            <a:r>
              <a:t>BIGPICTUREEDUCATION.COM</a:t>
            </a:r>
          </a:p>
        </p:txBody>
      </p:sp>
      <p:pic>
        <p:nvPicPr>
          <p:cNvPr id="202"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pic>
        <p:nvPicPr>
          <p:cNvPr id="203" name="Picture 3" descr="Picture 3"/>
          <p:cNvPicPr>
            <a:picLocks noChangeAspect="1"/>
          </p:cNvPicPr>
          <p:nvPr/>
        </p:nvPicPr>
        <p:blipFill>
          <a:blip r:embed="rId3">
            <a:extLst/>
          </a:blip>
          <a:stretch>
            <a:fillRect/>
          </a:stretch>
        </p:blipFill>
        <p:spPr>
          <a:xfrm>
            <a:off x="762000" y="1065035"/>
            <a:ext cx="7620000" cy="428625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206"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207" name="TextBox 4"/>
          <p:cNvSpPr txBox="1"/>
          <p:nvPr/>
        </p:nvSpPr>
        <p:spPr>
          <a:xfrm>
            <a:off x="1259631" y="5733255"/>
            <a:ext cx="7522551"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i="1" sz="700"/>
            </a:pPr>
            <a:r>
              <a:t>Culiseta melanura</a:t>
            </a:r>
            <a:r>
              <a:rPr i="0"/>
              <a:t>, the black-tailed mosquito, spreads eastern equine encephalitis. </a:t>
            </a:r>
            <a:br>
              <a:rPr i="0"/>
            </a:br>
            <a:r>
              <a:rPr i="0"/>
              <a:t>Its habitat stretches from Quebec in eastern Canada down the east side of the USA and into eastern Mexico.</a:t>
            </a:r>
            <a:endParaRPr>
              <a:latin typeface="Times New Roman"/>
              <a:ea typeface="Times New Roman"/>
              <a:cs typeface="Times New Roman"/>
              <a:sym typeface="Times New Roman"/>
            </a:endParaRPr>
          </a:p>
          <a:p>
            <a:pPr algn="r">
              <a:spcBef>
                <a:spcPts val="100"/>
              </a:spcBef>
              <a:defRPr sz="700"/>
            </a:pPr>
            <a:r>
              <a:t> Credit: Mafloceb/Wikimedia Commons</a:t>
            </a:r>
          </a:p>
        </p:txBody>
      </p:sp>
      <p:pic>
        <p:nvPicPr>
          <p:cNvPr id="208" name="Picture 3" descr="Picture 3"/>
          <p:cNvPicPr>
            <a:picLocks noChangeAspect="1"/>
          </p:cNvPicPr>
          <p:nvPr/>
        </p:nvPicPr>
        <p:blipFill>
          <a:blip r:embed="rId3">
            <a:extLst/>
          </a:blip>
          <a:stretch>
            <a:fillRect/>
          </a:stretch>
        </p:blipFill>
        <p:spPr>
          <a:xfrm>
            <a:off x="2087723" y="692695"/>
            <a:ext cx="4968554" cy="4968554"/>
          </a:xfrm>
          <a:prstGeom prst="rect">
            <a:avLst/>
          </a:prstGeom>
          <a:ln w="12700">
            <a:miter lim="400000"/>
          </a:ln>
        </p:spPr>
      </p:pic>
      <p:sp>
        <p:nvSpPr>
          <p:cNvPr id="209" name="Rectangle 1"/>
          <p:cNvSpPr/>
          <p:nvPr/>
        </p:nvSpPr>
        <p:spPr>
          <a:xfrm>
            <a:off x="395535" y="404664"/>
            <a:ext cx="2952330"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10" name="Title 1"/>
          <p:cNvSpPr txBox="1"/>
          <p:nvPr/>
        </p:nvSpPr>
        <p:spPr>
          <a:xfrm>
            <a:off x="441359" y="385621"/>
            <a:ext cx="3050521"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38911">
              <a:defRPr b="1" i="1" sz="2688">
                <a:solidFill>
                  <a:srgbClr val="FFFFFF"/>
                </a:solidFill>
              </a:defRPr>
            </a:lvl1pPr>
          </a:lstStyle>
          <a:p>
            <a:pPr/>
            <a:r>
              <a:t>Culiseta melanura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213" name="Picture 3" descr="Picture 3"/>
          <p:cNvPicPr>
            <a:picLocks noChangeAspect="1"/>
          </p:cNvPicPr>
          <p:nvPr/>
        </p:nvPicPr>
        <p:blipFill>
          <a:blip r:embed="rId2">
            <a:extLst/>
          </a:blip>
          <a:stretch>
            <a:fillRect/>
          </a:stretch>
        </p:blipFill>
        <p:spPr>
          <a:xfrm>
            <a:off x="818307" y="692695"/>
            <a:ext cx="7507387" cy="4963216"/>
          </a:xfrm>
          <a:prstGeom prst="rect">
            <a:avLst/>
          </a:prstGeom>
          <a:ln w="12700">
            <a:miter lim="400000"/>
          </a:ln>
        </p:spPr>
      </p:pic>
      <p:sp>
        <p:nvSpPr>
          <p:cNvPr id="214" name="Rectangle 1"/>
          <p:cNvSpPr/>
          <p:nvPr/>
        </p:nvSpPr>
        <p:spPr>
          <a:xfrm>
            <a:off x="395535" y="404664"/>
            <a:ext cx="2808314"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15" name="Title 1"/>
          <p:cNvSpPr txBox="1"/>
          <p:nvPr/>
        </p:nvSpPr>
        <p:spPr>
          <a:xfrm>
            <a:off x="441359" y="385621"/>
            <a:ext cx="3986625"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i="1" sz="2800">
                <a:solidFill>
                  <a:srgbClr val="FFFFFF"/>
                </a:solidFill>
              </a:defRPr>
            </a:lvl1pPr>
          </a:lstStyle>
          <a:p>
            <a:pPr/>
            <a:r>
              <a:t>Aedes triseriatus</a:t>
            </a:r>
          </a:p>
        </p:txBody>
      </p:sp>
      <p:sp>
        <p:nvSpPr>
          <p:cNvPr id="216" name="Subtitle 2"/>
          <p:cNvSpPr txBox="1"/>
          <p:nvPr/>
        </p:nvSpPr>
        <p:spPr>
          <a:xfrm>
            <a:off x="395535" y="5733255"/>
            <a:ext cx="8424938" cy="455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457200">
              <a:spcBef>
                <a:spcPts val="100"/>
              </a:spcBef>
              <a:defRPr i="1" sz="700"/>
            </a:pPr>
            <a:r>
              <a:t>Aedes triseriatus</a:t>
            </a:r>
            <a:r>
              <a:rPr i="0"/>
              <a:t> is a species native to eastern North America. Its preferred place to breed is in water trapped in tree holes. </a:t>
            </a:r>
            <a:br>
              <a:rPr i="0"/>
            </a:br>
            <a:r>
              <a:rPr i="0"/>
              <a:t>It is the primary vector of La Crosse virus, which causes a form of encephalitis. Unlike many mosquitoes, </a:t>
            </a:r>
            <a:r>
              <a:t>Aedes triseriatus</a:t>
            </a:r>
            <a:r>
              <a:rPr i="0"/>
              <a:t> likes to bite during the day.</a:t>
            </a:r>
            <a:endParaRPr sz="3200"/>
          </a:p>
          <a:p>
            <a:pPr algn="r" defTabSz="457200">
              <a:spcBef>
                <a:spcPts val="100"/>
              </a:spcBef>
              <a:defRPr sz="700"/>
            </a:pPr>
            <a:r>
              <a:t> Credit: James Gathany, Centers for Disease Control and Prevention/Flickr (CC BY)</a:t>
            </a:r>
          </a:p>
        </p:txBody>
      </p:sp>
      <p:sp>
        <p:nvSpPr>
          <p:cNvPr id="217" name="Subtitle 2"/>
          <p:cNvSpPr txBox="1"/>
          <p:nvPr/>
        </p:nvSpPr>
        <p:spPr>
          <a:xfrm>
            <a:off x="6876256" y="6309319"/>
            <a:ext cx="1872209" cy="2880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defTabSz="457200">
              <a:lnSpc>
                <a:spcPct val="80000"/>
              </a:lnSpc>
              <a:spcBef>
                <a:spcPts val="100"/>
              </a:spcBef>
              <a:defRPr b="1" sz="700">
                <a:solidFill>
                  <a:srgbClr val="FFFFFF"/>
                </a:solidFill>
                <a:latin typeface="Calluna Sans"/>
                <a:ea typeface="Calluna Sans"/>
                <a:cs typeface="Calluna Sans"/>
                <a:sym typeface="Calluna Sans"/>
              </a:defRPr>
            </a:lvl1pPr>
          </a:lstStyle>
          <a:p>
            <a:pPr/>
            <a:r>
              <a:t>BIGPICTUREEDUCATION.COM</a:t>
            </a:r>
          </a:p>
        </p:txBody>
      </p:sp>
      <p:pic>
        <p:nvPicPr>
          <p:cNvPr id="218" name="Picture 12" descr="Picture 12"/>
          <p:cNvPicPr>
            <a:picLocks noChangeAspect="1"/>
          </p:cNvPicPr>
          <p:nvPr/>
        </p:nvPicPr>
        <p:blipFill>
          <a:blip r:embed="rId3">
            <a:extLst/>
          </a:blip>
          <a:stretch>
            <a:fillRect/>
          </a:stretch>
        </p:blipFill>
        <p:spPr>
          <a:xfrm>
            <a:off x="395536" y="6237311"/>
            <a:ext cx="8352929" cy="41575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221"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222" name="TextBox 4"/>
          <p:cNvSpPr txBox="1"/>
          <p:nvPr/>
        </p:nvSpPr>
        <p:spPr>
          <a:xfrm>
            <a:off x="395536" y="5733255"/>
            <a:ext cx="8386644"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700"/>
            </a:pPr>
            <a:r>
              <a:t>Transmission electron micrograph (TEM) of the Zika virus. The arrow is pointing to a single virus particle. The most common symptoms of Zika virus disease are fever, rash, joint pain and conjunctivitis. </a:t>
            </a:r>
            <a:br/>
            <a:r>
              <a:t>Following a major outbreak in South America in 2016 – by far the largest to date – researchers think it might also cause microcephaly (underdevelopment of the head and brain) in unborn children. </a:t>
            </a:r>
            <a:br/>
            <a:r>
              <a:t>Previous outbreaks have occurred in Africa, South-east Asia and the Pacific Islands.</a:t>
            </a:r>
            <a:endParaRPr>
              <a:latin typeface="Times New Roman"/>
              <a:ea typeface="Times New Roman"/>
              <a:cs typeface="Times New Roman"/>
              <a:sym typeface="Times New Roman"/>
            </a:endParaRPr>
          </a:p>
          <a:p>
            <a:pPr algn="r">
              <a:defRPr sz="700"/>
            </a:pPr>
            <a:r>
              <a:t>Credit: Cynthia Goldsmith/Centers for Disease Control and Prevention</a:t>
            </a:r>
          </a:p>
        </p:txBody>
      </p:sp>
      <p:pic>
        <p:nvPicPr>
          <p:cNvPr id="223" name="Picture 2" descr="Picture 2"/>
          <p:cNvPicPr>
            <a:picLocks noChangeAspect="1"/>
          </p:cNvPicPr>
          <p:nvPr/>
        </p:nvPicPr>
        <p:blipFill>
          <a:blip r:embed="rId3">
            <a:extLst/>
          </a:blip>
          <a:stretch>
            <a:fillRect/>
          </a:stretch>
        </p:blipFill>
        <p:spPr>
          <a:xfrm>
            <a:off x="2087723" y="692695"/>
            <a:ext cx="4968554" cy="4968554"/>
          </a:xfrm>
          <a:prstGeom prst="rect">
            <a:avLst/>
          </a:prstGeom>
          <a:ln w="12700">
            <a:miter lim="400000"/>
          </a:ln>
        </p:spPr>
      </p:pic>
      <p:sp>
        <p:nvSpPr>
          <p:cNvPr id="224" name="Rectangle 1"/>
          <p:cNvSpPr/>
          <p:nvPr/>
        </p:nvSpPr>
        <p:spPr>
          <a:xfrm>
            <a:off x="395536" y="404664"/>
            <a:ext cx="1728193"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25" name="Title 1"/>
          <p:cNvSpPr txBox="1"/>
          <p:nvPr/>
        </p:nvSpPr>
        <p:spPr>
          <a:xfrm>
            <a:off x="441358" y="385621"/>
            <a:ext cx="2618475"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sz="2800">
                <a:solidFill>
                  <a:srgbClr val="FFFFFF"/>
                </a:solidFill>
              </a:defRPr>
            </a:lvl1pPr>
          </a:lstStyle>
          <a:p>
            <a:pPr/>
            <a:r>
              <a:t>Zika virus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228"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229" name="Rectangle 1"/>
          <p:cNvSpPr/>
          <p:nvPr/>
        </p:nvSpPr>
        <p:spPr>
          <a:xfrm>
            <a:off x="395535" y="404664"/>
            <a:ext cx="1440162"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30" name="Title 1"/>
          <p:cNvSpPr txBox="1"/>
          <p:nvPr/>
        </p:nvSpPr>
        <p:spPr>
          <a:xfrm>
            <a:off x="441358" y="385621"/>
            <a:ext cx="2618475"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sz="2800">
                <a:solidFill>
                  <a:srgbClr val="FFFFFF"/>
                </a:solidFill>
              </a:defRPr>
            </a:lvl1pPr>
          </a:lstStyle>
          <a:p>
            <a:pPr/>
            <a:r>
              <a:t>Malaria</a:t>
            </a:r>
          </a:p>
        </p:txBody>
      </p:sp>
      <p:sp>
        <p:nvSpPr>
          <p:cNvPr id="231" name="TextBox 14"/>
          <p:cNvSpPr txBox="1"/>
          <p:nvPr/>
        </p:nvSpPr>
        <p:spPr>
          <a:xfrm>
            <a:off x="2550602" y="5760839"/>
            <a:ext cx="6197863"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700"/>
            </a:pPr>
            <a:r>
              <a:t>Blood smear showing the presence of </a:t>
            </a:r>
            <a:r>
              <a:rPr i="1"/>
              <a:t>Plasmodium falciparum</a:t>
            </a:r>
            <a:r>
              <a:t> parasites, which cause malaria, in red blood cells.</a:t>
            </a:r>
            <a:endParaRPr>
              <a:latin typeface="Times New Roman"/>
              <a:ea typeface="Times New Roman"/>
              <a:cs typeface="Times New Roman"/>
              <a:sym typeface="Times New Roman"/>
            </a:endParaRPr>
          </a:p>
          <a:p>
            <a:pPr algn="r">
              <a:defRPr sz="700"/>
            </a:pPr>
            <a:r>
              <a:t>Malaria is endemic in equatorial countries across the world.</a:t>
            </a:r>
            <a:endParaRPr>
              <a:latin typeface="Times New Roman"/>
              <a:ea typeface="Times New Roman"/>
              <a:cs typeface="Times New Roman"/>
              <a:sym typeface="Times New Roman"/>
            </a:endParaRPr>
          </a:p>
          <a:p>
            <a:pPr algn="r">
              <a:spcBef>
                <a:spcPts val="100"/>
              </a:spcBef>
              <a:defRPr sz="700"/>
            </a:pPr>
            <a:r>
              <a:t>Credit: Manchester Metropolitan University/Flickr</a:t>
            </a:r>
          </a:p>
        </p:txBody>
      </p:sp>
      <p:pic>
        <p:nvPicPr>
          <p:cNvPr id="232" name="Picture 2" descr="Picture 2"/>
          <p:cNvPicPr>
            <a:picLocks noChangeAspect="1"/>
          </p:cNvPicPr>
          <p:nvPr/>
        </p:nvPicPr>
        <p:blipFill>
          <a:blip r:embed="rId3">
            <a:extLst/>
          </a:blip>
          <a:stretch>
            <a:fillRect/>
          </a:stretch>
        </p:blipFill>
        <p:spPr>
          <a:xfrm>
            <a:off x="762000" y="1052736"/>
            <a:ext cx="7620000" cy="428625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sp>
        <p:nvSpPr>
          <p:cNvPr id="117" name="Rectangle 1"/>
          <p:cNvSpPr/>
          <p:nvPr/>
        </p:nvSpPr>
        <p:spPr>
          <a:xfrm>
            <a:off x="395536" y="404664"/>
            <a:ext cx="3168352"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18" name="Title 1"/>
          <p:cNvSpPr txBox="1"/>
          <p:nvPr/>
        </p:nvSpPr>
        <p:spPr>
          <a:xfrm>
            <a:off x="441359" y="385621"/>
            <a:ext cx="3154881"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2627">
              <a:defRPr b="1" i="1" sz="2475">
                <a:solidFill>
                  <a:srgbClr val="FFFFFF"/>
                </a:solidFill>
              </a:defRPr>
            </a:lvl1pPr>
          </a:lstStyle>
          <a:p>
            <a:pPr/>
            <a:r>
              <a:t>Anopheles stephensi</a:t>
            </a:r>
          </a:p>
        </p:txBody>
      </p:sp>
      <p:sp>
        <p:nvSpPr>
          <p:cNvPr id="119" name="Subtitle 2"/>
          <p:cNvSpPr txBox="1"/>
          <p:nvPr/>
        </p:nvSpPr>
        <p:spPr>
          <a:xfrm>
            <a:off x="395535" y="5733255"/>
            <a:ext cx="8424938" cy="455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457200">
              <a:spcBef>
                <a:spcPts val="100"/>
              </a:spcBef>
              <a:defRPr i="1" sz="700"/>
            </a:pPr>
            <a:r>
              <a:t>Anopheles stephensi</a:t>
            </a:r>
            <a:r>
              <a:rPr i="0"/>
              <a:t> is found throughout the Middle East and South Asia. It is the main malaria vector in urban India, often making use of water that collects at construction sites or other </a:t>
            </a:r>
            <a:br>
              <a:rPr i="0"/>
            </a:br>
            <a:r>
              <a:rPr i="0"/>
              <a:t>industrial areas. It comes in three different forms: one that prefers urban habitats and likes biting humans; one that lives rurally and feeds on animals; and one that does a mix of the two.</a:t>
            </a:r>
            <a:endParaRPr sz="3200"/>
          </a:p>
          <a:p>
            <a:pPr algn="r" defTabSz="457200">
              <a:spcBef>
                <a:spcPts val="100"/>
              </a:spcBef>
              <a:defRPr sz="700"/>
            </a:pPr>
            <a:r>
              <a:t>Credit: Lauren Holden/Wellcome Collection</a:t>
            </a:r>
          </a:p>
        </p:txBody>
      </p:sp>
      <p:sp>
        <p:nvSpPr>
          <p:cNvPr id="120" name="Subtitle 2"/>
          <p:cNvSpPr txBox="1"/>
          <p:nvPr/>
        </p:nvSpPr>
        <p:spPr>
          <a:xfrm>
            <a:off x="6876256" y="6309319"/>
            <a:ext cx="1872209" cy="2880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defTabSz="457200">
              <a:lnSpc>
                <a:spcPct val="80000"/>
              </a:lnSpc>
              <a:spcBef>
                <a:spcPts val="100"/>
              </a:spcBef>
              <a:defRPr b="1" sz="700">
                <a:solidFill>
                  <a:srgbClr val="FFFFFF"/>
                </a:solidFill>
                <a:latin typeface="Calluna Sans"/>
                <a:ea typeface="Calluna Sans"/>
                <a:cs typeface="Calluna Sans"/>
                <a:sym typeface="Calluna Sans"/>
              </a:defRPr>
            </a:lvl1pPr>
          </a:lstStyle>
          <a:p>
            <a:pPr/>
            <a:r>
              <a:t>BIGPICTUREEDUCATION.COM</a:t>
            </a:r>
          </a:p>
        </p:txBody>
      </p:sp>
      <p:pic>
        <p:nvPicPr>
          <p:cNvPr id="121"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pic>
        <p:nvPicPr>
          <p:cNvPr id="122" name="Picture 2" descr="Picture 2"/>
          <p:cNvPicPr>
            <a:picLocks noChangeAspect="1"/>
          </p:cNvPicPr>
          <p:nvPr/>
        </p:nvPicPr>
        <p:blipFill>
          <a:blip r:embed="rId3">
            <a:extLst/>
          </a:blip>
          <a:stretch>
            <a:fillRect/>
          </a:stretch>
        </p:blipFill>
        <p:spPr>
          <a:xfrm>
            <a:off x="762000" y="1082693"/>
            <a:ext cx="7620000" cy="428625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235"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236" name="TextBox 4"/>
          <p:cNvSpPr txBox="1"/>
          <p:nvPr/>
        </p:nvSpPr>
        <p:spPr>
          <a:xfrm>
            <a:off x="395536" y="5733255"/>
            <a:ext cx="8386644"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700"/>
            </a:pPr>
            <a:r>
              <a:t>Electron microscope image of the yellow fever virus. Symptoms of yellow fever commonly include chills, nausea and muscle pain. It may also damage the liver and lead </a:t>
            </a:r>
            <a:br/>
            <a:r>
              <a:t>to the skin turning yellow. An effective vaccine for yellow fever exists, but despite this it still kills around 30,000 people a year. Ninety per cent of these deaths occur in Africa.</a:t>
            </a:r>
            <a:endParaRPr>
              <a:latin typeface="Times New Roman"/>
              <a:ea typeface="Times New Roman"/>
              <a:cs typeface="Times New Roman"/>
              <a:sym typeface="Times New Roman"/>
            </a:endParaRPr>
          </a:p>
          <a:p>
            <a:pPr algn="r">
              <a:defRPr sz="700"/>
            </a:pPr>
            <a:r>
              <a:t>Yellow fever is common in tropical and subtropical areas of Africa and South America.</a:t>
            </a:r>
            <a:endParaRPr>
              <a:latin typeface="Times New Roman"/>
              <a:ea typeface="Times New Roman"/>
              <a:cs typeface="Times New Roman"/>
              <a:sym typeface="Times New Roman"/>
            </a:endParaRPr>
          </a:p>
          <a:p>
            <a:pPr algn="r">
              <a:defRPr sz="700"/>
            </a:pPr>
            <a:r>
              <a:t>Credit: Alain Grillet, Sanofi Pasteur/Flickr</a:t>
            </a:r>
          </a:p>
        </p:txBody>
      </p:sp>
      <p:pic>
        <p:nvPicPr>
          <p:cNvPr id="237" name="Picture 3" descr="Picture 3"/>
          <p:cNvPicPr>
            <a:picLocks noChangeAspect="1"/>
          </p:cNvPicPr>
          <p:nvPr/>
        </p:nvPicPr>
        <p:blipFill>
          <a:blip r:embed="rId3">
            <a:extLst/>
          </a:blip>
          <a:stretch>
            <a:fillRect/>
          </a:stretch>
        </p:blipFill>
        <p:spPr>
          <a:xfrm>
            <a:off x="845585" y="692695"/>
            <a:ext cx="7452830" cy="4968554"/>
          </a:xfrm>
          <a:prstGeom prst="rect">
            <a:avLst/>
          </a:prstGeom>
          <a:ln w="12700">
            <a:miter lim="400000"/>
          </a:ln>
        </p:spPr>
      </p:pic>
      <p:sp>
        <p:nvSpPr>
          <p:cNvPr id="238" name="Rectangle 1"/>
          <p:cNvSpPr/>
          <p:nvPr/>
        </p:nvSpPr>
        <p:spPr>
          <a:xfrm>
            <a:off x="395535" y="404664"/>
            <a:ext cx="2160242"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39" name="Title 1"/>
          <p:cNvSpPr txBox="1"/>
          <p:nvPr/>
        </p:nvSpPr>
        <p:spPr>
          <a:xfrm>
            <a:off x="441359" y="385621"/>
            <a:ext cx="4346665"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sz="2800">
                <a:solidFill>
                  <a:srgbClr val="FFFFFF"/>
                </a:solidFill>
              </a:defRPr>
            </a:lvl1pPr>
          </a:lstStyle>
          <a:p>
            <a:pPr/>
            <a:r>
              <a:t>Yellow fever</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242" name="Picture 3" descr="Picture 3"/>
          <p:cNvPicPr>
            <a:picLocks noChangeAspect="1"/>
          </p:cNvPicPr>
          <p:nvPr/>
        </p:nvPicPr>
        <p:blipFill>
          <a:blip r:embed="rId2">
            <a:extLst/>
          </a:blip>
          <a:stretch>
            <a:fillRect/>
          </a:stretch>
        </p:blipFill>
        <p:spPr>
          <a:xfrm>
            <a:off x="2084960" y="692695"/>
            <a:ext cx="4974080" cy="4968554"/>
          </a:xfrm>
          <a:prstGeom prst="rect">
            <a:avLst/>
          </a:prstGeom>
          <a:ln w="12700">
            <a:miter lim="400000"/>
          </a:ln>
        </p:spPr>
      </p:pic>
      <p:sp>
        <p:nvSpPr>
          <p:cNvPr id="243" name="Rectangle 1"/>
          <p:cNvSpPr/>
          <p:nvPr/>
        </p:nvSpPr>
        <p:spPr>
          <a:xfrm>
            <a:off x="395535" y="404664"/>
            <a:ext cx="2232250"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44" name="Title 1"/>
          <p:cNvSpPr txBox="1"/>
          <p:nvPr/>
        </p:nvSpPr>
        <p:spPr>
          <a:xfrm>
            <a:off x="441358" y="385621"/>
            <a:ext cx="3338554"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sz="2800">
                <a:solidFill>
                  <a:srgbClr val="FFFFFF"/>
                </a:solidFill>
              </a:defRPr>
            </a:lvl1pPr>
          </a:lstStyle>
          <a:p>
            <a:pPr/>
            <a:r>
              <a:t>Chikungunya</a:t>
            </a:r>
          </a:p>
        </p:txBody>
      </p:sp>
      <p:sp>
        <p:nvSpPr>
          <p:cNvPr id="245" name="Subtitle 2"/>
          <p:cNvSpPr txBox="1"/>
          <p:nvPr/>
        </p:nvSpPr>
        <p:spPr>
          <a:xfrm>
            <a:off x="395535" y="5733255"/>
            <a:ext cx="8424938" cy="455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457200">
              <a:spcBef>
                <a:spcPts val="100"/>
              </a:spcBef>
              <a:defRPr sz="700"/>
            </a:pPr>
            <a:r>
              <a:t>Transmission electron micrograph (TEM) depicting numerous chikungunya virus particles. The main symptoms of chikungunya are fever and joint pain, which is often debilitating. </a:t>
            </a:r>
            <a:br/>
            <a:r>
              <a:t>The virus sometimes also causes rashes. The disease typically occurs in Africa, Asia and the Indian subcontinent, but in recent years outbreaks have also been recorded in France, Italy and Croatia.</a:t>
            </a:r>
            <a:endParaRPr sz="3200"/>
          </a:p>
          <a:p>
            <a:pPr algn="r" defTabSz="457200">
              <a:spcBef>
                <a:spcPts val="100"/>
              </a:spcBef>
              <a:defRPr sz="700"/>
            </a:pPr>
            <a:r>
              <a:t>Credit: Cynthia Goldsmith/Centers for Disease Control and Prevention</a:t>
            </a:r>
          </a:p>
        </p:txBody>
      </p:sp>
      <p:sp>
        <p:nvSpPr>
          <p:cNvPr id="246" name="Subtitle 2"/>
          <p:cNvSpPr txBox="1"/>
          <p:nvPr/>
        </p:nvSpPr>
        <p:spPr>
          <a:xfrm>
            <a:off x="6876256" y="6309319"/>
            <a:ext cx="1872209" cy="2880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defTabSz="457200">
              <a:lnSpc>
                <a:spcPct val="80000"/>
              </a:lnSpc>
              <a:spcBef>
                <a:spcPts val="100"/>
              </a:spcBef>
              <a:defRPr b="1" sz="700">
                <a:solidFill>
                  <a:srgbClr val="FFFFFF"/>
                </a:solidFill>
                <a:latin typeface="Calluna Sans"/>
                <a:ea typeface="Calluna Sans"/>
                <a:cs typeface="Calluna Sans"/>
                <a:sym typeface="Calluna Sans"/>
              </a:defRPr>
            </a:lvl1pPr>
          </a:lstStyle>
          <a:p>
            <a:pPr/>
            <a:r>
              <a:t>BIGPICTUREEDUCATION.COM</a:t>
            </a:r>
          </a:p>
        </p:txBody>
      </p:sp>
      <p:pic>
        <p:nvPicPr>
          <p:cNvPr id="247" name="Picture 12" descr="Picture 12"/>
          <p:cNvPicPr>
            <a:picLocks noChangeAspect="1"/>
          </p:cNvPicPr>
          <p:nvPr/>
        </p:nvPicPr>
        <p:blipFill>
          <a:blip r:embed="rId3">
            <a:extLst/>
          </a:blip>
          <a:stretch>
            <a:fillRect/>
          </a:stretch>
        </p:blipFill>
        <p:spPr>
          <a:xfrm>
            <a:off x="395536" y="6237311"/>
            <a:ext cx="8352929" cy="415757"/>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sp>
        <p:nvSpPr>
          <p:cNvPr id="250" name="Subtitle 2"/>
          <p:cNvSpPr txBox="1"/>
          <p:nvPr/>
        </p:nvSpPr>
        <p:spPr>
          <a:xfrm>
            <a:off x="395535" y="5733255"/>
            <a:ext cx="8424938" cy="455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457200">
              <a:spcBef>
                <a:spcPts val="100"/>
              </a:spcBef>
              <a:defRPr sz="700"/>
            </a:pPr>
            <a:r>
              <a:t>The dengue virus, as seen under an electron microscope. Highly common in tropical and subtropical regions, it is one of the leading causes of illness in the world, </a:t>
            </a:r>
            <a:br/>
            <a:r>
              <a:t>infecting up to 400 million people each year. Like many viral infections, its typical symptoms include fever, headaches, and bone, muscle and joint pain. </a:t>
            </a:r>
            <a:endParaRPr sz="3200"/>
          </a:p>
          <a:p>
            <a:pPr algn="r" defTabSz="457200">
              <a:spcBef>
                <a:spcPts val="100"/>
              </a:spcBef>
              <a:defRPr sz="700"/>
            </a:pPr>
            <a:r>
              <a:t>Credit: Institut Pasteur and Sanofi Pasteur</a:t>
            </a:r>
          </a:p>
        </p:txBody>
      </p:sp>
      <p:sp>
        <p:nvSpPr>
          <p:cNvPr id="251" name="Subtitle 2"/>
          <p:cNvSpPr txBox="1"/>
          <p:nvPr/>
        </p:nvSpPr>
        <p:spPr>
          <a:xfrm>
            <a:off x="6876256" y="6309319"/>
            <a:ext cx="1872209" cy="2880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defTabSz="457200">
              <a:lnSpc>
                <a:spcPct val="80000"/>
              </a:lnSpc>
              <a:spcBef>
                <a:spcPts val="100"/>
              </a:spcBef>
              <a:defRPr b="1" sz="700">
                <a:solidFill>
                  <a:srgbClr val="FFFFFF"/>
                </a:solidFill>
                <a:latin typeface="Calluna Sans"/>
                <a:ea typeface="Calluna Sans"/>
                <a:cs typeface="Calluna Sans"/>
                <a:sym typeface="Calluna Sans"/>
              </a:defRPr>
            </a:lvl1pPr>
          </a:lstStyle>
          <a:p>
            <a:pPr/>
            <a:r>
              <a:t>BIGPICTUREEDUCATION.COM</a:t>
            </a:r>
          </a:p>
        </p:txBody>
      </p:sp>
      <p:pic>
        <p:nvPicPr>
          <p:cNvPr id="252"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pic>
        <p:nvPicPr>
          <p:cNvPr id="253" name="Picture 2" descr="Picture 2"/>
          <p:cNvPicPr>
            <a:picLocks noChangeAspect="1"/>
          </p:cNvPicPr>
          <p:nvPr/>
        </p:nvPicPr>
        <p:blipFill>
          <a:blip r:embed="rId3">
            <a:extLst/>
          </a:blip>
          <a:stretch>
            <a:fillRect/>
          </a:stretch>
        </p:blipFill>
        <p:spPr>
          <a:xfrm>
            <a:off x="814272" y="692695"/>
            <a:ext cx="7515457" cy="4968554"/>
          </a:xfrm>
          <a:prstGeom prst="rect">
            <a:avLst/>
          </a:prstGeom>
          <a:ln w="12700">
            <a:miter lim="400000"/>
          </a:ln>
        </p:spPr>
      </p:pic>
      <p:sp>
        <p:nvSpPr>
          <p:cNvPr id="254" name="Rectangle 1"/>
          <p:cNvSpPr/>
          <p:nvPr/>
        </p:nvSpPr>
        <p:spPr>
          <a:xfrm>
            <a:off x="395535" y="404664"/>
            <a:ext cx="2232250"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55" name="Title 1"/>
          <p:cNvSpPr txBox="1"/>
          <p:nvPr/>
        </p:nvSpPr>
        <p:spPr>
          <a:xfrm>
            <a:off x="441358" y="385621"/>
            <a:ext cx="2186427"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29768">
              <a:defRPr b="1" sz="2632">
                <a:solidFill>
                  <a:srgbClr val="FFFFFF"/>
                </a:solidFill>
              </a:defRPr>
            </a:lvl1pPr>
          </a:lstStyle>
          <a:p>
            <a:pPr/>
            <a:r>
              <a:t>Dengue fever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258"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259" name="TextBox 4"/>
          <p:cNvSpPr txBox="1"/>
          <p:nvPr/>
        </p:nvSpPr>
        <p:spPr>
          <a:xfrm>
            <a:off x="611560" y="5733255"/>
            <a:ext cx="8170620"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700"/>
            </a:pPr>
            <a:r>
              <a:t>An electron micrograph of the West Nile virus, commonly found in Africa, western Asia and the Middle East, but also now present in the USA, Australia and parts of Europe.</a:t>
            </a:r>
            <a:endParaRPr>
              <a:latin typeface="Times New Roman"/>
              <a:ea typeface="Times New Roman"/>
              <a:cs typeface="Times New Roman"/>
              <a:sym typeface="Times New Roman"/>
            </a:endParaRPr>
          </a:p>
          <a:p>
            <a:pPr algn="r">
              <a:defRPr sz="700"/>
            </a:pPr>
            <a:r>
              <a:t>The virus can infect humans, birds, horses and some other mammals. Only around one in five infected humans will develop a fever, and of these, only one in 150 cases will be severe. </a:t>
            </a:r>
            <a:br/>
            <a:r>
              <a:t>However, severe infections can lead to encephalitis, meningitis and polio-like symptoms. </a:t>
            </a:r>
            <a:endParaRPr>
              <a:latin typeface="Times New Roman"/>
              <a:ea typeface="Times New Roman"/>
              <a:cs typeface="Times New Roman"/>
              <a:sym typeface="Times New Roman"/>
            </a:endParaRPr>
          </a:p>
          <a:p>
            <a:pPr algn="r">
              <a:defRPr sz="700"/>
            </a:pPr>
            <a:r>
              <a:t>Credit: Cynthia Goldsmith/Centers for Disease Control and Prevention</a:t>
            </a:r>
          </a:p>
        </p:txBody>
      </p:sp>
      <p:pic>
        <p:nvPicPr>
          <p:cNvPr id="260" name="Picture 3" descr="Picture 3"/>
          <p:cNvPicPr>
            <a:picLocks noChangeAspect="1"/>
          </p:cNvPicPr>
          <p:nvPr/>
        </p:nvPicPr>
        <p:blipFill>
          <a:blip r:embed="rId3">
            <a:extLst/>
          </a:blip>
          <a:stretch>
            <a:fillRect/>
          </a:stretch>
        </p:blipFill>
        <p:spPr>
          <a:xfrm>
            <a:off x="1341007" y="692695"/>
            <a:ext cx="6461986" cy="4968554"/>
          </a:xfrm>
          <a:prstGeom prst="rect">
            <a:avLst/>
          </a:prstGeom>
          <a:ln w="12700">
            <a:miter lim="400000"/>
          </a:ln>
        </p:spPr>
      </p:pic>
      <p:sp>
        <p:nvSpPr>
          <p:cNvPr id="261" name="Rectangle 1"/>
          <p:cNvSpPr/>
          <p:nvPr/>
        </p:nvSpPr>
        <p:spPr>
          <a:xfrm>
            <a:off x="395535" y="404664"/>
            <a:ext cx="2520282"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62" name="Title 1"/>
          <p:cNvSpPr txBox="1"/>
          <p:nvPr/>
        </p:nvSpPr>
        <p:spPr>
          <a:xfrm>
            <a:off x="441359" y="385621"/>
            <a:ext cx="4994738"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sz="2800">
                <a:solidFill>
                  <a:srgbClr val="FFFFFF"/>
                </a:solidFill>
              </a:defRPr>
            </a:lvl1pPr>
          </a:lstStyle>
          <a:p>
            <a:pPr/>
            <a:r>
              <a:t>West Nile virus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265"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266" name="TextBox 4"/>
          <p:cNvSpPr txBox="1"/>
          <p:nvPr/>
        </p:nvSpPr>
        <p:spPr>
          <a:xfrm>
            <a:off x="395536" y="5733255"/>
            <a:ext cx="8386644"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100"/>
              </a:spcBef>
              <a:defRPr sz="700"/>
            </a:pPr>
            <a:r>
              <a:t>Various viruses spread by mosquitoes cause encephalitis, or inflammation of the brain. This can result in headaches, fever and fatigue, and in serious cases brain damage </a:t>
            </a:r>
            <a:br/>
            <a:r>
              <a:t>and even death. The image above is a colourised transmission electron micrograph (TEM) of a mosquito’s salivary gland filled with eastern equine encephalitis virions (in red). </a:t>
            </a:r>
            <a:br/>
            <a:r>
              <a:t>This virus affects eastern parts of the USA, infecting humans, horses and birds.</a:t>
            </a:r>
            <a:endParaRPr>
              <a:latin typeface="Times New Roman"/>
              <a:ea typeface="Times New Roman"/>
              <a:cs typeface="Times New Roman"/>
              <a:sym typeface="Times New Roman"/>
            </a:endParaRPr>
          </a:p>
          <a:p>
            <a:pPr algn="r">
              <a:spcBef>
                <a:spcPts val="100"/>
              </a:spcBef>
              <a:defRPr sz="700"/>
            </a:pPr>
            <a:r>
              <a:t>Credit: Fred Murphy and Sylvia Whitfield/Centers for Disease Control and Prevention</a:t>
            </a:r>
          </a:p>
        </p:txBody>
      </p:sp>
      <p:sp>
        <p:nvSpPr>
          <p:cNvPr id="267" name="Rectangle 1"/>
          <p:cNvSpPr/>
          <p:nvPr/>
        </p:nvSpPr>
        <p:spPr>
          <a:xfrm>
            <a:off x="395535" y="404664"/>
            <a:ext cx="2088234"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pic>
        <p:nvPicPr>
          <p:cNvPr id="268" name="Picture 3" descr="Picture 3"/>
          <p:cNvPicPr>
            <a:picLocks noChangeAspect="1"/>
          </p:cNvPicPr>
          <p:nvPr/>
        </p:nvPicPr>
        <p:blipFill>
          <a:blip r:embed="rId3">
            <a:extLst/>
          </a:blip>
          <a:stretch>
            <a:fillRect/>
          </a:stretch>
        </p:blipFill>
        <p:spPr>
          <a:xfrm>
            <a:off x="2586344" y="692695"/>
            <a:ext cx="3971312" cy="4968554"/>
          </a:xfrm>
          <a:prstGeom prst="rect">
            <a:avLst/>
          </a:prstGeom>
          <a:ln w="12700">
            <a:miter lim="400000"/>
          </a:ln>
        </p:spPr>
      </p:pic>
      <p:sp>
        <p:nvSpPr>
          <p:cNvPr id="269" name="Title 1"/>
          <p:cNvSpPr txBox="1"/>
          <p:nvPr/>
        </p:nvSpPr>
        <p:spPr>
          <a:xfrm>
            <a:off x="441358" y="385621"/>
            <a:ext cx="2618475"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sz="2800">
                <a:solidFill>
                  <a:srgbClr val="FFFFFF"/>
                </a:solidFill>
              </a:defRPr>
            </a:lvl1pPr>
          </a:lstStyle>
          <a:p>
            <a:pPr/>
            <a:r>
              <a:t>Encephalitis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272"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273" name="TextBox 4"/>
          <p:cNvSpPr txBox="1"/>
          <p:nvPr/>
        </p:nvSpPr>
        <p:spPr>
          <a:xfrm>
            <a:off x="395536" y="5733255"/>
            <a:ext cx="8386644"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100"/>
              </a:spcBef>
              <a:defRPr sz="700"/>
            </a:pPr>
            <a:r>
              <a:t>Filariasis is a disease caused by parasitic roundworms of the Filarioidea type, which are transmitted to humans as larvae by certain mosquitoes and flies. They then grow into adults inside the human body. </a:t>
            </a:r>
            <a:br/>
            <a:r>
              <a:t>Different species of worm prefer to live in different parts of the body. The worm pictured, </a:t>
            </a:r>
            <a:r>
              <a:rPr i="1"/>
              <a:t>Wuchereria bancrofti</a:t>
            </a:r>
            <a:r>
              <a:t>, lives in the lymph system and can cause a drastic swelling of tissues known as elephantiasis. </a:t>
            </a:r>
            <a:endParaRPr>
              <a:latin typeface="Times New Roman"/>
              <a:ea typeface="Times New Roman"/>
              <a:cs typeface="Times New Roman"/>
              <a:sym typeface="Times New Roman"/>
            </a:endParaRPr>
          </a:p>
          <a:p>
            <a:pPr algn="r">
              <a:spcBef>
                <a:spcPts val="100"/>
              </a:spcBef>
              <a:defRPr sz="700"/>
            </a:pPr>
            <a:r>
              <a:t>Credit: Marc Perkins/Flickr</a:t>
            </a:r>
          </a:p>
        </p:txBody>
      </p:sp>
      <p:sp>
        <p:nvSpPr>
          <p:cNvPr id="274" name="Rectangle 1"/>
          <p:cNvSpPr/>
          <p:nvPr/>
        </p:nvSpPr>
        <p:spPr>
          <a:xfrm>
            <a:off x="395536" y="404664"/>
            <a:ext cx="1584176"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75" name="Title 1"/>
          <p:cNvSpPr txBox="1"/>
          <p:nvPr/>
        </p:nvSpPr>
        <p:spPr>
          <a:xfrm>
            <a:off x="441358" y="385621"/>
            <a:ext cx="2618475"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sz="2800">
                <a:solidFill>
                  <a:srgbClr val="FFFFFF"/>
                </a:solidFill>
              </a:defRPr>
            </a:lvl1pPr>
          </a:lstStyle>
          <a:p>
            <a:pPr/>
            <a:r>
              <a:t>Filariasis</a:t>
            </a:r>
          </a:p>
        </p:txBody>
      </p:sp>
      <p:pic>
        <p:nvPicPr>
          <p:cNvPr id="276" name="Picture 2" descr="Picture 2"/>
          <p:cNvPicPr>
            <a:picLocks noChangeAspect="1"/>
          </p:cNvPicPr>
          <p:nvPr/>
        </p:nvPicPr>
        <p:blipFill>
          <a:blip r:embed="rId3">
            <a:extLst/>
          </a:blip>
          <a:stretch>
            <a:fillRect/>
          </a:stretch>
        </p:blipFill>
        <p:spPr>
          <a:xfrm>
            <a:off x="762000" y="1122662"/>
            <a:ext cx="7620000" cy="4276726"/>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Title 1"/>
          <p:cNvSpPr txBox="1"/>
          <p:nvPr>
            <p:ph type="title"/>
          </p:nvPr>
        </p:nvSpPr>
        <p:spPr>
          <a:prstGeom prst="rect">
            <a:avLst/>
          </a:prstGeom>
        </p:spPr>
        <p:txBody>
          <a:bodyPr/>
          <a:lstStyle/>
          <a:p>
            <a:pPr/>
            <a:r>
              <a:t>Reusing our images</a:t>
            </a:r>
          </a:p>
        </p:txBody>
      </p:sp>
      <p:sp>
        <p:nvSpPr>
          <p:cNvPr id="279" name="Content Placeholder 2"/>
          <p:cNvSpPr txBox="1"/>
          <p:nvPr>
            <p:ph type="body" idx="1"/>
          </p:nvPr>
        </p:nvSpPr>
        <p:spPr>
          <a:xfrm>
            <a:off x="457200" y="1600200"/>
            <a:ext cx="8229600" cy="4525963"/>
          </a:xfrm>
          <a:prstGeom prst="rect">
            <a:avLst/>
          </a:prstGeom>
        </p:spPr>
        <p:txBody>
          <a:bodyPr/>
          <a:lstStyle/>
          <a:p>
            <a:pPr marL="0" indent="0">
              <a:lnSpc>
                <a:spcPct val="80000"/>
              </a:lnSpc>
              <a:spcBef>
                <a:spcPts val="300"/>
              </a:spcBef>
              <a:buSzTx/>
              <a:buNone/>
              <a:defRPr b="1" sz="1500"/>
            </a:pPr>
            <a:r>
              <a:t>Images and illustrations</a:t>
            </a:r>
          </a:p>
          <a:p>
            <a:pPr>
              <a:lnSpc>
                <a:spcPct val="80000"/>
              </a:lnSpc>
              <a:spcBef>
                <a:spcPts val="300"/>
              </a:spcBef>
              <a:defRPr sz="1500"/>
            </a:pPr>
            <a:r>
              <a:t>All images, unless otherwise indicated, are from Wellcome Images.</a:t>
            </a:r>
          </a:p>
          <a:p>
            <a:pPr>
              <a:lnSpc>
                <a:spcPct val="80000"/>
              </a:lnSpc>
              <a:spcBef>
                <a:spcPts val="300"/>
              </a:spcBef>
              <a:defRPr sz="1500"/>
            </a:pPr>
            <a:r>
              <a:t>Contemporary images are free to use for educational purposes (they have a </a:t>
            </a:r>
            <a:r>
              <a:rPr u="sng">
                <a:solidFill>
                  <a:srgbClr val="0000FF"/>
                </a:solidFill>
                <a:uFill>
                  <a:solidFill>
                    <a:srgbClr val="0000FF"/>
                  </a:solidFill>
                </a:uFill>
                <a:hlinkClick r:id="rId2" invalidUrl="" action="" tgtFrame="" tooltip="" history="1" highlightClick="0" endSnd="0"/>
              </a:rPr>
              <a:t>Creative Commons Attribution, Non-commercial, No derivatives licence</a:t>
            </a:r>
            <a:r>
              <a:t>). Please make sure you credit them as we have done on the site; the format is ‘Creator’s name/Wellcome Images’.</a:t>
            </a:r>
          </a:p>
          <a:p>
            <a:pPr>
              <a:lnSpc>
                <a:spcPct val="80000"/>
              </a:lnSpc>
              <a:spcBef>
                <a:spcPts val="300"/>
              </a:spcBef>
              <a:defRPr sz="1500"/>
            </a:pPr>
            <a:r>
              <a:t>Historical images have a </a:t>
            </a:r>
            <a:r>
              <a:rPr u="sng">
                <a:solidFill>
                  <a:srgbClr val="0000FF"/>
                </a:solidFill>
                <a:uFill>
                  <a:solidFill>
                    <a:srgbClr val="0000FF"/>
                  </a:solidFill>
                </a:uFill>
                <a:hlinkClick r:id="rId3" invalidUrl="" action="" tgtFrame="" tooltip="" history="1" highlightClick="0" endSnd="0"/>
              </a:rPr>
              <a:t>Creative Commons Attribution 4.0 licence</a:t>
            </a:r>
            <a:r>
              <a:t>: they’re free to use in any way as long as they’re credited to ‘Wellcome Library, London’.</a:t>
            </a:r>
          </a:p>
          <a:p>
            <a:pPr>
              <a:lnSpc>
                <a:spcPct val="80000"/>
              </a:lnSpc>
              <a:spcBef>
                <a:spcPts val="300"/>
              </a:spcBef>
              <a:defRPr sz="1500"/>
            </a:pPr>
            <a:r>
              <a:t>The Flickr images that we have used in this gallery, unless otherwise stated, are available under a </a:t>
            </a:r>
            <a:br/>
            <a:r>
              <a:rPr u="sng">
                <a:solidFill>
                  <a:srgbClr val="0000FF"/>
                </a:solidFill>
                <a:uFill>
                  <a:solidFill>
                    <a:srgbClr val="0000FF"/>
                  </a:solidFill>
                </a:uFill>
                <a:hlinkClick r:id="rId4" invalidUrl="" action="" tgtFrame="" tooltip="" history="1" highlightClick="0" endSnd="0"/>
              </a:rPr>
              <a:t>Creative </a:t>
            </a:r>
            <a:r>
              <a:rPr u="sng">
                <a:solidFill>
                  <a:srgbClr val="0000FF"/>
                </a:solidFill>
                <a:uFill>
                  <a:solidFill>
                    <a:srgbClr val="0000FF"/>
                  </a:solidFill>
                </a:uFill>
                <a:hlinkClick r:id="rId4" invalidUrl="" action="" tgtFrame="" tooltip="" history="1" highlightClick="0" endSnd="0"/>
              </a:rPr>
              <a:t>Commons Attribution, Non-commercial, No derivatives </a:t>
            </a:r>
            <a:r>
              <a:rPr u="sng">
                <a:solidFill>
                  <a:srgbClr val="0000FF"/>
                </a:solidFill>
                <a:uFill>
                  <a:solidFill>
                    <a:srgbClr val="0000FF"/>
                  </a:solidFill>
                </a:uFill>
                <a:hlinkClick r:id="rId4" invalidUrl="" action="" tgtFrame="" tooltip="" history="1" highlightClick="0" endSnd="0"/>
              </a:rPr>
              <a:t>licence</a:t>
            </a:r>
            <a:r>
              <a:t>.</a:t>
            </a:r>
          </a:p>
          <a:p>
            <a:pPr>
              <a:lnSpc>
                <a:spcPct val="80000"/>
              </a:lnSpc>
              <a:spcBef>
                <a:spcPts val="300"/>
              </a:spcBef>
              <a:defRPr sz="1500"/>
            </a:pPr>
            <a:r>
              <a:t>Cartoon illustrations are © Glen McBeth. We commission Glen to produce these illustrations for ‘Big Picture’. He is happy for teachers and students to use his illustrations in a classroom setting, but for other uses, permission must be sought.</a:t>
            </a:r>
          </a:p>
          <a:p>
            <a:pPr>
              <a:lnSpc>
                <a:spcPct val="80000"/>
              </a:lnSpc>
              <a:spcBef>
                <a:spcPts val="300"/>
              </a:spcBef>
              <a:defRPr sz="1500"/>
            </a:pPr>
            <a:r>
              <a:t>We source other images from photo libraries such as Science Photo Library, Corbis and iStock and will acknowledge in an image’s credit if this is the case. We do not hold the rights to these images, so if you would like to reproduce them, you will need to contact the photo library directly.</a:t>
            </a:r>
          </a:p>
          <a:p>
            <a:pPr>
              <a:lnSpc>
                <a:spcPct val="80000"/>
              </a:lnSpc>
              <a:spcBef>
                <a:spcPts val="300"/>
              </a:spcBef>
              <a:defRPr sz="1500"/>
            </a:pPr>
            <a:r>
              <a:t>If you’re unsure about whether you can use or republish a piece of content, just get in touch with us at </a:t>
            </a:r>
            <a:r>
              <a:rPr u="sng">
                <a:solidFill>
                  <a:srgbClr val="0000FF"/>
                </a:solidFill>
                <a:uFill>
                  <a:solidFill>
                    <a:srgbClr val="0000FF"/>
                  </a:solidFill>
                </a:uFill>
                <a:hlinkClick r:id="rId5" invalidUrl="" action="" tgtFrame="" tooltip="" history="1" highlightClick="0" endSnd="0"/>
              </a:rPr>
              <a:t>bigpicture@wellcome.ac.uk</a:t>
            </a: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pic>
        <p:nvPicPr>
          <p:cNvPr id="125"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sp>
        <p:nvSpPr>
          <p:cNvPr id="126" name="TextBox 4"/>
          <p:cNvSpPr txBox="1"/>
          <p:nvPr/>
        </p:nvSpPr>
        <p:spPr>
          <a:xfrm>
            <a:off x="395536" y="5733255"/>
            <a:ext cx="8386644"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i="1" sz="700"/>
            </a:pPr>
            <a:r>
              <a:t>Anopheles gambiae </a:t>
            </a:r>
            <a:r>
              <a:rPr i="0"/>
              <a:t>lives in the African tropics. It is one of the most efficient vectors of malaria in the world. It breeds very quickly (growing from egg to adult in just six days under optimum conditions), and its larvae are often found in shallow temporary pools, such as tyre tracks or hoof prints filled with rainwater. There are a number of mosquitoes that are physically very similar to </a:t>
            </a:r>
            <a:r>
              <a:t>Anopheles gambiae </a:t>
            </a:r>
            <a:r>
              <a:rPr i="0"/>
              <a:t>but which behave very differently (several, for example, use salt water to breed). These related species have their own names, but are together known as the </a:t>
            </a:r>
            <a:r>
              <a:t>Anopheles gambiae </a:t>
            </a:r>
            <a:r>
              <a:rPr i="0"/>
              <a:t>complex.</a:t>
            </a:r>
            <a:endParaRPr>
              <a:latin typeface="Times New Roman"/>
              <a:ea typeface="Times New Roman"/>
              <a:cs typeface="Times New Roman"/>
              <a:sym typeface="Times New Roman"/>
            </a:endParaRPr>
          </a:p>
          <a:p>
            <a:pPr algn="r">
              <a:defRPr sz="700"/>
            </a:pPr>
            <a:r>
              <a:t> Credit: James Gathany, Centers for Disease Control and Prevention/Flickr</a:t>
            </a:r>
          </a:p>
        </p:txBody>
      </p:sp>
      <p:pic>
        <p:nvPicPr>
          <p:cNvPr id="127" name="Picture 2" descr="Picture 2"/>
          <p:cNvPicPr>
            <a:picLocks noChangeAspect="1"/>
          </p:cNvPicPr>
          <p:nvPr/>
        </p:nvPicPr>
        <p:blipFill>
          <a:blip r:embed="rId3">
            <a:extLst/>
          </a:blip>
          <a:stretch>
            <a:fillRect/>
          </a:stretch>
        </p:blipFill>
        <p:spPr>
          <a:xfrm>
            <a:off x="1017391" y="692695"/>
            <a:ext cx="7109217" cy="4968554"/>
          </a:xfrm>
          <a:prstGeom prst="rect">
            <a:avLst/>
          </a:prstGeom>
          <a:ln w="12700">
            <a:miter lim="400000"/>
          </a:ln>
        </p:spPr>
      </p:pic>
      <p:sp>
        <p:nvSpPr>
          <p:cNvPr id="128" name="Rectangle 1"/>
          <p:cNvSpPr/>
          <p:nvPr/>
        </p:nvSpPr>
        <p:spPr>
          <a:xfrm>
            <a:off x="395536" y="404664"/>
            <a:ext cx="3240360"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29" name="Title 1"/>
          <p:cNvSpPr txBox="1"/>
          <p:nvPr/>
        </p:nvSpPr>
        <p:spPr>
          <a:xfrm>
            <a:off x="441359" y="385621"/>
            <a:ext cx="4418673"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i="1" sz="2800">
                <a:solidFill>
                  <a:srgbClr val="FFFFFF"/>
                </a:solidFill>
              </a:defRPr>
            </a:lvl1pPr>
          </a:lstStyle>
          <a:p>
            <a:pPr/>
            <a:r>
              <a:t>Anopheles gambiae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Title"/>
          <p:cNvSpPr txBox="1"/>
          <p:nvPr>
            <p:ph type="title"/>
          </p:nvPr>
        </p:nvSpPr>
        <p:spPr>
          <a:prstGeom prst="rect">
            <a:avLst/>
          </a:prstGeom>
        </p:spPr>
        <p:txBody>
          <a:bodyPr/>
          <a:lstStyle/>
          <a:p>
            <a:pPr/>
          </a:p>
        </p:txBody>
      </p:sp>
      <p:sp>
        <p:nvSpPr>
          <p:cNvPr id="132" name="Body"/>
          <p:cNvSpPr txBox="1"/>
          <p:nvPr>
            <p:ph type="body" idx="1"/>
          </p:nvPr>
        </p:nvSpPr>
        <p:spPr>
          <a:xfrm>
            <a:off x="117629" y="1673440"/>
            <a:ext cx="8229601" cy="4525964"/>
          </a:xfrm>
          <a:prstGeom prst="rect">
            <a:avLst/>
          </a:prstGeom>
        </p:spPr>
        <p:txBody>
          <a:bodyPr/>
          <a:lstStyle/>
          <a:p>
            <a:pPr/>
          </a:p>
        </p:txBody>
      </p:sp>
      <p:pic>
        <p:nvPicPr>
          <p:cNvPr id="133" name="Image" descr="Image"/>
          <p:cNvPicPr>
            <a:picLocks noChangeAspect="1"/>
          </p:cNvPicPr>
          <p:nvPr/>
        </p:nvPicPr>
        <p:blipFill>
          <a:blip r:embed="rId2">
            <a:extLst/>
          </a:blip>
          <a:stretch>
            <a:fillRect/>
          </a:stretch>
        </p:blipFill>
        <p:spPr>
          <a:xfrm>
            <a:off x="848557" y="-1"/>
            <a:ext cx="7620001" cy="68580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Rectangle 13"/>
          <p:cNvSpPr/>
          <p:nvPr/>
        </p:nvSpPr>
        <p:spPr>
          <a:xfrm>
            <a:off x="395535" y="692695"/>
            <a:ext cx="8352930" cy="4968554"/>
          </a:xfrm>
          <a:prstGeom prst="rect">
            <a:avLst/>
          </a:prstGeom>
          <a:solidFill>
            <a:srgbClr val="D9D9D9"/>
          </a:solidFill>
          <a:ln w="12700">
            <a:miter lim="400000"/>
          </a:ln>
        </p:spPr>
        <p:txBody>
          <a:bodyPr lIns="45719" rIns="45719" anchor="ctr"/>
          <a:lstStyle/>
          <a:p>
            <a:pPr algn="ctr">
              <a:defRPr>
                <a:solidFill>
                  <a:srgbClr val="A6A6A6"/>
                </a:solidFill>
              </a:defRPr>
            </a:pPr>
          </a:p>
        </p:txBody>
      </p:sp>
      <p:sp>
        <p:nvSpPr>
          <p:cNvPr id="136" name="Subtitle 2"/>
          <p:cNvSpPr txBox="1"/>
          <p:nvPr/>
        </p:nvSpPr>
        <p:spPr>
          <a:xfrm>
            <a:off x="395535" y="5733255"/>
            <a:ext cx="842493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457200">
              <a:defRPr i="1" sz="700"/>
            </a:pPr>
            <a:r>
              <a:t>Aedes aegypti</a:t>
            </a:r>
            <a:r>
              <a:rPr i="0"/>
              <a:t> – also known as the yellow fever mosquito – originated in Africa, but today can be found in tropical and subtropical regions across the world. It may even be moving into the USA and Europe. It has adapted well to living in urban environments, exploiting bodies of stagnant water created by humans. It is responsible for spreading the Zika virus, and also transmits the viruses that cause yellow fever, chikungunya, dengue fever, West Nile fever and eastern equine encephalitis. </a:t>
            </a:r>
            <a:endParaRPr sz="3200"/>
          </a:p>
          <a:p>
            <a:pPr algn="r" defTabSz="457200">
              <a:defRPr sz="700"/>
            </a:pPr>
            <a:r>
              <a:t>Credit: James Gathany, Sanofi Pasteur/Flickr</a:t>
            </a:r>
          </a:p>
        </p:txBody>
      </p:sp>
      <p:sp>
        <p:nvSpPr>
          <p:cNvPr id="137" name="Subtitle 2"/>
          <p:cNvSpPr txBox="1"/>
          <p:nvPr/>
        </p:nvSpPr>
        <p:spPr>
          <a:xfrm>
            <a:off x="6876256" y="6309319"/>
            <a:ext cx="1872209" cy="2880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defTabSz="457200">
              <a:lnSpc>
                <a:spcPct val="80000"/>
              </a:lnSpc>
              <a:spcBef>
                <a:spcPts val="100"/>
              </a:spcBef>
              <a:defRPr b="1" sz="700">
                <a:solidFill>
                  <a:srgbClr val="FFFFFF"/>
                </a:solidFill>
                <a:latin typeface="Calluna Sans"/>
                <a:ea typeface="Calluna Sans"/>
                <a:cs typeface="Calluna Sans"/>
                <a:sym typeface="Calluna Sans"/>
              </a:defRPr>
            </a:lvl1pPr>
          </a:lstStyle>
          <a:p>
            <a:pPr/>
            <a:r>
              <a:t>BIGPICTUREEDUCATION.COM</a:t>
            </a:r>
          </a:p>
        </p:txBody>
      </p:sp>
      <p:pic>
        <p:nvPicPr>
          <p:cNvPr id="138" name="Picture 12" descr="Picture 12"/>
          <p:cNvPicPr>
            <a:picLocks noChangeAspect="1"/>
          </p:cNvPicPr>
          <p:nvPr/>
        </p:nvPicPr>
        <p:blipFill>
          <a:blip r:embed="rId2">
            <a:extLst/>
          </a:blip>
          <a:stretch>
            <a:fillRect/>
          </a:stretch>
        </p:blipFill>
        <p:spPr>
          <a:xfrm>
            <a:off x="395536" y="6237311"/>
            <a:ext cx="8352929" cy="415757"/>
          </a:xfrm>
          <a:prstGeom prst="rect">
            <a:avLst/>
          </a:prstGeom>
          <a:ln w="12700">
            <a:miter lim="400000"/>
          </a:ln>
        </p:spPr>
      </p:pic>
      <p:pic>
        <p:nvPicPr>
          <p:cNvPr id="139" name="Picture 3" descr="Picture 3"/>
          <p:cNvPicPr>
            <a:picLocks noChangeAspect="1"/>
          </p:cNvPicPr>
          <p:nvPr/>
        </p:nvPicPr>
        <p:blipFill>
          <a:blip r:embed="rId3">
            <a:extLst/>
          </a:blip>
          <a:stretch>
            <a:fillRect/>
          </a:stretch>
        </p:blipFill>
        <p:spPr>
          <a:xfrm>
            <a:off x="876383" y="692695"/>
            <a:ext cx="7391235" cy="4968554"/>
          </a:xfrm>
          <a:prstGeom prst="rect">
            <a:avLst/>
          </a:prstGeom>
          <a:ln w="12700">
            <a:miter lim="400000"/>
          </a:ln>
        </p:spPr>
      </p:pic>
      <p:sp>
        <p:nvSpPr>
          <p:cNvPr id="140" name="Rectangle 1"/>
          <p:cNvSpPr/>
          <p:nvPr/>
        </p:nvSpPr>
        <p:spPr>
          <a:xfrm>
            <a:off x="395535" y="404664"/>
            <a:ext cx="2376266" cy="576065"/>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41" name="Title 1"/>
          <p:cNvSpPr txBox="1"/>
          <p:nvPr/>
        </p:nvSpPr>
        <p:spPr>
          <a:xfrm>
            <a:off x="441358" y="385621"/>
            <a:ext cx="3698594" cy="5951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b="1" i="1" sz="2800">
                <a:solidFill>
                  <a:srgbClr val="FFFFFF"/>
                </a:solidFill>
              </a:defRPr>
            </a:lvl1pPr>
          </a:lstStyle>
          <a:p>
            <a:pPr/>
            <a:r>
              <a:t>Aedes aegypti</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Title"/>
          <p:cNvSpPr txBox="1"/>
          <p:nvPr>
            <p:ph type="title"/>
          </p:nvPr>
        </p:nvSpPr>
        <p:spPr>
          <a:prstGeom prst="rect">
            <a:avLst/>
          </a:prstGeom>
        </p:spPr>
        <p:txBody>
          <a:bodyPr/>
          <a:lstStyle/>
          <a:p>
            <a:pPr/>
          </a:p>
        </p:txBody>
      </p:sp>
      <p:sp>
        <p:nvSpPr>
          <p:cNvPr id="144" name="Body"/>
          <p:cNvSpPr txBox="1"/>
          <p:nvPr>
            <p:ph type="body" idx="1"/>
          </p:nvPr>
        </p:nvSpPr>
        <p:spPr>
          <a:prstGeom prst="rect">
            <a:avLst/>
          </a:prstGeom>
        </p:spPr>
        <p:txBody>
          <a:bodyPr/>
          <a:lstStyle/>
          <a:p>
            <a:pPr/>
          </a:p>
        </p:txBody>
      </p:sp>
      <p:pic>
        <p:nvPicPr>
          <p:cNvPr id="145" name="61028N_4_resistancemovement.jpg" descr="61028N_4_resistancemovement.jpg"/>
          <p:cNvPicPr>
            <a:picLocks noChangeAspect="1"/>
          </p:cNvPicPr>
          <p:nvPr/>
        </p:nvPicPr>
        <p:blipFill>
          <a:blip r:embed="rId2">
            <a:extLst/>
          </a:blip>
          <a:stretch>
            <a:fillRect/>
          </a:stretch>
        </p:blipFill>
        <p:spPr>
          <a:xfrm>
            <a:off x="133350" y="1403350"/>
            <a:ext cx="8877300" cy="40513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Title"/>
          <p:cNvSpPr txBox="1"/>
          <p:nvPr>
            <p:ph type="title"/>
          </p:nvPr>
        </p:nvSpPr>
        <p:spPr>
          <a:prstGeom prst="rect">
            <a:avLst/>
          </a:prstGeom>
        </p:spPr>
        <p:txBody>
          <a:bodyPr/>
          <a:lstStyle/>
          <a:p>
            <a:pPr/>
          </a:p>
        </p:txBody>
      </p:sp>
      <p:sp>
        <p:nvSpPr>
          <p:cNvPr id="148" name="Body"/>
          <p:cNvSpPr txBox="1"/>
          <p:nvPr>
            <p:ph type="body" idx="1"/>
          </p:nvPr>
        </p:nvSpPr>
        <p:spPr>
          <a:prstGeom prst="rect">
            <a:avLst/>
          </a:prstGeom>
        </p:spPr>
        <p:txBody>
          <a:bodyPr/>
          <a:lstStyle/>
          <a:p>
            <a:pPr/>
          </a:p>
        </p:txBody>
      </p:sp>
      <p:pic>
        <p:nvPicPr>
          <p:cNvPr id="149" name="Image" descr="Image"/>
          <p:cNvPicPr>
            <a:picLocks noChangeAspect="1"/>
          </p:cNvPicPr>
          <p:nvPr/>
        </p:nvPicPr>
        <p:blipFill>
          <a:blip r:embed="rId2">
            <a:extLst/>
          </a:blip>
          <a:stretch>
            <a:fillRect/>
          </a:stretch>
        </p:blipFill>
        <p:spPr>
          <a:xfrm>
            <a:off x="-378963" y="633849"/>
            <a:ext cx="9901926" cy="68580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Title"/>
          <p:cNvSpPr txBox="1"/>
          <p:nvPr>
            <p:ph type="title"/>
          </p:nvPr>
        </p:nvSpPr>
        <p:spPr>
          <a:prstGeom prst="rect">
            <a:avLst/>
          </a:prstGeom>
        </p:spPr>
        <p:txBody>
          <a:bodyPr/>
          <a:lstStyle/>
          <a:p>
            <a:pPr/>
          </a:p>
        </p:txBody>
      </p:sp>
      <p:sp>
        <p:nvSpPr>
          <p:cNvPr id="152" name="Body"/>
          <p:cNvSpPr txBox="1"/>
          <p:nvPr>
            <p:ph type="body" idx="1"/>
          </p:nvPr>
        </p:nvSpPr>
        <p:spPr>
          <a:prstGeom prst="rect">
            <a:avLst/>
          </a:prstGeom>
        </p:spPr>
        <p:txBody>
          <a:bodyPr/>
          <a:lstStyle/>
          <a:p>
            <a:pPr/>
          </a:p>
        </p:txBody>
      </p:sp>
      <p:pic>
        <p:nvPicPr>
          <p:cNvPr id="153" name="Image" descr="Image"/>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Title"/>
          <p:cNvSpPr txBox="1"/>
          <p:nvPr>
            <p:ph type="title"/>
          </p:nvPr>
        </p:nvSpPr>
        <p:spPr>
          <a:xfrm>
            <a:off x="510466" y="6699851"/>
            <a:ext cx="8229601" cy="1143001"/>
          </a:xfrm>
          <a:prstGeom prst="rect">
            <a:avLst/>
          </a:prstGeom>
        </p:spPr>
        <p:txBody>
          <a:bodyPr/>
          <a:lstStyle/>
          <a:p>
            <a:pPr/>
          </a:p>
        </p:txBody>
      </p:sp>
      <p:sp>
        <p:nvSpPr>
          <p:cNvPr id="156" name="Body"/>
          <p:cNvSpPr txBox="1"/>
          <p:nvPr>
            <p:ph type="body" idx="1"/>
          </p:nvPr>
        </p:nvSpPr>
        <p:spPr>
          <a:prstGeom prst="rect">
            <a:avLst/>
          </a:prstGeom>
        </p:spPr>
        <p:txBody>
          <a:bodyPr/>
          <a:lstStyle/>
          <a:p>
            <a:pPr/>
          </a:p>
        </p:txBody>
      </p:sp>
      <p:pic>
        <p:nvPicPr>
          <p:cNvPr id="157" name="Image" descr="Image"/>
          <p:cNvPicPr>
            <a:picLocks noChangeAspect="1"/>
          </p:cNvPicPr>
          <p:nvPr/>
        </p:nvPicPr>
        <p:blipFill>
          <a:blip r:embed="rId2">
            <a:extLst/>
          </a:blip>
          <a:stretch>
            <a:fillRect/>
          </a:stretch>
        </p:blipFill>
        <p:spPr>
          <a:xfrm>
            <a:off x="0" y="533400"/>
            <a:ext cx="9144000" cy="57912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