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8404800" cy="28346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28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 autoAdjust="0"/>
    <p:restoredTop sz="94400" autoAdjust="0"/>
  </p:normalViewPr>
  <p:slideViewPr>
    <p:cSldViewPr>
      <p:cViewPr varScale="1">
        <p:scale>
          <a:sx n="24" d="100"/>
          <a:sy n="24" d="100"/>
        </p:scale>
        <p:origin x="1744" y="256"/>
      </p:cViewPr>
      <p:guideLst>
        <p:guide orient="horz" pos="8928"/>
        <p:guide pos="12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7500F-0802-487A-8820-D24ED38E6BC8}" type="datetimeFigureOut">
              <a:rPr lang="en-US" smtClean="0"/>
              <a:t>11/7/23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85800"/>
            <a:ext cx="4645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099E9-55A5-47F7-81C1-6FD5729DD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9E9-55A5-47F7-81C1-6FD5729DDA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1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725" y="8805863"/>
            <a:ext cx="32645350" cy="607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038" y="16062325"/>
            <a:ext cx="26882725" cy="7245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7CEC-A31A-44FE-98EB-77DB8027DB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712A-B63B-49BA-9062-36F8ADCDE4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63738" y="2519363"/>
            <a:ext cx="8161337" cy="22677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5" y="2519363"/>
            <a:ext cx="24331613" cy="22677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CEA4-19EE-44A7-A9FE-39824E381D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EB48-236C-477F-8F2C-39ACC086AB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18214975"/>
            <a:ext cx="32643762" cy="5630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2014200"/>
            <a:ext cx="32643762" cy="6200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F51-D0D3-4B48-B2A1-02CFAEE0AE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25" y="8188325"/>
            <a:ext cx="16246475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78600" y="8188325"/>
            <a:ext cx="16246475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303C4-A72A-4085-8D61-57395161C2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135063"/>
            <a:ext cx="34563050" cy="472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6345238"/>
            <a:ext cx="16968788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8990013"/>
            <a:ext cx="16968788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6345238"/>
            <a:ext cx="16975137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8990013"/>
            <a:ext cx="16975137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EC22-6EBF-4EF4-A306-151FC30A9F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ED1F8-B7B2-4CDC-AD12-DD354C1DC8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A52E-FA6F-4BD1-937A-B4B17B477E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128713"/>
            <a:ext cx="12634913" cy="480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128713"/>
            <a:ext cx="21469350" cy="2419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5932488"/>
            <a:ext cx="12634913" cy="1938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9C86B-56E3-4E71-B2F1-9FAC9CF6FC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19842163"/>
            <a:ext cx="23042563" cy="2343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2532063"/>
            <a:ext cx="23042563" cy="17008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22185313"/>
            <a:ext cx="23042563" cy="3325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F820C-B8A4-4675-859F-037A85DEFE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9725" y="2519363"/>
            <a:ext cx="32645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9725" y="8188325"/>
            <a:ext cx="32645350" cy="170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9725" y="25827038"/>
            <a:ext cx="8001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defTabSz="3814763">
              <a:defRPr sz="58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2275" y="25827038"/>
            <a:ext cx="12160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ctr" defTabSz="3814763">
              <a:defRPr sz="58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4075" y="25827038"/>
            <a:ext cx="8001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r" defTabSz="3814763">
              <a:defRPr sz="5800"/>
            </a:lvl1pPr>
          </a:lstStyle>
          <a:p>
            <a:fld id="{A26B2162-77ED-49DB-83E4-15F39E9932C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2pPr>
      <a:lvl3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3pPr>
      <a:lvl4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4pPr>
      <a:lvl5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5pPr>
      <a:lvl6pPr marL="4572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6pPr>
      <a:lvl7pPr marL="9144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7pPr>
      <a:lvl8pPr marL="13716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8pPr>
      <a:lvl9pPr marL="18288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9pPr>
    </p:titleStyle>
    <p:bodyStyle>
      <a:lvl1pPr marL="1430338" indent="-1430338" algn="l" defTabSz="3814763" rtl="0" fontAlgn="base">
        <a:spcBef>
          <a:spcPct val="20000"/>
        </a:spcBef>
        <a:spcAft>
          <a:spcPct val="0"/>
        </a:spcAft>
        <a:buChar char="•"/>
        <a:defRPr sz="13300">
          <a:solidFill>
            <a:schemeClr val="tx1"/>
          </a:solidFill>
          <a:latin typeface="+mn-lt"/>
          <a:ea typeface="+mn-ea"/>
          <a:cs typeface="+mn-cs"/>
        </a:defRPr>
      </a:lvl1pPr>
      <a:lvl2pPr marL="3098800" indent="-1192213" algn="l" defTabSz="3814763" rtl="0" fontAlgn="base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2pPr>
      <a:lvl3pPr marL="4767263" indent="-952500" algn="l" defTabSz="3814763" rtl="0" fontAlgn="base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</a:defRPr>
      </a:lvl3pPr>
      <a:lvl4pPr marL="6675438" indent="-954088" algn="l" defTabSz="3814763" rtl="0" fontAlgn="base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5820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90392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4964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99536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104108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h8imXrmm-y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399" y="142875"/>
            <a:ext cx="31297563" cy="3378502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More Than A Wall.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chemeClr val="accent2"/>
                </a:solidFill>
              </a:rPr>
              <a:t>Odvens</a:t>
            </a:r>
            <a:r>
              <a:rPr lang="en-US" sz="4800" b="1" dirty="0">
                <a:solidFill>
                  <a:schemeClr val="accent2"/>
                </a:solidFill>
              </a:rPr>
              <a:t> Saint Louis </a:t>
            </a:r>
            <a:br>
              <a:rPr lang="en-US" sz="4800" b="1" dirty="0">
                <a:solidFill>
                  <a:schemeClr val="accent2"/>
                </a:solidFill>
              </a:rPr>
            </a:br>
            <a:r>
              <a:rPr lang="en-US" sz="4800" b="1" i="1" dirty="0">
                <a:solidFill>
                  <a:schemeClr val="tx1"/>
                </a:solidFill>
              </a:rPr>
              <a:t>Department of  Entertainment Technology</a:t>
            </a:r>
            <a:r>
              <a:rPr lang="en-US" sz="4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171700" y="3689033"/>
            <a:ext cx="3398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150" name="Picture 6" descr="158064_138483227619_212654636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642938"/>
            <a:ext cx="3000375" cy="3000375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736276"/>
            <a:ext cx="8458200" cy="7048077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>
                <a:solidFill>
                  <a:schemeClr val="accent2"/>
                </a:solidFill>
                <a:latin typeface="+mn-lt"/>
              </a:rPr>
              <a:t>Summary</a:t>
            </a:r>
          </a:p>
          <a:p>
            <a:r>
              <a:rPr lang="en-US" sz="2400" dirty="0">
                <a:latin typeface="+mn-lt"/>
              </a:rPr>
              <a:t>This project will be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embarking on the exciting project of creating a video wall at our church, Evangelical Crusade Christian Church (ECCC), to enhance our worship and outreach efforts</a:t>
            </a:r>
            <a:endParaRPr lang="en-US" sz="2400" dirty="0">
              <a:latin typeface="Times New Roman" charset="0"/>
            </a:endParaRPr>
          </a:p>
          <a:p>
            <a:endParaRPr lang="en-US" sz="2400" dirty="0">
              <a:latin typeface="+mn-lt"/>
            </a:endParaRP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4400" b="1" dirty="0">
                <a:solidFill>
                  <a:srgbClr val="FF0000"/>
                </a:solidFill>
                <a:latin typeface="+mn-lt"/>
              </a:rPr>
              <a:t>Description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purpose of this project is to modernize our visual capabilities during services and events, allowing us to connect with our congregation and the broader community in a more engaging and immersive way. </a:t>
            </a:r>
            <a:endParaRPr lang="en-US" sz="2800" b="1" dirty="0"/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800" dirty="0">
                <a:latin typeface="Times New Roman" charset="0"/>
              </a:rPr>
              <a:t>	</a:t>
            </a:r>
            <a:endParaRPr lang="en-US" sz="2800" i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413" y="12251524"/>
            <a:ext cx="8199648" cy="1038626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4400" b="1" dirty="0">
                <a:solidFill>
                  <a:schemeClr val="accent2"/>
                </a:solidFill>
              </a:rPr>
              <a:t>Methods</a:t>
            </a:r>
          </a:p>
          <a:p>
            <a:pPr algn="l" rtl="0" fontAlgn="base"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Hardware Selection: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M1 Mac mini: $1,200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Decklink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Duo: $500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Sonnet Echo Express SE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IIIe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Thunderbolt 3 Expansion Chassis for PCIe: $500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Cabling and Infrastructure: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Four Cat 6 wires: $200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Three dedicated 20-amp plugs (installation cost): $1,000</a:t>
            </a:r>
          </a:p>
          <a:p>
            <a:pPr algn="l" rtl="0" fontAlgn="base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Labor Costs: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 rtl="0" fontAlgn="base"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15 workers for 6 weeks, 40 hours/week each at $40/hour: $144,000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The Process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will  collaborate to plan, create, and present the video wall installation. We will start with a thorough needs assessment, budget planning, and equipment selection. The creative aspects, including content creation and design, will involve a team of artists and media professionals. Finally, the installation and testing phase will be managed by technical experts.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9799838" y="5536402"/>
            <a:ext cx="8458200" cy="1074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Results</a:t>
            </a:r>
          </a:p>
          <a:p>
            <a:pPr algn="l">
              <a:buFont typeface="+mj-lt"/>
              <a:buAutoNum type="arabicPeriod"/>
            </a:pPr>
            <a:r>
              <a:rPr lang="en-US" sz="2400" dirty="0"/>
              <a:t>Enhanced Worship Services and Events: The implementation of the video wall has significantly enhanced worship services and events at ECCC Church. The congregation now experiences a more engaging and immersive worship environment. Visual presentations are more impactful, contributing to a deeper spiritual connection among attendees.</a:t>
            </a:r>
          </a:p>
          <a:p>
            <a:pPr algn="l">
              <a:buFont typeface="+mj-lt"/>
              <a:buAutoNum type="arabicPeriod"/>
            </a:pPr>
            <a:r>
              <a:rPr lang="en-US" sz="2400" dirty="0"/>
              <a:t>High-Quality Visual Output: The video wall system consistently delivers high-quality visual output and smooth content playback. This has not only improved the quality of presentations but has also elevated the overall multimedia capabilities of the church.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2400" b="1" dirty="0">
              <a:solidFill>
                <a:srgbClr val="FF8000"/>
              </a:solidFill>
            </a:endParaRP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>
                <a:solidFill>
                  <a:schemeClr val="accent2"/>
                </a:solidFill>
              </a:rPr>
              <a:t>Conclusion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2400" dirty="0"/>
              <a:t>The Video Wall Installation project at ECCC Church has been a significant endeavor aimed at enhancing worship services and events through impactful visual presentations. As the project manager, overseeing this project has been a valuable learning experience, not only in terms of technical skills but also in leadership and teamwork.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4400" b="1" dirty="0">
              <a:solidFill>
                <a:srgbClr val="FF8000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9015186" y="16933306"/>
            <a:ext cx="9204673" cy="1038626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marL="500063" indent="-500063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Literature cited</a:t>
            </a:r>
          </a:p>
          <a:p>
            <a:pPr marL="500063" indent="-500063">
              <a:spcBef>
                <a:spcPct val="10000"/>
              </a:spcBef>
            </a:pPr>
            <a:r>
              <a:rPr lang="en-US" sz="2800" dirty="0">
                <a:latin typeface="Times New Roman" charset="0"/>
              </a:rPr>
              <a:t>https://</a:t>
            </a:r>
            <a:r>
              <a:rPr lang="en-US" sz="2800" dirty="0" err="1">
                <a:latin typeface="Times New Roman" charset="0"/>
              </a:rPr>
              <a:t>www.dgicommunications.com</a:t>
            </a:r>
            <a:r>
              <a:rPr lang="en-US" sz="2800" dirty="0">
                <a:latin typeface="Times New Roman" charset="0"/>
              </a:rPr>
              <a:t>/led-video-wall-cost/?</a:t>
            </a:r>
            <a:r>
              <a:rPr lang="en-US" sz="2800" dirty="0" err="1">
                <a:latin typeface="Times New Roman" charset="0"/>
              </a:rPr>
              <a:t>adgroup</a:t>
            </a:r>
            <a:r>
              <a:rPr lang="en-US" sz="2800" dirty="0">
                <a:latin typeface="Times New Roman" charset="0"/>
              </a:rPr>
              <a:t>=</a:t>
            </a:r>
            <a:r>
              <a:rPr lang="en-US" sz="2800" dirty="0" err="1">
                <a:latin typeface="Times New Roman" charset="0"/>
              </a:rPr>
              <a:t>dynamic&amp;utm_source</a:t>
            </a:r>
            <a:r>
              <a:rPr lang="en-US" sz="2800" dirty="0">
                <a:latin typeface="Times New Roman" charset="0"/>
              </a:rPr>
              <a:t>=</a:t>
            </a:r>
            <a:r>
              <a:rPr lang="en-US" sz="2800" dirty="0" err="1">
                <a:latin typeface="Times New Roman" charset="0"/>
              </a:rPr>
              <a:t>google&amp;utm_medium</a:t>
            </a:r>
            <a:r>
              <a:rPr lang="en-US" sz="2800" dirty="0">
                <a:latin typeface="Times New Roman" charset="0"/>
              </a:rPr>
              <a:t>=</a:t>
            </a:r>
            <a:r>
              <a:rPr lang="en-US" sz="2800" dirty="0" err="1">
                <a:latin typeface="Times New Roman" charset="0"/>
              </a:rPr>
              <a:t>cpc&amp;utm_campaign</a:t>
            </a:r>
            <a:r>
              <a:rPr lang="en-US" sz="2800" dirty="0">
                <a:latin typeface="Times New Roman" charset="0"/>
              </a:rPr>
              <a:t>=Video%20Wall%20%7C%20Search%20(National)&amp;</a:t>
            </a:r>
            <a:r>
              <a:rPr lang="en-US" sz="2800" dirty="0" err="1">
                <a:latin typeface="Times New Roman" charset="0"/>
              </a:rPr>
              <a:t>utm_term</a:t>
            </a:r>
            <a:r>
              <a:rPr lang="en-US" sz="2800" dirty="0">
                <a:latin typeface="Times New Roman" charset="0"/>
              </a:rPr>
              <a:t>=&amp;</a:t>
            </a:r>
            <a:r>
              <a:rPr lang="en-US" sz="2800" dirty="0" err="1">
                <a:latin typeface="Times New Roman" charset="0"/>
              </a:rPr>
              <a:t>utm_content</a:t>
            </a:r>
            <a:r>
              <a:rPr lang="en-US" sz="2800" dirty="0">
                <a:latin typeface="Times New Roman" charset="0"/>
              </a:rPr>
              <a:t>=519782124840&amp;hsa_acc=3785407064&amp;hsa_cam=6491763525&amp;hsa_grp=121967438797&amp;hsa_ad=519782124840&amp;hsa_src=</a:t>
            </a:r>
            <a:r>
              <a:rPr lang="en-US" sz="2800" dirty="0" err="1">
                <a:latin typeface="Times New Roman" charset="0"/>
              </a:rPr>
              <a:t>s&amp;hsa_tgt</a:t>
            </a:r>
            <a:r>
              <a:rPr lang="en-US" sz="2800" dirty="0">
                <a:latin typeface="Times New Roman" charset="0"/>
              </a:rPr>
              <a:t>=dsa-559349505972&amp;hsa_kw=&amp;</a:t>
            </a:r>
            <a:r>
              <a:rPr lang="en-US" sz="2800" dirty="0" err="1">
                <a:latin typeface="Times New Roman" charset="0"/>
              </a:rPr>
              <a:t>hsa_mt</a:t>
            </a:r>
            <a:r>
              <a:rPr lang="en-US" sz="2800" dirty="0">
                <a:latin typeface="Times New Roman" charset="0"/>
              </a:rPr>
              <a:t>=&amp;</a:t>
            </a:r>
            <a:r>
              <a:rPr lang="en-US" sz="2800" dirty="0" err="1">
                <a:latin typeface="Times New Roman" charset="0"/>
              </a:rPr>
              <a:t>hsa_net</a:t>
            </a:r>
            <a:r>
              <a:rPr lang="en-US" sz="2800" dirty="0">
                <a:latin typeface="Times New Roman" charset="0"/>
              </a:rPr>
              <a:t>=</a:t>
            </a:r>
            <a:r>
              <a:rPr lang="en-US" sz="2800" dirty="0" err="1">
                <a:latin typeface="Times New Roman" charset="0"/>
              </a:rPr>
              <a:t>adwords&amp;hsa_ver</a:t>
            </a:r>
            <a:r>
              <a:rPr lang="en-US" sz="2800" dirty="0">
                <a:latin typeface="Times New Roman" charset="0"/>
              </a:rPr>
              <a:t>=3&amp;gad=1&amp;gclid=CjwKCAjw-eKpBhAbEiwAqFL0mjDCo6th0dn0dajKDNWjAqo4l3nOro1MlblJmRNVAa3e_qRUkhU5IBoCTFoQAvD_BwE</a:t>
            </a:r>
          </a:p>
          <a:p>
            <a:pPr marL="500063" indent="-500063">
              <a:spcBef>
                <a:spcPct val="10000"/>
              </a:spcBef>
            </a:pPr>
            <a:r>
              <a:rPr lang="en-US" sz="2800" dirty="0"/>
              <a:t> </a:t>
            </a:r>
            <a:r>
              <a:rPr lang="en-US" sz="2800" dirty="0">
                <a:hlinkClick r:id="rId4"/>
              </a:rPr>
              <a:t>https://www.youtube.com/watch?v=h8imXrmm-yw</a:t>
            </a:r>
            <a:r>
              <a:rPr lang="en-US" sz="2800" dirty="0"/>
              <a:t> </a:t>
            </a:r>
          </a:p>
          <a:p>
            <a:pPr marL="500063" indent="-500063">
              <a:spcBef>
                <a:spcPct val="10000"/>
              </a:spcBef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863444" y="4648200"/>
            <a:ext cx="6393470" cy="12572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tabLst>
                <a:tab pos="500063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Deliverables</a:t>
            </a:r>
          </a:p>
          <a:p>
            <a:pPr algn="l" rtl="0" fontAlgn="base"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fully operational video wall system integrated with ProPresenter.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High-quality video output and smooth content playback.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Comprehensive user manual for operating and maintaining the system.</a:t>
            </a:r>
          </a:p>
          <a:p>
            <a:pPr algn="l" rtl="0" fontAlgn="base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Training sessions for church staff to effectively use and manage the system.</a:t>
            </a:r>
          </a:p>
          <a:p>
            <a:pPr algn="just">
              <a:tabLst>
                <a:tab pos="500063" algn="l"/>
              </a:tabLst>
            </a:pPr>
            <a:endParaRPr lang="en-US" sz="4400" b="1" dirty="0">
              <a:solidFill>
                <a:srgbClr val="FF8000"/>
              </a:solidFill>
            </a:endParaRPr>
          </a:p>
          <a:p>
            <a:pPr algn="just">
              <a:tabLst>
                <a:tab pos="500063" algn="l"/>
              </a:tabLst>
            </a:pPr>
            <a:r>
              <a:rPr lang="en-US" sz="4400" b="1" dirty="0">
                <a:solidFill>
                  <a:schemeClr val="accent2"/>
                </a:solidFill>
              </a:rPr>
              <a:t>Required Resources</a:t>
            </a:r>
            <a:endParaRPr lang="en-US" sz="4400" dirty="0">
              <a:solidFill>
                <a:schemeClr val="accent2"/>
              </a:solidFill>
              <a:latin typeface="Times New Roman" charset="0"/>
            </a:endParaRPr>
          </a:p>
          <a:p>
            <a:pPr algn="l" rtl="0" fontAlgn="base"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15 skilled workers for installation and setup.</a:t>
            </a:r>
          </a:p>
          <a:p>
            <a:pPr algn="l" rtl="0" fontAlgn="base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Electricians for installing dedicated power plugs.</a:t>
            </a:r>
          </a:p>
          <a:p>
            <a:pPr algn="l" rtl="0" fontAlgn="base"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Project manager (myself) to oversee the project and ensure adherence to the schedule and budget. I have to make sure the project goes as plan on time and keep records of all our tracks as of bills and time management.</a:t>
            </a:r>
          </a:p>
          <a:p>
            <a:pPr marL="624078" indent="-514350"/>
            <a:endParaRPr lang="en-US" sz="2400" dirty="0"/>
          </a:p>
          <a:p>
            <a:pPr marL="624078" indent="-514350"/>
            <a:endParaRPr lang="en-US" dirty="0"/>
          </a:p>
          <a:p>
            <a:pPr marL="624078" indent="-514350"/>
            <a:endParaRPr lang="en-US" b="1" dirty="0"/>
          </a:p>
          <a:p>
            <a:pPr marL="1385888" lvl="1" indent="-346075">
              <a:spcBef>
                <a:spcPct val="10000"/>
              </a:spcBef>
              <a:buFont typeface="Times New Roman" charset="0"/>
              <a:buChar char="•"/>
              <a:tabLst>
                <a:tab pos="500063" algn="l"/>
              </a:tabLst>
            </a:pPr>
            <a:endParaRPr lang="en-US" sz="2400" dirty="0"/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>
                <a:latin typeface="Times New Roman" charset="0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73000" y="492006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Schedule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9294" y="10157041"/>
            <a:ext cx="794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Budget</a:t>
            </a:r>
          </a:p>
        </p:txBody>
      </p:sp>
      <p:pic>
        <p:nvPicPr>
          <p:cNvPr id="18" name="Picture 17" descr="A screenshot of a video wall installation&#10;&#10;Description automatically generated">
            <a:extLst>
              <a:ext uri="{FF2B5EF4-FFF2-40B4-BE49-F238E27FC236}">
                <a16:creationId xmlns:a16="http://schemas.microsoft.com/office/drawing/2014/main" id="{844D0EA5-A6D8-14BA-AA84-6DA908826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827" y="5015530"/>
            <a:ext cx="9278121" cy="5555687"/>
          </a:xfrm>
          <a:prstGeom prst="rect">
            <a:avLst/>
          </a:prstGeom>
        </p:spPr>
      </p:pic>
      <p:pic>
        <p:nvPicPr>
          <p:cNvPr id="22" name="Picture 21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7D43AEE0-675E-314D-7C22-01C84572F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898" y="11199926"/>
            <a:ext cx="11620305" cy="6214587"/>
          </a:xfrm>
          <a:prstGeom prst="rect">
            <a:avLst/>
          </a:prstGeom>
        </p:spPr>
      </p:pic>
      <p:pic>
        <p:nvPicPr>
          <p:cNvPr id="24" name="Picture 23" descr="A person standing at a podium&#10;&#10;Description automatically generated">
            <a:extLst>
              <a:ext uri="{FF2B5EF4-FFF2-40B4-BE49-F238E27FC236}">
                <a16:creationId xmlns:a16="http://schemas.microsoft.com/office/drawing/2014/main" id="{1BE38FFD-CBA9-94F4-42C4-4B2437271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0" y="17918530"/>
            <a:ext cx="9645383" cy="6428684"/>
          </a:xfrm>
          <a:prstGeom prst="rect">
            <a:avLst/>
          </a:prstGeom>
        </p:spPr>
      </p:pic>
      <p:pic>
        <p:nvPicPr>
          <p:cNvPr id="3" name="Picture 2" descr="A group of people in white outfits standing in a church&#10;&#10;Description automatically generated">
            <a:extLst>
              <a:ext uri="{FF2B5EF4-FFF2-40B4-BE49-F238E27FC236}">
                <a16:creationId xmlns:a16="http://schemas.microsoft.com/office/drawing/2014/main" id="{68A1C53A-4FD7-F13B-CA15-ADEDD07917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55" y="18043222"/>
            <a:ext cx="9645383" cy="6428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AA8B94-4770-2FCF-6C95-EE92168C36DC}"/>
              </a:ext>
            </a:extLst>
          </p:cNvPr>
          <p:cNvSpPr txBox="1"/>
          <p:nvPr/>
        </p:nvSpPr>
        <p:spPr>
          <a:xfrm>
            <a:off x="27157680" y="3017520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610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</vt:lpstr>
      <vt:lpstr>Times New Roman</vt:lpstr>
      <vt:lpstr>Default Design</vt:lpstr>
      <vt:lpstr>More Than A Wall. Odvens Saint Louis  Department of  Entertainment Technology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Brandt</dc:creator>
  <cp:lastModifiedBy>Odvens Saint Louis</cp:lastModifiedBy>
  <cp:revision>30</cp:revision>
  <dcterms:created xsi:type="dcterms:W3CDTF">1601-01-01T00:00:00Z</dcterms:created>
  <dcterms:modified xsi:type="dcterms:W3CDTF">2023-11-07T15:11:18Z</dcterms:modified>
</cp:coreProperties>
</file>