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8ECA8-0737-4762-8D4A-3436FBC7098A}" type="datetimeFigureOut">
              <a:rPr lang="en-US" smtClean="0"/>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FA29D-47C9-4987-A076-083D2E797F0D}" type="slidenum">
              <a:rPr lang="en-US" smtClean="0"/>
              <a:t>‹#›</a:t>
            </a:fld>
            <a:endParaRPr lang="en-US"/>
          </a:p>
        </p:txBody>
      </p:sp>
    </p:spTree>
    <p:extLst>
      <p:ext uri="{BB962C8B-B14F-4D97-AF65-F5344CB8AC3E}">
        <p14:creationId xmlns:p14="http://schemas.microsoft.com/office/powerpoint/2010/main" val="20877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8FA29D-47C9-4987-A076-083D2E797F0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8FA29D-47C9-4987-A076-083D2E797F0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8FA29D-47C9-4987-A076-083D2E797F0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8FA29D-47C9-4987-A076-083D2E797F0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8FA29D-47C9-4987-A076-083D2E797F0D}"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6AC9E26-DF65-43F2-B533-BB85CFA88D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6AC9E26-DF65-43F2-B533-BB85CFA88D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4D7CDB-92F1-424C-A75B-1EE722B4AC7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C9E26-DF65-43F2-B533-BB85CFA88D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34D7CDB-92F1-424C-A75B-1EE722B4AC7D}" type="datetimeFigureOut">
              <a:rPr lang="en-US" smtClean="0"/>
              <a:pPr/>
              <a:t>12/16/2013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6AC9E26-DF65-43F2-B533-BB85CFA88D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hyperlink" Target="http://instagram.com/p/hy3hMZx4pc/" TargetMode="External"/><Relationship Id="rId7" Type="http://schemas.openxmlformats.org/officeDocument/2006/relationships/hyperlink" Target="http://instagram.com/p/hzNNkOx4oi/" TargetMode="External"/><Relationship Id="rId2" Type="http://schemas.openxmlformats.org/officeDocument/2006/relationships/hyperlink" Target="http://instagram.com/p/hvyT5Bx4qy/" TargetMode="External"/><Relationship Id="rId1" Type="http://schemas.openxmlformats.org/officeDocument/2006/relationships/slideLayout" Target="../slideLayouts/slideLayout2.xml"/><Relationship Id="rId6" Type="http://schemas.openxmlformats.org/officeDocument/2006/relationships/hyperlink" Target="http://instagram.com/p/hzINOhx4hi/" TargetMode="External"/><Relationship Id="rId5" Type="http://schemas.openxmlformats.org/officeDocument/2006/relationships/hyperlink" Target="http://instagram.com/p/hzF7N7R4uN/" TargetMode="External"/><Relationship Id="rId4" Type="http://schemas.openxmlformats.org/officeDocument/2006/relationships/hyperlink" Target="http://instagram.com/p/hzB7HXR4o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awomynsworth.com/tag/black-women/" TargetMode="External"/><Relationship Id="rId3" Type="http://schemas.openxmlformats.org/officeDocument/2006/relationships/hyperlink" Target="http://msmagazine.com/blog/2011/02/02/how-nicki-minaj-stumbled-onto-black-history/" TargetMode="External"/><Relationship Id="rId7" Type="http://schemas.openxmlformats.org/officeDocument/2006/relationships/hyperlink" Target="https://kikospeaks.wordpress.com/tag/physical-representations/" TargetMode="External"/><Relationship Id="rId2" Type="http://schemas.openxmlformats.org/officeDocument/2006/relationships/hyperlink" Target="http://jotwice.blogspot.com/2011/11/black-venus-sarah-baartman-story.html" TargetMode="External"/><Relationship Id="rId1" Type="http://schemas.openxmlformats.org/officeDocument/2006/relationships/slideLayout" Target="../slideLayouts/slideLayout2.xml"/><Relationship Id="rId6" Type="http://schemas.openxmlformats.org/officeDocument/2006/relationships/hyperlink" Target="http://madnewsuk.com/tag/nicki-minaj/" TargetMode="External"/><Relationship Id="rId5" Type="http://schemas.openxmlformats.org/officeDocument/2006/relationships/hyperlink" Target="http://www.yazmar.com/2012/01/16/idris-elba-octavia-spencer-wins-golden-globe/" TargetMode="External"/><Relationship Id="rId4" Type="http://schemas.openxmlformats.org/officeDocument/2006/relationships/hyperlink" Target="http://downtrend.com/71superb/la-times-critical-of-michelle-obama-no-real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0" y="5715000"/>
            <a:ext cx="2667000" cy="304800"/>
          </a:xfrm>
        </p:spPr>
        <p:txBody>
          <a:bodyPr>
            <a:normAutofit fontScale="90000"/>
          </a:bodyPr>
          <a:lstStyle/>
          <a:p>
            <a:r>
              <a:rPr lang="en-US" sz="2800" dirty="0" smtClean="0">
                <a:solidFill>
                  <a:schemeClr val="bg1"/>
                </a:solidFill>
                <a:latin typeface="Times New Roman" panose="02020603050405020304" pitchFamily="18" charset="0"/>
                <a:cs typeface="Times New Roman" panose="02020603050405020304" pitchFamily="18" charset="0"/>
              </a:rPr>
              <a:t>Octavia Miles</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a:bodyPr>
          <a:lstStyle/>
          <a:p>
            <a:r>
              <a:rPr lang="en-US" sz="2000" dirty="0" smtClean="0">
                <a:solidFill>
                  <a:schemeClr val="bg1"/>
                </a:solidFill>
                <a:latin typeface="Times New Roman" panose="02020603050405020304" pitchFamily="18" charset="0"/>
                <a:cs typeface="Times New Roman" panose="02020603050405020304" pitchFamily="18" charset="0"/>
              </a:rPr>
              <a:t>Sociology Of Urban Poverty: Final Project</a:t>
            </a:r>
          </a:p>
          <a:p>
            <a:endParaRPr lang="en-US" sz="2000" dirty="0" smtClean="0">
              <a:latin typeface="Times New Roman" panose="02020603050405020304" pitchFamily="18" charset="0"/>
              <a:cs typeface="Times New Roman" panose="02020603050405020304" pitchFamily="18" charset="0"/>
            </a:endParaRPr>
          </a:p>
          <a:p>
            <a:r>
              <a:rPr lang="en-US" sz="2400" dirty="0" smtClean="0">
                <a:solidFill>
                  <a:srgbClr val="FFFF00"/>
                </a:solidFill>
                <a:latin typeface="Times New Roman" panose="02020603050405020304" pitchFamily="18" charset="0"/>
                <a:cs typeface="Times New Roman" panose="02020603050405020304" pitchFamily="18" charset="0"/>
              </a:rPr>
              <a:t>Have The Negative Stereo-types Of  How African American Women Are Seen In The Media Changed? </a:t>
            </a:r>
          </a:p>
        </p:txBody>
      </p:sp>
    </p:spTree>
    <p:extLst>
      <p:ext uri="{BB962C8B-B14F-4D97-AF65-F5344CB8AC3E}">
        <p14:creationId xmlns:p14="http://schemas.microsoft.com/office/powerpoint/2010/main" val="88686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bg1"/>
                </a:solidFill>
                <a:latin typeface="Times New Roman" panose="02020603050405020304" pitchFamily="18" charset="0"/>
                <a:cs typeface="Times New Roman" panose="02020603050405020304" pitchFamily="18" charset="0"/>
              </a:rPr>
              <a:t>Some History </a:t>
            </a: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137160" indent="0">
              <a:buNone/>
            </a:pPr>
            <a:r>
              <a:rPr lang="en-US" sz="1800" dirty="0" smtClean="0">
                <a:solidFill>
                  <a:schemeClr val="bg1"/>
                </a:solidFill>
                <a:latin typeface="Times New Roman" panose="02020603050405020304" pitchFamily="18" charset="0"/>
                <a:cs typeface="Times New Roman" panose="02020603050405020304" pitchFamily="18" charset="0"/>
              </a:rPr>
              <a:t>During the 1900’s  African Americans had specific stigmas attached to them know as their performance character names such as; </a:t>
            </a:r>
          </a:p>
          <a:p>
            <a:pPr marL="137160" indent="0">
              <a:buNone/>
            </a:pPr>
            <a:endParaRPr lang="en-US" sz="1800" dirty="0" smtClean="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u="sng" dirty="0" smtClean="0">
                <a:solidFill>
                  <a:schemeClr val="bg1"/>
                </a:solidFill>
                <a:latin typeface="Times New Roman" panose="02020603050405020304" pitchFamily="18" charset="0"/>
                <a:cs typeface="Times New Roman" panose="02020603050405020304" pitchFamily="18" charset="0"/>
              </a:rPr>
              <a:t>The Coon </a:t>
            </a:r>
            <a:r>
              <a:rPr lang="en-US" sz="1800" dirty="0" smtClean="0">
                <a:solidFill>
                  <a:schemeClr val="bg1"/>
                </a:solidFill>
                <a:latin typeface="Times New Roman" panose="02020603050405020304" pitchFamily="18" charset="0"/>
                <a:cs typeface="Times New Roman" panose="02020603050405020304" pitchFamily="18" charset="0"/>
              </a:rPr>
              <a:t>: Undignified Person</a:t>
            </a:r>
          </a:p>
          <a:p>
            <a:pPr>
              <a:buFont typeface="Wingdings" panose="05000000000000000000" pitchFamily="2" charset="2"/>
              <a:buChar char="v"/>
            </a:pPr>
            <a:endParaRPr lang="en-US" sz="1800" dirty="0" smtClean="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800" u="sng" dirty="0" smtClean="0">
                <a:solidFill>
                  <a:schemeClr val="bg1"/>
                </a:solidFill>
                <a:latin typeface="Times New Roman" panose="02020603050405020304" pitchFamily="18" charset="0"/>
                <a:cs typeface="Times New Roman" panose="02020603050405020304" pitchFamily="18" charset="0"/>
              </a:rPr>
              <a:t>The Tragic Mulatto</a:t>
            </a:r>
            <a:r>
              <a:rPr lang="en-US" sz="1800" dirty="0" smtClean="0">
                <a:solidFill>
                  <a:schemeClr val="bg1"/>
                </a:solidFill>
                <a:latin typeface="Times New Roman" panose="02020603050405020304" pitchFamily="18" charset="0"/>
                <a:cs typeface="Times New Roman" panose="02020603050405020304" pitchFamily="18" charset="0"/>
              </a:rPr>
              <a:t>: A person who can pass for white, but they white heritage wants nothing to do with them.</a:t>
            </a:r>
          </a:p>
          <a:p>
            <a:pPr>
              <a:buFont typeface="Wingdings" panose="05000000000000000000" pitchFamily="2" charset="2"/>
              <a:buChar char="v"/>
            </a:pPr>
            <a:endParaRPr lang="en-US" sz="1800" dirty="0" smtClean="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800" u="sng" dirty="0" smtClean="0">
                <a:solidFill>
                  <a:schemeClr val="bg1"/>
                </a:solidFill>
                <a:latin typeface="Times New Roman" panose="02020603050405020304" pitchFamily="18" charset="0"/>
                <a:cs typeface="Times New Roman" panose="02020603050405020304" pitchFamily="18" charset="0"/>
              </a:rPr>
              <a:t>Mammy: </a:t>
            </a:r>
            <a:r>
              <a:rPr lang="en-US" sz="1800" dirty="0" smtClean="0">
                <a:solidFill>
                  <a:schemeClr val="bg1"/>
                </a:solidFill>
                <a:latin typeface="Times New Roman" panose="02020603050405020304" pitchFamily="18" charset="0"/>
                <a:cs typeface="Times New Roman" panose="02020603050405020304" pitchFamily="18" charset="0"/>
              </a:rPr>
              <a:t>Often over-weight , servant like, protective of the interest of whites, fierce and independent. </a:t>
            </a:r>
          </a:p>
          <a:p>
            <a:pPr>
              <a:buFont typeface="Wingdings" panose="05000000000000000000" pitchFamily="2" charset="2"/>
              <a:buChar char="v"/>
            </a:pPr>
            <a:endParaRPr lang="en-US" sz="1800" u="sng"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800" u="sng" dirty="0" smtClean="0">
                <a:solidFill>
                  <a:schemeClr val="bg1"/>
                </a:solidFill>
                <a:latin typeface="Times New Roman" panose="02020603050405020304" pitchFamily="18" charset="0"/>
                <a:cs typeface="Times New Roman" panose="02020603050405020304" pitchFamily="18" charset="0"/>
              </a:rPr>
              <a:t>Jezebel : </a:t>
            </a:r>
            <a:r>
              <a:rPr lang="en-US" sz="1800" dirty="0" smtClean="0">
                <a:solidFill>
                  <a:schemeClr val="bg1"/>
                </a:solidFill>
                <a:latin typeface="Times New Roman" panose="02020603050405020304" pitchFamily="18" charset="0"/>
                <a:cs typeface="Times New Roman" panose="02020603050405020304" pitchFamily="18" charset="0"/>
              </a:rPr>
              <a:t> Seen as alluring, sexual seductive lures men into her bed for sexual pleasure, and valuables </a:t>
            </a:r>
            <a:endParaRPr lang="en-US" sz="18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116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latin typeface="Times New Roman" pitchFamily="18" charset="0"/>
                <a:cs typeface="Times New Roman" pitchFamily="18" charset="0"/>
              </a:rPr>
              <a:t>Where It All Started</a:t>
            </a:r>
            <a:endParaRPr lang="en-US" sz="2800" dirty="0">
              <a:solidFill>
                <a:schemeClr val="bg1"/>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0" y="1524000"/>
            <a:ext cx="5943600" cy="5334000"/>
          </a:xfrm>
        </p:spPr>
        <p:txBody>
          <a:bodyPr>
            <a:normAutofit/>
          </a:bodyPr>
          <a:lstStyle/>
          <a:p>
            <a:pPr>
              <a:buNone/>
            </a:pPr>
            <a:r>
              <a:rPr lang="en-US" sz="2000" u="sng" dirty="0" smtClean="0">
                <a:solidFill>
                  <a:srgbClr val="26182E"/>
                </a:solidFill>
                <a:latin typeface="Times New Roman" pitchFamily="18" charset="0"/>
                <a:cs typeface="Times New Roman" pitchFamily="18" charset="0"/>
              </a:rPr>
              <a:t>Introducing Sarah </a:t>
            </a:r>
            <a:r>
              <a:rPr lang="en-US" sz="2000" u="sng" dirty="0" err="1" smtClean="0">
                <a:solidFill>
                  <a:srgbClr val="26182E"/>
                </a:solidFill>
                <a:latin typeface="Times New Roman" pitchFamily="18" charset="0"/>
                <a:cs typeface="Times New Roman" pitchFamily="18" charset="0"/>
              </a:rPr>
              <a:t>Baartman</a:t>
            </a:r>
            <a:endParaRPr lang="en-US" sz="2000" u="sng" dirty="0" smtClean="0">
              <a:solidFill>
                <a:srgbClr val="26182E"/>
              </a:solidFill>
              <a:latin typeface="Times New Roman" pitchFamily="18" charset="0"/>
              <a:cs typeface="Times New Roman" pitchFamily="18" charset="0"/>
            </a:endParaRPr>
          </a:p>
          <a:p>
            <a:pPr>
              <a:buNone/>
            </a:pPr>
            <a:r>
              <a:rPr lang="en-US" sz="1800" b="1" dirty="0" smtClean="0">
                <a:solidFill>
                  <a:schemeClr val="bg1"/>
                </a:solidFill>
                <a:latin typeface="Times New Roman" pitchFamily="18" charset="0"/>
                <a:cs typeface="Times New Roman" pitchFamily="18" charset="0"/>
              </a:rPr>
              <a:t>Sarah </a:t>
            </a:r>
            <a:r>
              <a:rPr lang="en-US" sz="1800" b="1" dirty="0" err="1" smtClean="0">
                <a:solidFill>
                  <a:schemeClr val="bg1"/>
                </a:solidFill>
                <a:latin typeface="Times New Roman" pitchFamily="18" charset="0"/>
                <a:cs typeface="Times New Roman" pitchFamily="18" charset="0"/>
              </a:rPr>
              <a:t>Baartman</a:t>
            </a:r>
            <a:r>
              <a:rPr lang="en-US" sz="1800" b="1" dirty="0" smtClean="0">
                <a:solidFill>
                  <a:schemeClr val="bg1"/>
                </a:solidFill>
                <a:latin typeface="Times New Roman" pitchFamily="18" charset="0"/>
                <a:cs typeface="Times New Roman" pitchFamily="18" charset="0"/>
              </a:rPr>
              <a:t>  was know as the 1</a:t>
            </a:r>
            <a:r>
              <a:rPr lang="en-US" sz="1800" b="1" baseline="30000" dirty="0" smtClean="0">
                <a:solidFill>
                  <a:schemeClr val="bg1"/>
                </a:solidFill>
                <a:latin typeface="Times New Roman" pitchFamily="18" charset="0"/>
                <a:cs typeface="Times New Roman" pitchFamily="18" charset="0"/>
              </a:rPr>
              <a:t>st</a:t>
            </a:r>
            <a:r>
              <a:rPr lang="en-US" sz="1800" b="1" dirty="0" smtClean="0">
                <a:solidFill>
                  <a:schemeClr val="bg1"/>
                </a:solidFill>
                <a:latin typeface="Times New Roman" pitchFamily="18" charset="0"/>
                <a:cs typeface="Times New Roman" pitchFamily="18" charset="0"/>
              </a:rPr>
              <a:t> what we know now as a video vixen.  She was a slave in Cape Town , and was discovered by a British doctor who pursued her to travel with him to England .  Sarah’s large buttocks and genitals had the Europeans obsessed with her body structure. Her physical body characteristics lead her to huge prejudice and granted her a one way ticket to being treated as a freak and put on display in London. </a:t>
            </a:r>
          </a:p>
          <a:p>
            <a:pPr>
              <a:buNone/>
            </a:pPr>
            <a:r>
              <a:rPr lang="en-US" sz="1800" b="1" dirty="0" smtClean="0">
                <a:solidFill>
                  <a:schemeClr val="bg1"/>
                </a:solidFill>
                <a:latin typeface="Times New Roman" pitchFamily="18" charset="0"/>
                <a:cs typeface="Times New Roman" pitchFamily="18" charset="0"/>
              </a:rPr>
              <a:t>She gained the name </a:t>
            </a:r>
            <a:r>
              <a:rPr lang="en-US" sz="1800" b="1" dirty="0" err="1" smtClean="0">
                <a:solidFill>
                  <a:schemeClr val="bg1"/>
                </a:solidFill>
                <a:latin typeface="Times New Roman" pitchFamily="18" charset="0"/>
                <a:cs typeface="Times New Roman" pitchFamily="18" charset="0"/>
              </a:rPr>
              <a:t>Hottentot</a:t>
            </a:r>
            <a:r>
              <a:rPr lang="en-US" sz="1800" b="1" dirty="0" smtClean="0">
                <a:solidFill>
                  <a:schemeClr val="bg1"/>
                </a:solidFill>
                <a:latin typeface="Times New Roman" pitchFamily="18" charset="0"/>
                <a:cs typeface="Times New Roman" pitchFamily="18" charset="0"/>
              </a:rPr>
              <a:t> Venus , this name quickly gained derogatory connections. She began in London for four years and moved along to Paris where she continued her degrading shows and exhibitions.  Once they became bored with her shows, she was forced to turn to prostitution.  This life style was to much for her and she died of infection what can be know now as “Syphilis” at the age  of 25. </a:t>
            </a:r>
            <a:endParaRPr lang="en-US" sz="1800" b="1" dirty="0">
              <a:solidFill>
                <a:schemeClr val="bg1"/>
              </a:solidFill>
              <a:latin typeface="Times New Roman" pitchFamily="18" charset="0"/>
              <a:cs typeface="Times New Roman" pitchFamily="18" charset="0"/>
            </a:endParaRPr>
          </a:p>
        </p:txBody>
      </p:sp>
      <p:pic>
        <p:nvPicPr>
          <p:cNvPr id="1026" name="Picture 2" descr="D:\Jolene-du-Toit-Saartjie-Baartman1-249x300.jpg"/>
          <p:cNvPicPr>
            <a:picLocks noGrp="1" noChangeAspect="1" noChangeArrowheads="1"/>
          </p:cNvPicPr>
          <p:nvPr>
            <p:ph sz="half" idx="2"/>
          </p:nvPr>
        </p:nvPicPr>
        <p:blipFill>
          <a:blip r:embed="rId3" cstate="print"/>
          <a:srcRect/>
          <a:stretch>
            <a:fillRect/>
          </a:stretch>
        </p:blipFill>
        <p:spPr bwMode="auto">
          <a:xfrm>
            <a:off x="5943600" y="1066800"/>
            <a:ext cx="2972562" cy="3581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latin typeface="Times New Roman" pitchFamily="18" charset="0"/>
                <a:cs typeface="Times New Roman" pitchFamily="18" charset="0"/>
              </a:rPr>
              <a:t>Derogatory Caption’s Today </a:t>
            </a:r>
            <a:endParaRPr lang="en-US" sz="2800" dirty="0">
              <a:solidFill>
                <a:schemeClr val="bg1"/>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a:bodyPr>
          <a:lstStyle/>
          <a:p>
            <a:pPr>
              <a:buNone/>
            </a:pPr>
            <a:r>
              <a:rPr lang="en-US" sz="1600" b="1" u="sng" dirty="0" smtClean="0">
                <a:solidFill>
                  <a:schemeClr val="bg1"/>
                </a:solidFill>
                <a:latin typeface="Times New Roman" pitchFamily="18" charset="0"/>
                <a:cs typeface="Times New Roman" pitchFamily="18" charset="0"/>
              </a:rPr>
              <a:t>What do these females call themselves today?</a:t>
            </a:r>
          </a:p>
          <a:p>
            <a:pPr>
              <a:buFont typeface="Wingdings" pitchFamily="2" charset="2"/>
              <a:buChar char="Ø"/>
            </a:pPr>
            <a:r>
              <a:rPr lang="en-US" sz="2000" b="1" dirty="0" smtClean="0">
                <a:solidFill>
                  <a:schemeClr val="bg1"/>
                </a:solidFill>
                <a:latin typeface="Times New Roman" pitchFamily="18" charset="0"/>
                <a:cs typeface="Times New Roman" pitchFamily="18" charset="0"/>
              </a:rPr>
              <a:t>Bad B*</a:t>
            </a:r>
            <a:r>
              <a:rPr lang="en-US" sz="2000" b="1" dirty="0" err="1" smtClean="0">
                <a:solidFill>
                  <a:schemeClr val="bg1"/>
                </a:solidFill>
                <a:latin typeface="Times New Roman" pitchFamily="18" charset="0"/>
                <a:cs typeface="Times New Roman" pitchFamily="18" charset="0"/>
              </a:rPr>
              <a:t>tches</a:t>
            </a:r>
            <a:endParaRPr lang="en-US" sz="2000" b="1" dirty="0" smtClean="0">
              <a:solidFill>
                <a:schemeClr val="bg1"/>
              </a:solidFill>
              <a:latin typeface="Times New Roman" pitchFamily="18" charset="0"/>
              <a:cs typeface="Times New Roman" pitchFamily="18" charset="0"/>
            </a:endParaRPr>
          </a:p>
          <a:p>
            <a:pPr>
              <a:buFont typeface="Wingdings" pitchFamily="2" charset="2"/>
              <a:buChar char="Ø"/>
            </a:pPr>
            <a:r>
              <a:rPr lang="en-US" sz="2000" b="1" dirty="0" smtClean="0">
                <a:solidFill>
                  <a:schemeClr val="bg1"/>
                </a:solidFill>
                <a:latin typeface="Times New Roman" pitchFamily="18" charset="0"/>
                <a:cs typeface="Times New Roman" pitchFamily="18" charset="0"/>
              </a:rPr>
              <a:t>Barbie</a:t>
            </a:r>
          </a:p>
          <a:p>
            <a:pPr>
              <a:buFont typeface="Wingdings" pitchFamily="2" charset="2"/>
              <a:buChar char="Ø"/>
            </a:pPr>
            <a:r>
              <a:rPr lang="en-US" sz="2000" b="1" dirty="0" err="1" smtClean="0">
                <a:solidFill>
                  <a:schemeClr val="bg1"/>
                </a:solidFill>
                <a:latin typeface="Times New Roman" pitchFamily="18" charset="0"/>
                <a:cs typeface="Times New Roman" pitchFamily="18" charset="0"/>
              </a:rPr>
              <a:t>Thot’s</a:t>
            </a:r>
            <a:endParaRPr lang="en-US" sz="2000" b="1" dirty="0" smtClean="0">
              <a:solidFill>
                <a:schemeClr val="bg1"/>
              </a:solidFill>
              <a:latin typeface="Times New Roman" pitchFamily="18" charset="0"/>
              <a:cs typeface="Times New Roman" pitchFamily="18" charset="0"/>
            </a:endParaRPr>
          </a:p>
          <a:p>
            <a:pPr>
              <a:buFont typeface="Wingdings" pitchFamily="2" charset="2"/>
              <a:buChar char="Ø"/>
            </a:pPr>
            <a:r>
              <a:rPr lang="en-US" sz="2000" b="1" dirty="0" smtClean="0">
                <a:solidFill>
                  <a:schemeClr val="bg1"/>
                </a:solidFill>
                <a:latin typeface="Times New Roman" pitchFamily="18" charset="0"/>
                <a:cs typeface="Times New Roman" pitchFamily="18" charset="0"/>
              </a:rPr>
              <a:t>Gold Digger</a:t>
            </a:r>
          </a:p>
          <a:p>
            <a:pPr>
              <a:buFont typeface="Wingdings" pitchFamily="2" charset="2"/>
              <a:buChar char="Ø"/>
            </a:pPr>
            <a:r>
              <a:rPr lang="en-US" sz="2000" b="1" dirty="0" smtClean="0">
                <a:solidFill>
                  <a:schemeClr val="bg1"/>
                </a:solidFill>
                <a:latin typeface="Times New Roman" pitchFamily="18" charset="0"/>
                <a:cs typeface="Times New Roman" pitchFamily="18" charset="0"/>
              </a:rPr>
              <a:t>Video Vixen</a:t>
            </a:r>
          </a:p>
          <a:p>
            <a:pPr>
              <a:buFont typeface="Wingdings" pitchFamily="2" charset="2"/>
              <a:buChar char="Ø"/>
            </a:pPr>
            <a:r>
              <a:rPr lang="en-US" sz="2000" b="1" dirty="0" err="1" smtClean="0">
                <a:solidFill>
                  <a:schemeClr val="bg1"/>
                </a:solidFill>
                <a:latin typeface="Times New Roman" pitchFamily="18" charset="0"/>
                <a:cs typeface="Times New Roman" pitchFamily="18" charset="0"/>
              </a:rPr>
              <a:t>Nympho</a:t>
            </a:r>
            <a:endParaRPr lang="en-US" sz="2000" b="1" dirty="0" smtClean="0">
              <a:solidFill>
                <a:schemeClr val="bg1"/>
              </a:solidFill>
              <a:latin typeface="Times New Roman" pitchFamily="18" charset="0"/>
              <a:cs typeface="Times New Roman" pitchFamily="18" charset="0"/>
            </a:endParaRPr>
          </a:p>
          <a:p>
            <a:pPr>
              <a:buFont typeface="Wingdings" pitchFamily="2" charset="2"/>
              <a:buChar char="Ø"/>
            </a:pPr>
            <a:endParaRPr lang="en-US" sz="2000" b="1"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endParaRPr lang="en-US" dirty="0" smtClean="0"/>
          </a:p>
          <a:p>
            <a:endParaRPr lang="en-US" dirty="0"/>
          </a:p>
        </p:txBody>
      </p:sp>
      <p:pic>
        <p:nvPicPr>
          <p:cNvPr id="1026" name="Picture 2" descr="C:\Users\15156307\AppData\Local\Microsoft\Windows\Temporary Internet Files\Content.IE5\LTM46A14\phot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194954"/>
            <a:ext cx="2909455" cy="30003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1526" y="4195329"/>
            <a:ext cx="3592874" cy="2053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9580" y="1905000"/>
            <a:ext cx="2474460" cy="2474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latin typeface="Times New Roman" pitchFamily="18" charset="0"/>
                <a:cs typeface="Times New Roman" pitchFamily="18" charset="0"/>
              </a:rPr>
              <a:t>Has History Repeated Itself?</a:t>
            </a:r>
            <a:endParaRPr lang="en-US" sz="2800"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229600" cy="5242560"/>
          </a:xfrm>
        </p:spPr>
        <p:txBody>
          <a:bodyPr>
            <a:normAutofit/>
          </a:bodyPr>
          <a:lstStyle/>
          <a:p>
            <a:pPr algn="ctr">
              <a:buNone/>
            </a:pPr>
            <a:r>
              <a:rPr lang="en-US" sz="2000" b="1" dirty="0" smtClean="0">
                <a:solidFill>
                  <a:schemeClr val="bg1"/>
                </a:solidFill>
                <a:latin typeface="Times New Roman" pitchFamily="18" charset="0"/>
                <a:cs typeface="Times New Roman" pitchFamily="18" charset="0"/>
              </a:rPr>
              <a:t>Females in today’s society seem to be very comfortable with these negative derogatory categories we are placed in. We are now watching music video's with young women being half necked and disrespected upon lyrics of many rap songs. Not only does the disrespect show in our music, but there are now popular high rating TV shows such as; VH1’s Love and Hip-Hop, and Oxygen’s Bad Girls Club. In my opinion the only thing that has change from the past to now is the technology in the way that these women are being exploited and we have a right to make a choice of participating or not. Main stream media outlets are becoming more popular and placing influence on our youth as technology grows. Have we really moved far from history? Or  Are we just continuing on with these advancing stigma’s today?  </a:t>
            </a:r>
            <a:endParaRPr lang="en-US" sz="2000" b="1" dirty="0">
              <a:solidFill>
                <a:schemeClr val="bg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800600"/>
            <a:ext cx="2362200" cy="176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800601"/>
            <a:ext cx="2369442" cy="1897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bg1"/>
                </a:solidFill>
                <a:effectLst/>
                <a:latin typeface="Times New Roman" pitchFamily="18" charset="0"/>
                <a:cs typeface="Times New Roman" pitchFamily="18" charset="0"/>
              </a:rPr>
              <a:t>My Reason</a:t>
            </a:r>
            <a:endParaRPr lang="en-US" sz="3600" b="1" dirty="0">
              <a:solidFill>
                <a:schemeClr val="bg1"/>
              </a:solidFill>
              <a:effectLst/>
              <a:latin typeface="Times New Roman" pitchFamily="18" charset="0"/>
              <a:cs typeface="Times New Roman" pitchFamily="18" charset="0"/>
            </a:endParaRPr>
          </a:p>
        </p:txBody>
      </p:sp>
      <p:sp>
        <p:nvSpPr>
          <p:cNvPr id="3" name="Text Placeholder 2"/>
          <p:cNvSpPr>
            <a:spLocks noGrp="1"/>
          </p:cNvSpPr>
          <p:nvPr>
            <p:ph type="body" idx="2"/>
          </p:nvPr>
        </p:nvSpPr>
        <p:spPr/>
        <p:txBody>
          <a:bodyPr/>
          <a:lstStyle/>
          <a:p>
            <a:r>
              <a:rPr lang="en-US" b="1" dirty="0" smtClean="0">
                <a:solidFill>
                  <a:schemeClr val="bg1"/>
                </a:solidFill>
                <a:latin typeface="Times New Roman" pitchFamily="18" charset="0"/>
                <a:cs typeface="Times New Roman" pitchFamily="18" charset="0"/>
              </a:rPr>
              <a:t>I Choose this topic because it hits at home in some ways. As a young black female growing up in a house hold full of females I learn to value myself more than just my looks. As a young lady I feel I am not able to feel comfortable in my own skin because I have the media saying that its okay to be over sexualized in society. People of my generation seem to live there lives as if there on TV, and I believe the media has a lot  of responsibility on how people act in my generation. Even though we have plenty of inspirational powerful African American females figures displayed on the media, these negative stigmas still sticks around. Will we rise up to promote change or will we continue selling our souls and degrading our race?</a:t>
            </a:r>
            <a:endParaRPr lang="en-US" b="1"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1"/>
          </p:nvPr>
        </p:nvSpPr>
        <p:spPr/>
        <p:txBody>
          <a:bodyPr/>
          <a:lstStyle/>
          <a:p>
            <a:pPr marL="13716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04798"/>
            <a:ext cx="34290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047875"/>
            <a:ext cx="2343150"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0005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851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normAutofit/>
          </a:bodyPr>
          <a:lstStyle/>
          <a:p>
            <a:r>
              <a:rPr lang="en-US" sz="3200" dirty="0" smtClean="0">
                <a:solidFill>
                  <a:schemeClr val="bg1"/>
                </a:solidFill>
                <a:effectLst/>
                <a:latin typeface="Times New Roman" pitchFamily="18" charset="0"/>
                <a:cs typeface="Times New Roman" pitchFamily="18" charset="0"/>
              </a:rPr>
              <a:t>Social Media</a:t>
            </a:r>
            <a:endParaRPr lang="en-US" sz="3200" dirty="0">
              <a:solidFill>
                <a:schemeClr val="bg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marL="137160" indent="0">
              <a:buNone/>
            </a:pPr>
            <a:r>
              <a:rPr lang="en-US" u="sng" dirty="0">
                <a:solidFill>
                  <a:srgbClr val="0068CF"/>
                </a:solidFill>
                <a:latin typeface="Calibri"/>
                <a:hlinkClick r:id="rId2"/>
              </a:rPr>
              <a:t>http://instagram.com/p/hvyT5Bx4qy/</a:t>
            </a:r>
            <a:endParaRPr lang="en-US" dirty="0">
              <a:solidFill>
                <a:srgbClr val="444444"/>
              </a:solidFill>
              <a:latin typeface="Calibri"/>
            </a:endParaRPr>
          </a:p>
          <a:p>
            <a:pPr marL="137160" indent="0">
              <a:buNone/>
            </a:pPr>
            <a:r>
              <a:rPr lang="en-US" dirty="0">
                <a:solidFill>
                  <a:srgbClr val="444444"/>
                </a:solidFill>
                <a:latin typeface="Calibri"/>
              </a:rPr>
              <a:t/>
            </a:r>
            <a:br>
              <a:rPr lang="en-US" dirty="0">
                <a:solidFill>
                  <a:srgbClr val="444444"/>
                </a:solidFill>
                <a:latin typeface="Calibri"/>
              </a:rPr>
            </a:br>
            <a:endParaRPr lang="en-US" dirty="0">
              <a:solidFill>
                <a:srgbClr val="444444"/>
              </a:solidFill>
              <a:latin typeface="Calibri"/>
            </a:endParaRPr>
          </a:p>
          <a:p>
            <a:pPr marL="137160" indent="0">
              <a:buNone/>
            </a:pPr>
            <a:r>
              <a:rPr lang="en-US" u="sng" dirty="0" smtClean="0">
                <a:solidFill>
                  <a:srgbClr val="0068CF"/>
                </a:solidFill>
                <a:latin typeface="Calibri"/>
                <a:hlinkClick r:id="rId3"/>
              </a:rPr>
              <a:t>http</a:t>
            </a:r>
            <a:r>
              <a:rPr lang="en-US" u="sng" dirty="0">
                <a:solidFill>
                  <a:srgbClr val="0068CF"/>
                </a:solidFill>
                <a:latin typeface="Calibri"/>
                <a:hlinkClick r:id="rId3"/>
              </a:rPr>
              <a:t>://instagram.com/p/hy3hMZx4pc/</a:t>
            </a:r>
            <a:endParaRPr lang="en-US" dirty="0">
              <a:solidFill>
                <a:srgbClr val="444444"/>
              </a:solidFill>
              <a:latin typeface="Calibri"/>
            </a:endParaRPr>
          </a:p>
          <a:p>
            <a:endParaRPr lang="en-US" dirty="0">
              <a:solidFill>
                <a:srgbClr val="444444"/>
              </a:solidFill>
              <a:latin typeface="Calibri"/>
            </a:endParaRPr>
          </a:p>
          <a:p>
            <a:pPr marL="137160" indent="0">
              <a:buNone/>
            </a:pPr>
            <a:r>
              <a:rPr lang="en-US" dirty="0">
                <a:solidFill>
                  <a:srgbClr val="444444"/>
                </a:solidFill>
                <a:latin typeface="Calibri"/>
              </a:rPr>
              <a:t/>
            </a:r>
            <a:br>
              <a:rPr lang="en-US" dirty="0">
                <a:solidFill>
                  <a:srgbClr val="444444"/>
                </a:solidFill>
                <a:latin typeface="Calibri"/>
              </a:rPr>
            </a:br>
            <a:endParaRPr lang="en-US" dirty="0">
              <a:solidFill>
                <a:srgbClr val="444444"/>
              </a:solidFill>
              <a:latin typeface="Calibri"/>
            </a:endParaRPr>
          </a:p>
          <a:p>
            <a:pPr marL="137160" indent="0">
              <a:buNone/>
            </a:pPr>
            <a:r>
              <a:rPr lang="en-US" u="sng" dirty="0">
                <a:solidFill>
                  <a:srgbClr val="0068CF"/>
                </a:solidFill>
                <a:latin typeface="Calibri"/>
                <a:hlinkClick r:id="rId4"/>
              </a:rPr>
              <a:t>http://instagram.com/p/hzB7HXR4oT</a:t>
            </a:r>
            <a:r>
              <a:rPr lang="en-US" u="sng" dirty="0" smtClean="0">
                <a:solidFill>
                  <a:srgbClr val="0068CF"/>
                </a:solidFill>
                <a:latin typeface="Calibri"/>
                <a:hlinkClick r:id="rId4"/>
              </a:rPr>
              <a:t>/</a:t>
            </a:r>
            <a:r>
              <a:rPr lang="en-US" u="sng" dirty="0" smtClean="0">
                <a:solidFill>
                  <a:srgbClr val="0068CF"/>
                </a:solidFill>
                <a:latin typeface="Calibri"/>
              </a:rPr>
              <a:t> </a:t>
            </a:r>
            <a:endParaRPr lang="en-US" dirty="0" smtClean="0">
              <a:solidFill>
                <a:srgbClr val="444444"/>
              </a:solidFill>
              <a:latin typeface="Calibri"/>
            </a:endParaRPr>
          </a:p>
          <a:p>
            <a:pPr marL="137160" indent="0">
              <a:buNone/>
            </a:pPr>
            <a:r>
              <a:rPr lang="en-US" dirty="0" smtClean="0">
                <a:solidFill>
                  <a:srgbClr val="444444"/>
                </a:solidFill>
                <a:latin typeface="Calibri"/>
              </a:rPr>
              <a:t/>
            </a:r>
            <a:br>
              <a:rPr lang="en-US" dirty="0" smtClean="0">
                <a:solidFill>
                  <a:srgbClr val="444444"/>
                </a:solidFill>
                <a:latin typeface="Calibri"/>
              </a:rPr>
            </a:br>
            <a:endParaRPr lang="en-US" dirty="0" smtClean="0">
              <a:solidFill>
                <a:srgbClr val="444444"/>
              </a:solidFill>
              <a:latin typeface="Calibri"/>
            </a:endParaRPr>
          </a:p>
          <a:p>
            <a:pPr marL="137160" indent="0">
              <a:buNone/>
            </a:pPr>
            <a:r>
              <a:rPr lang="en-US" dirty="0">
                <a:solidFill>
                  <a:srgbClr val="444444"/>
                </a:solidFill>
                <a:latin typeface="Calibri"/>
              </a:rPr>
              <a:t/>
            </a:r>
            <a:br>
              <a:rPr lang="en-US" dirty="0">
                <a:solidFill>
                  <a:srgbClr val="444444"/>
                </a:solidFill>
                <a:latin typeface="Calibri"/>
              </a:rPr>
            </a:br>
            <a:endParaRPr lang="en-US" dirty="0" smtClean="0">
              <a:solidFill>
                <a:srgbClr val="444444"/>
              </a:solidFill>
              <a:latin typeface="Calibri"/>
            </a:endParaRPr>
          </a:p>
          <a:p>
            <a:pPr marL="137160" indent="0">
              <a:buNone/>
            </a:pPr>
            <a:r>
              <a:rPr lang="en-US" u="sng" dirty="0" smtClean="0">
                <a:solidFill>
                  <a:srgbClr val="0068CF"/>
                </a:solidFill>
                <a:latin typeface="Calibri"/>
                <a:hlinkClick r:id="rId5"/>
              </a:rPr>
              <a:t>http://instagram.com/p/hzF7N7R4uN/</a:t>
            </a:r>
            <a:endParaRPr lang="en-US" dirty="0" smtClean="0">
              <a:solidFill>
                <a:srgbClr val="444444"/>
              </a:solidFill>
              <a:latin typeface="Calibri"/>
            </a:endParaRPr>
          </a:p>
          <a:p>
            <a:pPr marL="137160" indent="0">
              <a:buNone/>
            </a:pPr>
            <a:r>
              <a:rPr lang="en-US" dirty="0">
                <a:solidFill>
                  <a:srgbClr val="444444"/>
                </a:solidFill>
                <a:latin typeface="Calibri"/>
              </a:rPr>
              <a:t/>
            </a:r>
            <a:br>
              <a:rPr lang="en-US" dirty="0">
                <a:solidFill>
                  <a:srgbClr val="444444"/>
                </a:solidFill>
                <a:latin typeface="Calibri"/>
              </a:rPr>
            </a:br>
            <a:endParaRPr lang="en-US" dirty="0">
              <a:solidFill>
                <a:srgbClr val="444444"/>
              </a:solidFill>
              <a:latin typeface="Calibri"/>
            </a:endParaRPr>
          </a:p>
          <a:p>
            <a:endParaRPr lang="en-US" dirty="0">
              <a:solidFill>
                <a:srgbClr val="444444"/>
              </a:solidFill>
              <a:latin typeface="Calibri"/>
            </a:endParaRPr>
          </a:p>
          <a:p>
            <a:pPr marL="137160" indent="0">
              <a:buNone/>
            </a:pPr>
            <a:r>
              <a:rPr lang="en-US" u="sng" dirty="0">
                <a:solidFill>
                  <a:srgbClr val="0068CF"/>
                </a:solidFill>
                <a:latin typeface="Calibri"/>
                <a:hlinkClick r:id="rId6"/>
              </a:rPr>
              <a:t>http://instagram.com/p/hzINOhx4hi/</a:t>
            </a:r>
            <a:endParaRPr lang="en-US" dirty="0">
              <a:solidFill>
                <a:srgbClr val="444444"/>
              </a:solidFill>
              <a:latin typeface="Calibri"/>
            </a:endParaRPr>
          </a:p>
          <a:p>
            <a:pPr marL="137160" indent="0">
              <a:buNone/>
            </a:pPr>
            <a:r>
              <a:rPr lang="en-US" dirty="0">
                <a:solidFill>
                  <a:srgbClr val="444444"/>
                </a:solidFill>
                <a:latin typeface="Calibri"/>
              </a:rPr>
              <a:t/>
            </a:r>
            <a:br>
              <a:rPr lang="en-US" dirty="0">
                <a:solidFill>
                  <a:srgbClr val="444444"/>
                </a:solidFill>
                <a:latin typeface="Calibri"/>
              </a:rPr>
            </a:br>
            <a:endParaRPr lang="en-US" dirty="0">
              <a:solidFill>
                <a:srgbClr val="444444"/>
              </a:solidFill>
              <a:latin typeface="Calibri"/>
            </a:endParaRPr>
          </a:p>
          <a:p>
            <a:pPr marL="137160" indent="0">
              <a:buNone/>
            </a:pPr>
            <a:r>
              <a:rPr lang="en-US" dirty="0">
                <a:solidFill>
                  <a:srgbClr val="444444"/>
                </a:solidFill>
                <a:latin typeface="Calibri"/>
              </a:rPr>
              <a:t/>
            </a:r>
            <a:br>
              <a:rPr lang="en-US" dirty="0">
                <a:solidFill>
                  <a:srgbClr val="444444"/>
                </a:solidFill>
                <a:latin typeface="Calibri"/>
              </a:rPr>
            </a:br>
            <a:endParaRPr lang="en-US" dirty="0">
              <a:solidFill>
                <a:srgbClr val="444444"/>
              </a:solidFill>
              <a:latin typeface="Calibri"/>
            </a:endParaRPr>
          </a:p>
          <a:p>
            <a:pPr marL="137160" indent="0">
              <a:buNone/>
            </a:pPr>
            <a:r>
              <a:rPr lang="en-US" u="sng" dirty="0">
                <a:solidFill>
                  <a:srgbClr val="0068CF"/>
                </a:solidFill>
                <a:latin typeface="Calibri"/>
                <a:hlinkClick r:id="rId7"/>
              </a:rPr>
              <a:t>http://instagram.com/p/hzNNkOx4oi/</a:t>
            </a:r>
            <a:endParaRPr lang="en-US" dirty="0">
              <a:solidFill>
                <a:srgbClr val="444444"/>
              </a:solidFill>
              <a:latin typeface="Calibri"/>
            </a:endParaRPr>
          </a:p>
          <a:p>
            <a:pPr marL="137160" indent="0">
              <a:buNone/>
            </a:pPr>
            <a:endParaRPr lang="en-US" dirty="0"/>
          </a:p>
        </p:txBody>
      </p:sp>
    </p:spTree>
    <p:extLst>
      <p:ext uri="{BB962C8B-B14F-4D97-AF65-F5344CB8AC3E}">
        <p14:creationId xmlns:p14="http://schemas.microsoft.com/office/powerpoint/2010/main" val="613525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effectLst/>
                <a:latin typeface="Times New Roman" panose="02020603050405020304" pitchFamily="18" charset="0"/>
                <a:cs typeface="Times New Roman" panose="02020603050405020304" pitchFamily="18" charset="0"/>
              </a:rPr>
              <a:t>Sources </a:t>
            </a:r>
            <a:endParaRPr lang="en-US" sz="3600" dirty="0">
              <a:solidFill>
                <a:schemeClr val="bg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85216" lvl="1" indent="0">
              <a:buNone/>
            </a:pPr>
            <a:r>
              <a:rPr lang="en-US" sz="1600" dirty="0">
                <a:solidFill>
                  <a:schemeClr val="bg1"/>
                </a:solidFill>
                <a:latin typeface="Times New Roman" panose="02020603050405020304" pitchFamily="18" charset="0"/>
                <a:cs typeface="Times New Roman" panose="02020603050405020304" pitchFamily="18" charset="0"/>
                <a:hlinkClick r:id="rId2"/>
              </a:rPr>
              <a:t>http://</a:t>
            </a:r>
            <a:r>
              <a:rPr lang="en-US" sz="1600" dirty="0" smtClean="0">
                <a:solidFill>
                  <a:schemeClr val="bg1"/>
                </a:solidFill>
                <a:latin typeface="Times New Roman" panose="02020603050405020304" pitchFamily="18" charset="0"/>
                <a:cs typeface="Times New Roman" panose="02020603050405020304" pitchFamily="18" charset="0"/>
                <a:hlinkClick r:id="rId2"/>
              </a:rPr>
              <a:t>jotwice.blogspot.com/2011/11/black-venus-sarah-baartman-story.html</a:t>
            </a: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585216" lvl="1" indent="0">
              <a:buNone/>
            </a:pPr>
            <a:r>
              <a:rPr lang="en-US" sz="1600" dirty="0">
                <a:solidFill>
                  <a:schemeClr val="bg1"/>
                </a:solidFill>
                <a:latin typeface="Times New Roman" panose="02020603050405020304" pitchFamily="18" charset="0"/>
                <a:cs typeface="Times New Roman" panose="02020603050405020304" pitchFamily="18" charset="0"/>
                <a:hlinkClick r:id="rId3"/>
              </a:rPr>
              <a:t>http://msmagazine.com/blog/2011/02/02/how-nicki-minaj-stumbled-onto-black-history</a:t>
            </a:r>
            <a:r>
              <a:rPr lang="en-US" sz="1600" dirty="0" smtClean="0">
                <a:solidFill>
                  <a:schemeClr val="bg1"/>
                </a:solidFill>
                <a:latin typeface="Times New Roman" panose="02020603050405020304" pitchFamily="18" charset="0"/>
                <a:cs typeface="Times New Roman" panose="02020603050405020304" pitchFamily="18" charset="0"/>
                <a:hlinkClick r:id="rId3"/>
              </a:rPr>
              <a:t>/</a:t>
            </a: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r>
              <a:rPr lang="en-US" sz="1600" dirty="0" smtClean="0">
                <a:solidFill>
                  <a:schemeClr val="bg1"/>
                </a:solidFill>
                <a:latin typeface="Times New Roman" panose="02020603050405020304" pitchFamily="18" charset="0"/>
                <a:cs typeface="Times New Roman" panose="02020603050405020304" pitchFamily="18" charset="0"/>
                <a:hlinkClick r:id="rId4"/>
              </a:rPr>
              <a:t>http</a:t>
            </a:r>
            <a:r>
              <a:rPr lang="en-US" sz="1600" dirty="0">
                <a:solidFill>
                  <a:schemeClr val="bg1"/>
                </a:solidFill>
                <a:latin typeface="Times New Roman" panose="02020603050405020304" pitchFamily="18" charset="0"/>
                <a:cs typeface="Times New Roman" panose="02020603050405020304" pitchFamily="18" charset="0"/>
                <a:hlinkClick r:id="rId4"/>
              </a:rPr>
              <a:t>://</a:t>
            </a:r>
            <a:r>
              <a:rPr lang="en-US" sz="1600" dirty="0" smtClean="0">
                <a:solidFill>
                  <a:schemeClr val="bg1"/>
                </a:solidFill>
                <a:latin typeface="Times New Roman" panose="02020603050405020304" pitchFamily="18" charset="0"/>
                <a:cs typeface="Times New Roman" panose="02020603050405020304" pitchFamily="18" charset="0"/>
                <a:hlinkClick r:id="rId4"/>
              </a:rPr>
              <a:t>downtrend.com/71superb/la-times-critical-of-michelle-obama-no-really/</a:t>
            </a: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585216" lvl="1" indent="0">
              <a:buNone/>
            </a:pPr>
            <a:r>
              <a:rPr lang="en-US" sz="1600" dirty="0">
                <a:solidFill>
                  <a:schemeClr val="bg1"/>
                </a:solidFill>
                <a:latin typeface="Times New Roman" panose="02020603050405020304" pitchFamily="18" charset="0"/>
                <a:cs typeface="Times New Roman" panose="02020603050405020304" pitchFamily="18" charset="0"/>
                <a:hlinkClick r:id="rId5"/>
              </a:rPr>
              <a:t>http://www.yazmar.com/2012/01/16/idris-elba-octavia-spencer-wins-golden-globe</a:t>
            </a:r>
            <a:r>
              <a:rPr lang="en-US" sz="1600" dirty="0" smtClean="0">
                <a:solidFill>
                  <a:schemeClr val="bg1"/>
                </a:solidFill>
                <a:latin typeface="Times New Roman" panose="02020603050405020304" pitchFamily="18" charset="0"/>
                <a:cs typeface="Times New Roman" panose="02020603050405020304" pitchFamily="18" charset="0"/>
                <a:hlinkClick r:id="rId5"/>
              </a:rPr>
              <a:t>/</a:t>
            </a: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585216" lvl="1" indent="0">
              <a:buNone/>
            </a:pPr>
            <a:r>
              <a:rPr lang="en-US" sz="1600" dirty="0">
                <a:solidFill>
                  <a:schemeClr val="bg1"/>
                </a:solidFill>
                <a:latin typeface="Times New Roman" panose="02020603050405020304" pitchFamily="18" charset="0"/>
                <a:cs typeface="Times New Roman" panose="02020603050405020304" pitchFamily="18" charset="0"/>
                <a:hlinkClick r:id="rId6"/>
              </a:rPr>
              <a:t>http://madnewsuk.com/tag/nicki-minaj</a:t>
            </a:r>
            <a:r>
              <a:rPr lang="en-US" sz="1600" dirty="0" smtClean="0">
                <a:solidFill>
                  <a:schemeClr val="bg1"/>
                </a:solidFill>
                <a:latin typeface="Times New Roman" panose="02020603050405020304" pitchFamily="18" charset="0"/>
                <a:cs typeface="Times New Roman" panose="02020603050405020304" pitchFamily="18" charset="0"/>
                <a:hlinkClick r:id="rId6"/>
              </a:rPr>
              <a:t>/</a:t>
            </a: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r>
              <a:rPr lang="en-US" sz="1600" dirty="0">
                <a:solidFill>
                  <a:schemeClr val="bg1"/>
                </a:solidFill>
                <a:latin typeface="Times New Roman" panose="02020603050405020304" pitchFamily="18" charset="0"/>
                <a:cs typeface="Times New Roman" panose="02020603050405020304" pitchFamily="18" charset="0"/>
                <a:hlinkClick r:id="rId7"/>
              </a:rPr>
              <a:t>https://kikospeaks.wordpress.com/tag/physical-representations</a:t>
            </a:r>
            <a:r>
              <a:rPr lang="en-US" sz="1600" dirty="0" smtClean="0">
                <a:solidFill>
                  <a:schemeClr val="bg1"/>
                </a:solidFill>
                <a:latin typeface="Times New Roman" panose="02020603050405020304" pitchFamily="18" charset="0"/>
                <a:cs typeface="Times New Roman" panose="02020603050405020304" pitchFamily="18" charset="0"/>
                <a:hlinkClick r:id="rId7"/>
              </a:rPr>
              <a:t>/</a:t>
            </a:r>
            <a:r>
              <a:rPr lang="en-US" sz="1600" dirty="0" smtClean="0">
                <a:solidFill>
                  <a:schemeClr val="bg1"/>
                </a:solidFill>
                <a:latin typeface="Times New Roman" panose="02020603050405020304" pitchFamily="18" charset="0"/>
                <a:cs typeface="Times New Roman" panose="02020603050405020304" pitchFamily="18" charset="0"/>
              </a:rPr>
              <a:t> </a:t>
            </a:r>
          </a:p>
          <a:p>
            <a:pPr marL="585216" lvl="1"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585216" lvl="1" indent="0">
              <a:buNone/>
            </a:pPr>
            <a:r>
              <a:rPr lang="en-US" sz="1600" dirty="0">
                <a:solidFill>
                  <a:schemeClr val="bg1"/>
                </a:solidFill>
                <a:latin typeface="Times New Roman" panose="02020603050405020304" pitchFamily="18" charset="0"/>
                <a:cs typeface="Times New Roman" panose="02020603050405020304" pitchFamily="18" charset="0"/>
                <a:hlinkClick r:id="rId8"/>
              </a:rPr>
              <a:t>http://awomynsworth.com/tag/black-women</a:t>
            </a:r>
            <a:r>
              <a:rPr lang="en-US" sz="1600" dirty="0" smtClean="0">
                <a:solidFill>
                  <a:schemeClr val="bg1"/>
                </a:solidFill>
                <a:latin typeface="Times New Roman" panose="02020603050405020304" pitchFamily="18" charset="0"/>
                <a:cs typeface="Times New Roman" panose="02020603050405020304" pitchFamily="18" charset="0"/>
                <a:hlinkClick r:id="rId8"/>
              </a:rPr>
              <a:t>/</a:t>
            </a: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smtClean="0">
              <a:solidFill>
                <a:schemeClr val="bg1"/>
              </a:solidFill>
              <a:latin typeface="Times New Roman" panose="02020603050405020304" pitchFamily="18" charset="0"/>
              <a:cs typeface="Times New Roman" panose="02020603050405020304" pitchFamily="18" charset="0"/>
            </a:endParaRPr>
          </a:p>
          <a:p>
            <a:pPr marL="585216" lvl="1" indent="0">
              <a:buNone/>
            </a:pP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3886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648</Words>
  <Application>Microsoft Office PowerPoint</Application>
  <PresentationFormat>On-screen Show (4:3)</PresentationFormat>
  <Paragraphs>67</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Octavia Miles</vt:lpstr>
      <vt:lpstr>Some History </vt:lpstr>
      <vt:lpstr>Where It All Started</vt:lpstr>
      <vt:lpstr>Derogatory Caption’s Today </vt:lpstr>
      <vt:lpstr>Has History Repeated Itself?</vt:lpstr>
      <vt:lpstr>My Reason</vt:lpstr>
      <vt:lpstr>Social Media</vt:lpstr>
      <vt:lpstr>Sources </vt:lpstr>
    </vt:vector>
  </TitlesOfParts>
  <Company>NYCCT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Octavia Miles</dc:title>
  <dc:creator>Student</dc:creator>
  <cp:lastModifiedBy>TDaniels</cp:lastModifiedBy>
  <cp:revision>22</cp:revision>
  <dcterms:created xsi:type="dcterms:W3CDTF">2013-12-11T21:07:24Z</dcterms:created>
  <dcterms:modified xsi:type="dcterms:W3CDTF">2013-12-17T00:10:21Z</dcterms:modified>
</cp:coreProperties>
</file>