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25603200" cy="40233600"/>
  <p:notesSz cx="6858000" cy="9144000"/>
  <p:defaultText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762EA7C-3EB9-4FB2-9CB3-19AD72CCD185}">
          <p14:sldIdLst>
            <p14:sldId id="2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0E3D"/>
    <a:srgbClr val="3AB5E6"/>
    <a:srgbClr val="004B98"/>
    <a:srgbClr val="78BE20"/>
    <a:srgbClr val="004C97"/>
    <a:srgbClr val="AD1AAC"/>
    <a:srgbClr val="E03C31"/>
    <a:srgbClr val="FFCD00"/>
    <a:srgbClr val="DD5900"/>
    <a:srgbClr val="D8B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897" autoAdjust="0"/>
    <p:restoredTop sz="94671" autoAdjust="0"/>
  </p:normalViewPr>
  <p:slideViewPr>
    <p:cSldViewPr>
      <p:cViewPr>
        <p:scale>
          <a:sx n="10" d="100"/>
          <a:sy n="10" d="100"/>
        </p:scale>
        <p:origin x="-3240" y="-366"/>
      </p:cViewPr>
      <p:guideLst>
        <p:guide orient="horz" pos="12672"/>
        <p:guide pos="806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B2520D-13FF-4BAC-B59A-47CCB50E7A47}" type="datetimeFigureOut">
              <a:rPr lang="en-US" smtClean="0"/>
              <a:t>8/13/2018</a:t>
            </a:fld>
            <a:endParaRPr lang="en-US"/>
          </a:p>
        </p:txBody>
      </p:sp>
      <p:sp>
        <p:nvSpPr>
          <p:cNvPr id="4" name="Slide Image Placeholder 3"/>
          <p:cNvSpPr>
            <a:spLocks noGrp="1" noRot="1" noChangeAspect="1"/>
          </p:cNvSpPr>
          <p:nvPr>
            <p:ph type="sldImg" idx="2"/>
          </p:nvPr>
        </p:nvSpPr>
        <p:spPr>
          <a:xfrm>
            <a:off x="2338388" y="685800"/>
            <a:ext cx="21812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ABD846-BEDE-40A3-A8E1-6FF09B9D580A}" type="slidenum">
              <a:rPr lang="en-US" smtClean="0"/>
              <a:t>‹#›</a:t>
            </a:fld>
            <a:endParaRPr lang="en-US"/>
          </a:p>
        </p:txBody>
      </p:sp>
    </p:spTree>
    <p:extLst>
      <p:ext uri="{BB962C8B-B14F-4D97-AF65-F5344CB8AC3E}">
        <p14:creationId xmlns:p14="http://schemas.microsoft.com/office/powerpoint/2010/main" val="1757960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20240" y="12498496"/>
            <a:ext cx="21762720" cy="8624147"/>
          </a:xfrm>
        </p:spPr>
        <p:txBody>
          <a:bodyPr/>
          <a:lstStyle/>
          <a:p>
            <a:r>
              <a:rPr lang="en-US" smtClean="0"/>
              <a:t>Click to edit Master title style</a:t>
            </a:r>
            <a:endParaRPr lang="en-US"/>
          </a:p>
        </p:txBody>
      </p:sp>
      <p:sp>
        <p:nvSpPr>
          <p:cNvPr id="3" name="Subtitle 2"/>
          <p:cNvSpPr>
            <a:spLocks noGrp="1"/>
          </p:cNvSpPr>
          <p:nvPr>
            <p:ph type="subTitle" idx="1"/>
          </p:nvPr>
        </p:nvSpPr>
        <p:spPr>
          <a:xfrm>
            <a:off x="3840480" y="22799040"/>
            <a:ext cx="17922240" cy="102819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43AD5B-09BD-469B-8F99-A492C9BAE5A8}"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51B0F-3C91-43A9-9FE8-AAAAA7C1ECEB}" type="slidenum">
              <a:rPr lang="en-US" smtClean="0"/>
              <a:t>‹#›</a:t>
            </a:fld>
            <a:endParaRPr lang="en-US"/>
          </a:p>
        </p:txBody>
      </p:sp>
    </p:spTree>
    <p:extLst>
      <p:ext uri="{BB962C8B-B14F-4D97-AF65-F5344CB8AC3E}">
        <p14:creationId xmlns:p14="http://schemas.microsoft.com/office/powerpoint/2010/main" val="98249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43AD5B-09BD-469B-8F99-A492C9BAE5A8}"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51B0F-3C91-43A9-9FE8-AAAAA7C1ECEB}" type="slidenum">
              <a:rPr lang="en-US" smtClean="0"/>
              <a:t>‹#›</a:t>
            </a:fld>
            <a:endParaRPr lang="en-US"/>
          </a:p>
        </p:txBody>
      </p:sp>
    </p:spTree>
    <p:extLst>
      <p:ext uri="{BB962C8B-B14F-4D97-AF65-F5344CB8AC3E}">
        <p14:creationId xmlns:p14="http://schemas.microsoft.com/office/powerpoint/2010/main" val="236269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562320" y="1611212"/>
            <a:ext cx="5760720" cy="3432894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80160" y="1611212"/>
            <a:ext cx="16855440" cy="343289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43AD5B-09BD-469B-8F99-A492C9BAE5A8}"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51B0F-3C91-43A9-9FE8-AAAAA7C1ECEB}" type="slidenum">
              <a:rPr lang="en-US" smtClean="0"/>
              <a:t>‹#›</a:t>
            </a:fld>
            <a:endParaRPr lang="en-US"/>
          </a:p>
        </p:txBody>
      </p:sp>
    </p:spTree>
    <p:extLst>
      <p:ext uri="{BB962C8B-B14F-4D97-AF65-F5344CB8AC3E}">
        <p14:creationId xmlns:p14="http://schemas.microsoft.com/office/powerpoint/2010/main" val="1963135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43AD5B-09BD-469B-8F99-A492C9BAE5A8}"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51B0F-3C91-43A9-9FE8-AAAAA7C1ECEB}" type="slidenum">
              <a:rPr lang="en-US" smtClean="0"/>
              <a:t>‹#›</a:t>
            </a:fld>
            <a:endParaRPr lang="en-US"/>
          </a:p>
        </p:txBody>
      </p:sp>
    </p:spTree>
    <p:extLst>
      <p:ext uri="{BB962C8B-B14F-4D97-AF65-F5344CB8AC3E}">
        <p14:creationId xmlns:p14="http://schemas.microsoft.com/office/powerpoint/2010/main" val="26291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22476" y="25853816"/>
            <a:ext cx="21762720" cy="79908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2022476" y="17052719"/>
            <a:ext cx="21762720" cy="8801097"/>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43AD5B-09BD-469B-8F99-A492C9BAE5A8}"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51B0F-3C91-43A9-9FE8-AAAAA7C1ECEB}" type="slidenum">
              <a:rPr lang="en-US" smtClean="0"/>
              <a:t>‹#›</a:t>
            </a:fld>
            <a:endParaRPr lang="en-US"/>
          </a:p>
        </p:txBody>
      </p:sp>
    </p:spTree>
    <p:extLst>
      <p:ext uri="{BB962C8B-B14F-4D97-AF65-F5344CB8AC3E}">
        <p14:creationId xmlns:p14="http://schemas.microsoft.com/office/powerpoint/2010/main" val="1347553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80160" y="9387843"/>
            <a:ext cx="11308080" cy="26552316"/>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014960" y="9387843"/>
            <a:ext cx="11308080" cy="26552316"/>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43AD5B-09BD-469B-8F99-A492C9BAE5A8}" type="datetimeFigureOut">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51B0F-3C91-43A9-9FE8-AAAAA7C1ECEB}" type="slidenum">
              <a:rPr lang="en-US" smtClean="0"/>
              <a:t>‹#›</a:t>
            </a:fld>
            <a:endParaRPr lang="en-US"/>
          </a:p>
        </p:txBody>
      </p:sp>
    </p:spTree>
    <p:extLst>
      <p:ext uri="{BB962C8B-B14F-4D97-AF65-F5344CB8AC3E}">
        <p14:creationId xmlns:p14="http://schemas.microsoft.com/office/powerpoint/2010/main" val="4007936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80160" y="9005996"/>
            <a:ext cx="11312526" cy="3753270"/>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1280160" y="12759266"/>
            <a:ext cx="11312526" cy="23180890"/>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006071" y="9005996"/>
            <a:ext cx="11316970" cy="3753270"/>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13006071" y="12759266"/>
            <a:ext cx="11316970" cy="23180890"/>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43AD5B-09BD-469B-8F99-A492C9BAE5A8}" type="datetimeFigureOut">
              <a:rPr lang="en-US" smtClean="0"/>
              <a:t>8/13/2018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A51B0F-3C91-43A9-9FE8-AAAAA7C1ECEB}" type="slidenum">
              <a:rPr lang="en-US" smtClean="0"/>
              <a:t>‹#›</a:t>
            </a:fld>
            <a:endParaRPr lang="en-US"/>
          </a:p>
        </p:txBody>
      </p:sp>
    </p:spTree>
    <p:extLst>
      <p:ext uri="{BB962C8B-B14F-4D97-AF65-F5344CB8AC3E}">
        <p14:creationId xmlns:p14="http://schemas.microsoft.com/office/powerpoint/2010/main" val="315441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43AD5B-09BD-469B-8F99-A492C9BAE5A8}" type="datetimeFigureOut">
              <a:rPr lang="en-US" smtClean="0"/>
              <a:t>8/13/2018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A51B0F-3C91-43A9-9FE8-AAAAA7C1ECEB}" type="slidenum">
              <a:rPr lang="en-US" smtClean="0"/>
              <a:t>‹#›</a:t>
            </a:fld>
            <a:endParaRPr lang="en-US"/>
          </a:p>
        </p:txBody>
      </p:sp>
    </p:spTree>
    <p:extLst>
      <p:ext uri="{BB962C8B-B14F-4D97-AF65-F5344CB8AC3E}">
        <p14:creationId xmlns:p14="http://schemas.microsoft.com/office/powerpoint/2010/main" val="116581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3AD5B-09BD-469B-8F99-A492C9BAE5A8}" type="datetimeFigureOut">
              <a:rPr lang="en-US" smtClean="0"/>
              <a:t>8/13/2018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A51B0F-3C91-43A9-9FE8-AAAAA7C1ECEB}" type="slidenum">
              <a:rPr lang="en-US" smtClean="0"/>
              <a:t>‹#›</a:t>
            </a:fld>
            <a:endParaRPr lang="en-US"/>
          </a:p>
        </p:txBody>
      </p:sp>
    </p:spTree>
    <p:extLst>
      <p:ext uri="{BB962C8B-B14F-4D97-AF65-F5344CB8AC3E}">
        <p14:creationId xmlns:p14="http://schemas.microsoft.com/office/powerpoint/2010/main" val="2117107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80162" y="1601893"/>
            <a:ext cx="8423276" cy="68173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0010140" y="1601896"/>
            <a:ext cx="14312900" cy="34338263"/>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80162" y="8419256"/>
            <a:ext cx="8423276" cy="27520903"/>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43AD5B-09BD-469B-8F99-A492C9BAE5A8}" type="datetimeFigureOut">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51B0F-3C91-43A9-9FE8-AAAAA7C1ECEB}" type="slidenum">
              <a:rPr lang="en-US" smtClean="0"/>
              <a:t>‹#›</a:t>
            </a:fld>
            <a:endParaRPr lang="en-US"/>
          </a:p>
        </p:txBody>
      </p:sp>
    </p:spTree>
    <p:extLst>
      <p:ext uri="{BB962C8B-B14F-4D97-AF65-F5344CB8AC3E}">
        <p14:creationId xmlns:p14="http://schemas.microsoft.com/office/powerpoint/2010/main" val="431893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8406" y="28163520"/>
            <a:ext cx="15361920" cy="3324863"/>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5018406" y="3594947"/>
            <a:ext cx="15361920" cy="241401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5018406" y="31488383"/>
            <a:ext cx="15361920" cy="4721857"/>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43AD5B-09BD-469B-8F99-A492C9BAE5A8}" type="datetimeFigureOut">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51B0F-3C91-43A9-9FE8-AAAAA7C1ECEB}" type="slidenum">
              <a:rPr lang="en-US" smtClean="0"/>
              <a:t>‹#›</a:t>
            </a:fld>
            <a:endParaRPr lang="en-US"/>
          </a:p>
        </p:txBody>
      </p:sp>
    </p:spTree>
    <p:extLst>
      <p:ext uri="{BB962C8B-B14F-4D97-AF65-F5344CB8AC3E}">
        <p14:creationId xmlns:p14="http://schemas.microsoft.com/office/powerpoint/2010/main" val="1179951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0160" y="1611210"/>
            <a:ext cx="23042880" cy="6705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80160" y="9387843"/>
            <a:ext cx="23042880" cy="26552316"/>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280160" y="37290589"/>
            <a:ext cx="5974080" cy="2142067"/>
          </a:xfrm>
          <a:prstGeom prst="rect">
            <a:avLst/>
          </a:prstGeom>
        </p:spPr>
        <p:txBody>
          <a:bodyPr vert="horz" lIns="376202" tIns="188101" rIns="376202" bIns="188101" rtlCol="0" anchor="ctr"/>
          <a:lstStyle>
            <a:lvl1pPr algn="l">
              <a:defRPr sz="4900">
                <a:solidFill>
                  <a:schemeClr val="tx1">
                    <a:tint val="75000"/>
                  </a:schemeClr>
                </a:solidFill>
              </a:defRPr>
            </a:lvl1pPr>
          </a:lstStyle>
          <a:p>
            <a:fld id="{2543AD5B-09BD-469B-8F99-A492C9BAE5A8}" type="datetimeFigureOut">
              <a:rPr lang="en-US" smtClean="0"/>
              <a:t>8/13/2018</a:t>
            </a:fld>
            <a:endParaRPr lang="en-US"/>
          </a:p>
        </p:txBody>
      </p:sp>
      <p:sp>
        <p:nvSpPr>
          <p:cNvPr id="5" name="Footer Placeholder 4"/>
          <p:cNvSpPr>
            <a:spLocks noGrp="1"/>
          </p:cNvSpPr>
          <p:nvPr>
            <p:ph type="ftr" sz="quarter" idx="3"/>
          </p:nvPr>
        </p:nvSpPr>
        <p:spPr>
          <a:xfrm>
            <a:off x="8747760" y="37290589"/>
            <a:ext cx="8107680" cy="2142067"/>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8348960" y="37290589"/>
            <a:ext cx="5974080" cy="2142067"/>
          </a:xfrm>
          <a:prstGeom prst="rect">
            <a:avLst/>
          </a:prstGeom>
        </p:spPr>
        <p:txBody>
          <a:bodyPr vert="horz" lIns="376202" tIns="188101" rIns="376202" bIns="188101" rtlCol="0" anchor="ctr"/>
          <a:lstStyle>
            <a:lvl1pPr algn="r">
              <a:defRPr sz="4900">
                <a:solidFill>
                  <a:schemeClr val="tx1">
                    <a:tint val="75000"/>
                  </a:schemeClr>
                </a:solidFill>
              </a:defRPr>
            </a:lvl1pPr>
          </a:lstStyle>
          <a:p>
            <a:fld id="{78A51B0F-3C91-43A9-9FE8-AAAAA7C1ECEB}" type="slidenum">
              <a:rPr lang="en-US" smtClean="0"/>
              <a:t>‹#›</a:t>
            </a:fld>
            <a:endParaRPr lang="en-US"/>
          </a:p>
        </p:txBody>
      </p:sp>
    </p:spTree>
    <p:extLst>
      <p:ext uri="{BB962C8B-B14F-4D97-AF65-F5344CB8AC3E}">
        <p14:creationId xmlns:p14="http://schemas.microsoft.com/office/powerpoint/2010/main" val="2898115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2024"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3762024" rtl="0" eaLnBrk="1" latinLnBrk="0" hangingPunct="1">
        <a:spcBef>
          <a:spcPct val="20000"/>
        </a:spcBef>
        <a:buFont typeface="Arial" panose="020B0604020202020204" pitchFamily="34" charset="0"/>
        <a:buChar char="•"/>
        <a:defRPr sz="13200" kern="1200">
          <a:solidFill>
            <a:schemeClr val="tx1"/>
          </a:solidFill>
          <a:latin typeface="+mn-lt"/>
          <a:ea typeface="+mn-ea"/>
          <a:cs typeface="+mn-cs"/>
        </a:defRPr>
      </a:lvl1pPr>
      <a:lvl2pPr marL="3056645" indent="-1175633" algn="l" defTabSz="3762024"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2pPr>
      <a:lvl3pPr marL="4702531" indent="-940506" algn="l" defTabSz="3762024"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3pPr>
      <a:lvl4pPr marL="6583543" indent="-940506" algn="l" defTabSz="3762024"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4pPr>
      <a:lvl5pPr marL="8464555" indent="-940506" algn="l" defTabSz="3762024"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5pPr>
      <a:lvl6pPr marL="10345567" indent="-940506" algn="l" defTabSz="3762024"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6pPr>
      <a:lvl7pPr marL="12226580" indent="-940506" algn="l" defTabSz="3762024"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7pPr>
      <a:lvl8pPr marL="14107592" indent="-940506" algn="l" defTabSz="3762024"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8pPr>
      <a:lvl9pPr marL="15988604" indent="-940506" algn="l" defTabSz="3762024"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9pPr>
    </p:bodyStyle>
    <p:other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jpeg"/><Relationship Id="rId7" Type="http://schemas.openxmlformats.org/officeDocument/2006/relationships/hyperlink" Target="https://ars-els-cdn-com.citytech.ezproxy.cuny.edu/content/image/1-s2.0-S0968089615000838-fx1.jpg" TargetMode="External"/><Relationship Id="rId12" Type="http://schemas.openxmlformats.org/officeDocument/2006/relationships/image" Target="../media/image8.jpg"/><Relationship Id="rId2" Type="http://schemas.openxmlformats.org/officeDocument/2006/relationships/hyperlink" Target="https://doi.org/10.1016/j.archoralbio.2017.12.005" TargetMode="Externa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midwestcompassion.org/2016/05/04/cbd-strain-information/"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7"/>
          <p:cNvSpPr/>
          <p:nvPr/>
        </p:nvSpPr>
        <p:spPr bwMode="auto">
          <a:xfrm>
            <a:off x="-76200" y="39090600"/>
            <a:ext cx="25717500" cy="1219200"/>
          </a:xfrm>
          <a:prstGeom prst="rect">
            <a:avLst/>
          </a:prstGeom>
          <a:solidFill>
            <a:srgbClr val="78BE20"/>
          </a:solidFill>
          <a:ln w="9525" cap="flat" cmpd="sng" algn="ctr">
            <a:noFill/>
            <a:prstDash val="solid"/>
            <a:round/>
            <a:headEnd type="none" w="med" len="med"/>
            <a:tailEnd type="none" w="med" len="med"/>
          </a:ln>
          <a:effectLst/>
        </p:spPr>
        <p:txBody>
          <a:bodyPr/>
          <a:lstStyle/>
          <a:p>
            <a:pPr>
              <a:buFont typeface="Times New Roman" pitchFamily="16" charset="0"/>
              <a:buNone/>
              <a:defRPr/>
            </a:pPr>
            <a:endParaRPr lang="en-GB">
              <a:ea typeface="Microsoft YaHei" charset="-122"/>
              <a:cs typeface="ＭＳ Ｐゴシック" charset="0"/>
            </a:endParaRPr>
          </a:p>
        </p:txBody>
      </p:sp>
      <p:sp>
        <p:nvSpPr>
          <p:cNvPr id="5" name="Rechteck 7"/>
          <p:cNvSpPr/>
          <p:nvPr/>
        </p:nvSpPr>
        <p:spPr bwMode="auto">
          <a:xfrm>
            <a:off x="-76200" y="0"/>
            <a:ext cx="25679400" cy="3315057"/>
          </a:xfrm>
          <a:prstGeom prst="rect">
            <a:avLst/>
          </a:prstGeom>
          <a:solidFill>
            <a:srgbClr val="78BE20"/>
          </a:solidFill>
          <a:ln w="9525" cap="flat" cmpd="sng" algn="ctr">
            <a:noFill/>
            <a:prstDash val="solid"/>
            <a:round/>
            <a:headEnd type="none" w="med" len="med"/>
            <a:tailEnd type="none" w="med" len="med"/>
          </a:ln>
          <a:effectLst/>
        </p:spPr>
        <p:txBody>
          <a:bodyPr/>
          <a:lstStyle/>
          <a:p>
            <a:pPr>
              <a:buFont typeface="Times New Roman" pitchFamily="16" charset="0"/>
              <a:buNone/>
              <a:defRPr/>
            </a:pPr>
            <a:endParaRPr lang="en-GB">
              <a:ea typeface="Microsoft YaHei" charset="-122"/>
              <a:cs typeface="ＭＳ Ｐゴシック" charset="0"/>
            </a:endParaRPr>
          </a:p>
        </p:txBody>
      </p:sp>
      <p:sp>
        <p:nvSpPr>
          <p:cNvPr id="6" name="Title 1"/>
          <p:cNvSpPr txBox="1">
            <a:spLocks/>
          </p:cNvSpPr>
          <p:nvPr/>
        </p:nvSpPr>
        <p:spPr>
          <a:xfrm>
            <a:off x="2133600" y="39166800"/>
            <a:ext cx="21762720" cy="990600"/>
          </a:xfrm>
          <a:prstGeom prst="rect">
            <a:avLst/>
          </a:prstGeom>
        </p:spPr>
        <p:txBody>
          <a:bodyPr vert="horz" lIns="376202" tIns="188101" rIns="376202" bIns="188101" rtlCol="0" anchor="ctr">
            <a:normAutofit/>
          </a:bodyPr>
          <a:lstStyle>
            <a:lvl1pPr algn="ctr" defTabSz="3762024" rtl="0" eaLnBrk="1" latinLnBrk="0" hangingPunct="1">
              <a:spcBef>
                <a:spcPct val="0"/>
              </a:spcBef>
              <a:buNone/>
              <a:defRPr sz="18100" kern="1200">
                <a:solidFill>
                  <a:schemeClr val="tx1"/>
                </a:solidFill>
                <a:latin typeface="+mj-lt"/>
                <a:ea typeface="+mj-ea"/>
                <a:cs typeface="+mj-cs"/>
              </a:defRPr>
            </a:lvl1pPr>
          </a:lstStyle>
          <a:p>
            <a:r>
              <a:rPr lang="en-US" sz="2400" b="1" dirty="0">
                <a:solidFill>
                  <a:schemeClr val="bg1"/>
                </a:solidFill>
              </a:rPr>
              <a:t>Presented at the </a:t>
            </a:r>
            <a:r>
              <a:rPr lang="en-US" sz="2400" b="1" dirty="0" smtClean="0">
                <a:solidFill>
                  <a:schemeClr val="bg1"/>
                </a:solidFill>
              </a:rPr>
              <a:t>94</a:t>
            </a:r>
            <a:r>
              <a:rPr lang="en-US" sz="2400" b="1" baseline="30000" dirty="0" smtClean="0">
                <a:solidFill>
                  <a:schemeClr val="bg1"/>
                </a:solidFill>
              </a:rPr>
              <a:t>th</a:t>
            </a:r>
            <a:r>
              <a:rPr lang="en-US" sz="2400" b="1" dirty="0" smtClean="0">
                <a:solidFill>
                  <a:schemeClr val="bg1"/>
                </a:solidFill>
              </a:rPr>
              <a:t> Annual </a:t>
            </a:r>
            <a:r>
              <a:rPr lang="en-US" sz="2400" b="1" dirty="0">
                <a:solidFill>
                  <a:schemeClr val="bg1"/>
                </a:solidFill>
              </a:rPr>
              <a:t>Session of the Greater New York Dental Meeting </a:t>
            </a:r>
            <a:r>
              <a:rPr lang="en-US" sz="2400" b="1">
                <a:solidFill>
                  <a:schemeClr val="bg1"/>
                </a:solidFill>
              </a:rPr>
              <a:t>in </a:t>
            </a:r>
            <a:r>
              <a:rPr lang="en-US" sz="2400" b="1" smtClean="0">
                <a:solidFill>
                  <a:schemeClr val="bg1"/>
                </a:solidFill>
              </a:rPr>
              <a:t>2018</a:t>
            </a:r>
            <a:endParaRPr lang="en-US" sz="2400" b="1" dirty="0">
              <a:solidFill>
                <a:schemeClr val="bg1"/>
              </a:solidFill>
            </a:endParaRPr>
          </a:p>
        </p:txBody>
      </p:sp>
      <p:sp>
        <p:nvSpPr>
          <p:cNvPr id="7" name="TextBox 6"/>
          <p:cNvSpPr txBox="1"/>
          <p:nvPr/>
        </p:nvSpPr>
        <p:spPr>
          <a:xfrm>
            <a:off x="1028700" y="266699"/>
            <a:ext cx="23545800" cy="3139321"/>
          </a:xfrm>
          <a:prstGeom prst="rect">
            <a:avLst/>
          </a:prstGeom>
          <a:noFill/>
        </p:spPr>
        <p:txBody>
          <a:bodyPr wrap="square" rtlCol="0">
            <a:spAutoFit/>
          </a:bodyPr>
          <a:lstStyle/>
          <a:p>
            <a:pPr algn="ctr"/>
            <a:r>
              <a:rPr lang="en-US" sz="5400" b="1" dirty="0">
                <a:solidFill>
                  <a:schemeClr val="bg1"/>
                </a:solidFill>
              </a:rPr>
              <a:t>The Benefits of Cannabidiol in Dentistry</a:t>
            </a:r>
          </a:p>
          <a:p>
            <a:pPr algn="ctr"/>
            <a:r>
              <a:rPr lang="en-US" sz="5400" b="1" dirty="0">
                <a:solidFill>
                  <a:schemeClr val="bg1"/>
                </a:solidFill>
              </a:rPr>
              <a:t>and Dental </a:t>
            </a:r>
            <a:r>
              <a:rPr lang="en-US" sz="5400" b="1" dirty="0" smtClean="0">
                <a:solidFill>
                  <a:schemeClr val="bg1"/>
                </a:solidFill>
              </a:rPr>
              <a:t>Hygiene</a:t>
            </a:r>
          </a:p>
          <a:p>
            <a:pPr algn="ctr"/>
            <a:endParaRPr lang="en-US" sz="1100" b="1" dirty="0">
              <a:solidFill>
                <a:schemeClr val="bg1"/>
              </a:solidFill>
            </a:endParaRPr>
          </a:p>
          <a:p>
            <a:pPr algn="ctr"/>
            <a:r>
              <a:rPr lang="en-US" sz="3200" b="1" dirty="0">
                <a:solidFill>
                  <a:schemeClr val="bg1"/>
                </a:solidFill>
              </a:rPr>
              <a:t>Olga Gorokhovskiy, Rachel </a:t>
            </a:r>
            <a:r>
              <a:rPr lang="en-US" sz="3200" b="1" dirty="0" err="1">
                <a:solidFill>
                  <a:schemeClr val="bg1"/>
                </a:solidFill>
              </a:rPr>
              <a:t>Pinhas</a:t>
            </a:r>
            <a:r>
              <a:rPr lang="en-US" sz="3200" b="1" dirty="0">
                <a:solidFill>
                  <a:schemeClr val="bg1"/>
                </a:solidFill>
              </a:rPr>
              <a:t> </a:t>
            </a:r>
            <a:r>
              <a:rPr lang="en-US" sz="3200" b="1" dirty="0" smtClean="0">
                <a:solidFill>
                  <a:schemeClr val="bg1"/>
                </a:solidFill>
              </a:rPr>
              <a:t>and </a:t>
            </a:r>
            <a:r>
              <a:rPr lang="en-US" sz="3200" b="1" dirty="0" err="1" smtClean="0">
                <a:solidFill>
                  <a:schemeClr val="bg1"/>
                </a:solidFill>
              </a:rPr>
              <a:t>Nazrin</a:t>
            </a:r>
            <a:r>
              <a:rPr lang="en-US" sz="3200" b="1" dirty="0" smtClean="0">
                <a:solidFill>
                  <a:schemeClr val="bg1"/>
                </a:solidFill>
              </a:rPr>
              <a:t> </a:t>
            </a:r>
            <a:r>
              <a:rPr lang="en-US" sz="3200" b="1" dirty="0" err="1">
                <a:solidFill>
                  <a:schemeClr val="bg1"/>
                </a:solidFill>
              </a:rPr>
              <a:t>Akbarova</a:t>
            </a:r>
            <a:r>
              <a:rPr lang="en-US" sz="3200" b="1" dirty="0">
                <a:solidFill>
                  <a:schemeClr val="bg1"/>
                </a:solidFill>
              </a:rPr>
              <a:t>, </a:t>
            </a:r>
            <a:r>
              <a:rPr lang="en-US" sz="3200" b="1" dirty="0" smtClean="0">
                <a:solidFill>
                  <a:schemeClr val="bg1"/>
                </a:solidFill>
              </a:rPr>
              <a:t>B.S.</a:t>
            </a:r>
          </a:p>
          <a:p>
            <a:pPr algn="ctr"/>
            <a:endParaRPr lang="en-US" sz="1100" b="1" dirty="0" smtClean="0">
              <a:solidFill>
                <a:schemeClr val="bg1"/>
              </a:solidFill>
            </a:endParaRPr>
          </a:p>
          <a:p>
            <a:pPr algn="ctr"/>
            <a:r>
              <a:rPr lang="en-US" sz="3600" b="1" dirty="0" smtClean="0">
                <a:solidFill>
                  <a:schemeClr val="bg1"/>
                </a:solidFill>
              </a:rPr>
              <a:t>New York City College of Technology</a:t>
            </a:r>
            <a:endParaRPr lang="en-US" sz="3600" b="1" dirty="0">
              <a:solidFill>
                <a:schemeClr val="bg1"/>
              </a:solidFill>
            </a:endParaRPr>
          </a:p>
        </p:txBody>
      </p:sp>
      <p:sp>
        <p:nvSpPr>
          <p:cNvPr id="8" name="Rounded Rectangle 7"/>
          <p:cNvSpPr/>
          <p:nvPr/>
        </p:nvSpPr>
        <p:spPr>
          <a:xfrm>
            <a:off x="381000" y="5181600"/>
            <a:ext cx="12420600" cy="12115800"/>
          </a:xfrm>
          <a:prstGeom prst="roundRect">
            <a:avLst/>
          </a:prstGeom>
          <a:solidFill>
            <a:schemeClr val="bg1"/>
          </a:solidFill>
          <a:ln>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Cannabinoids</a:t>
            </a:r>
            <a:r>
              <a:rPr lang="en-US" sz="2800" dirty="0" smtClean="0">
                <a:solidFill>
                  <a:schemeClr val="tx1"/>
                </a:solidFill>
              </a:rPr>
              <a:t> </a:t>
            </a:r>
            <a:r>
              <a:rPr lang="en-US" sz="2800" dirty="0">
                <a:solidFill>
                  <a:schemeClr val="tx1"/>
                </a:solidFill>
              </a:rPr>
              <a:t>are a group of bioactive organic molecules which work together with neurotransmitters, by connecting to special endocannabinoid receptors, and help to regulate different processes in a human body. </a:t>
            </a:r>
            <a:endParaRPr lang="en-US" sz="2800" dirty="0" smtClean="0">
              <a:solidFill>
                <a:schemeClr val="tx1"/>
              </a:solidFill>
            </a:endParaRPr>
          </a:p>
          <a:p>
            <a:endParaRPr lang="en-US" sz="2800" dirty="0">
              <a:solidFill>
                <a:schemeClr val="tx1"/>
              </a:solidFill>
            </a:endParaRPr>
          </a:p>
          <a:p>
            <a:r>
              <a:rPr lang="en-US" sz="2800" b="1" dirty="0">
                <a:solidFill>
                  <a:schemeClr val="tx1"/>
                </a:solidFill>
              </a:rPr>
              <a:t>There are three types of cannabinoids:</a:t>
            </a:r>
          </a:p>
          <a:p>
            <a:pPr marL="457200" indent="-457200">
              <a:buFont typeface="Arial" panose="020B0604020202020204" pitchFamily="34" charset="0"/>
              <a:buChar char="•"/>
            </a:pPr>
            <a:r>
              <a:rPr lang="en-US" sz="2800" dirty="0" smtClean="0">
                <a:solidFill>
                  <a:schemeClr val="tx1"/>
                </a:solidFill>
              </a:rPr>
              <a:t>Endocannabinoids </a:t>
            </a:r>
            <a:r>
              <a:rPr lang="en-US" sz="2800" dirty="0">
                <a:solidFill>
                  <a:schemeClr val="tx1"/>
                </a:solidFill>
              </a:rPr>
              <a:t>–can be produced in a human body (anandamide AEA and 2-arachidonoylglycerol 2AG);</a:t>
            </a:r>
          </a:p>
          <a:p>
            <a:pPr marL="457200" indent="-457200">
              <a:buFont typeface="Arial" panose="020B0604020202020204" pitchFamily="34" charset="0"/>
              <a:buChar char="•"/>
            </a:pPr>
            <a:r>
              <a:rPr lang="en-US" sz="2800" dirty="0" err="1" smtClean="0">
                <a:solidFill>
                  <a:schemeClr val="tx1"/>
                </a:solidFill>
              </a:rPr>
              <a:t>Phytocannabinoids</a:t>
            </a:r>
            <a:r>
              <a:rPr lang="en-US" sz="2800" dirty="0">
                <a:solidFill>
                  <a:schemeClr val="tx1"/>
                </a:solidFill>
              </a:rPr>
              <a:t>, derivatives from plants (CBD and THC);</a:t>
            </a:r>
          </a:p>
          <a:p>
            <a:pPr marL="457200" indent="-457200">
              <a:buFont typeface="Arial" panose="020B0604020202020204" pitchFamily="34" charset="0"/>
              <a:buChar char="•"/>
            </a:pPr>
            <a:r>
              <a:rPr lang="en-US" sz="2800" dirty="0" smtClean="0">
                <a:solidFill>
                  <a:schemeClr val="tx1"/>
                </a:solidFill>
              </a:rPr>
              <a:t>Synthetic </a:t>
            </a:r>
            <a:r>
              <a:rPr lang="en-US" sz="2800" dirty="0">
                <a:solidFill>
                  <a:schemeClr val="tx1"/>
                </a:solidFill>
              </a:rPr>
              <a:t>cannabinoids produced in </a:t>
            </a:r>
            <a:r>
              <a:rPr lang="en-US" sz="2800" dirty="0" smtClean="0">
                <a:solidFill>
                  <a:schemeClr val="tx1"/>
                </a:solidFill>
              </a:rPr>
              <a:t>laboratory.</a:t>
            </a:r>
          </a:p>
          <a:p>
            <a:pPr marL="457200" indent="-457200">
              <a:buFont typeface="Arial" panose="020B0604020202020204" pitchFamily="34" charset="0"/>
              <a:buChar char="•"/>
            </a:pPr>
            <a:endParaRPr lang="en-US" sz="2800" dirty="0" smtClean="0">
              <a:solidFill>
                <a:schemeClr val="tx1"/>
              </a:solidFill>
            </a:endParaRPr>
          </a:p>
          <a:p>
            <a:r>
              <a:rPr lang="en-US" sz="2800" b="1" dirty="0">
                <a:solidFill>
                  <a:schemeClr val="tx1"/>
                </a:solidFill>
              </a:rPr>
              <a:t>What is Cannabidiol(CBD)?</a:t>
            </a:r>
          </a:p>
          <a:p>
            <a:r>
              <a:rPr lang="en-US" sz="2800" dirty="0">
                <a:solidFill>
                  <a:schemeClr val="tx1"/>
                </a:solidFill>
              </a:rPr>
              <a:t>Cannabidiol, or </a:t>
            </a:r>
            <a:r>
              <a:rPr lang="en-US" sz="2800" b="1" dirty="0">
                <a:solidFill>
                  <a:schemeClr val="tx1"/>
                </a:solidFill>
              </a:rPr>
              <a:t>CBD</a:t>
            </a:r>
            <a:r>
              <a:rPr lang="en-US" sz="2800" dirty="0">
                <a:solidFill>
                  <a:schemeClr val="tx1"/>
                </a:solidFill>
              </a:rPr>
              <a:t> is a natural non-psychotropic </a:t>
            </a:r>
            <a:endParaRPr lang="en-US" sz="2800" dirty="0" smtClean="0">
              <a:solidFill>
                <a:schemeClr val="tx1"/>
              </a:solidFill>
            </a:endParaRPr>
          </a:p>
          <a:p>
            <a:r>
              <a:rPr lang="en-US" sz="2800" dirty="0" smtClean="0">
                <a:solidFill>
                  <a:schemeClr val="tx1"/>
                </a:solidFill>
              </a:rPr>
              <a:t>cannabinoid</a:t>
            </a:r>
            <a:r>
              <a:rPr lang="en-US" sz="2800" dirty="0">
                <a:solidFill>
                  <a:schemeClr val="tx1"/>
                </a:solidFill>
              </a:rPr>
              <a:t>, which can be found in plants, particularly </a:t>
            </a:r>
            <a:endParaRPr lang="en-US" sz="2800" dirty="0" smtClean="0">
              <a:solidFill>
                <a:schemeClr val="tx1"/>
              </a:solidFill>
            </a:endParaRPr>
          </a:p>
          <a:p>
            <a:r>
              <a:rPr lang="en-US" sz="2800" dirty="0" smtClean="0">
                <a:solidFill>
                  <a:schemeClr val="tx1"/>
                </a:solidFill>
              </a:rPr>
              <a:t>in </a:t>
            </a:r>
            <a:r>
              <a:rPr lang="en-US" sz="2800" i="1" dirty="0">
                <a:solidFill>
                  <a:schemeClr val="tx1"/>
                </a:solidFill>
              </a:rPr>
              <a:t>Cannabis sativa</a:t>
            </a:r>
            <a:r>
              <a:rPr lang="en-US" sz="2800" dirty="0">
                <a:solidFill>
                  <a:schemeClr val="tx1"/>
                </a:solidFill>
              </a:rPr>
              <a:t>. This plant includes more than </a:t>
            </a:r>
            <a:endParaRPr lang="en-US" sz="2800" dirty="0" smtClean="0">
              <a:solidFill>
                <a:schemeClr val="tx1"/>
              </a:solidFill>
            </a:endParaRPr>
          </a:p>
          <a:p>
            <a:r>
              <a:rPr lang="en-US" sz="2800" dirty="0" smtClean="0">
                <a:solidFill>
                  <a:schemeClr val="tx1"/>
                </a:solidFill>
              </a:rPr>
              <a:t>545 </a:t>
            </a:r>
            <a:r>
              <a:rPr lang="en-US" sz="2800" dirty="0">
                <a:solidFill>
                  <a:schemeClr val="tx1"/>
                </a:solidFill>
              </a:rPr>
              <a:t>substances, differently influencing the body. </a:t>
            </a:r>
            <a:endParaRPr lang="en-US" sz="2800" dirty="0" smtClean="0">
              <a:solidFill>
                <a:schemeClr val="tx1"/>
              </a:solidFill>
            </a:endParaRPr>
          </a:p>
          <a:p>
            <a:endParaRPr lang="en-US" sz="2800" dirty="0">
              <a:solidFill>
                <a:schemeClr val="tx1"/>
              </a:solidFill>
            </a:endParaRPr>
          </a:p>
          <a:p>
            <a:r>
              <a:rPr lang="en-US" sz="2800" dirty="0">
                <a:solidFill>
                  <a:schemeClr val="tx1"/>
                </a:solidFill>
              </a:rPr>
              <a:t>Another cannabinoid –</a:t>
            </a:r>
            <a:r>
              <a:rPr lang="en-US" sz="2800" b="1" dirty="0" smtClean="0">
                <a:solidFill>
                  <a:schemeClr val="tx1"/>
                </a:solidFill>
              </a:rPr>
              <a:t>THC</a:t>
            </a:r>
            <a:r>
              <a:rPr lang="en-US" sz="2800" dirty="0" smtClean="0">
                <a:solidFill>
                  <a:schemeClr val="tx1"/>
                </a:solidFill>
              </a:rPr>
              <a:t>, or tetrahydrocannabinol, has </a:t>
            </a:r>
            <a:r>
              <a:rPr lang="en-US" sz="2800" dirty="0">
                <a:solidFill>
                  <a:schemeClr val="tx1"/>
                </a:solidFill>
              </a:rPr>
              <a:t>psychoactive properties and is the reason why marijuana is the most commonly used drug in the world</a:t>
            </a:r>
            <a:r>
              <a:rPr lang="en-US" sz="2800" dirty="0" smtClean="0">
                <a:solidFill>
                  <a:schemeClr val="tx1"/>
                </a:solidFill>
              </a:rPr>
              <a:t>.</a:t>
            </a:r>
          </a:p>
          <a:p>
            <a:endParaRPr lang="en-US" sz="2800" dirty="0">
              <a:solidFill>
                <a:schemeClr val="tx1"/>
              </a:solidFill>
            </a:endParaRPr>
          </a:p>
          <a:p>
            <a:r>
              <a:rPr lang="en-US" sz="2800" dirty="0">
                <a:solidFill>
                  <a:schemeClr val="tx1"/>
                </a:solidFill>
              </a:rPr>
              <a:t>According to research, </a:t>
            </a:r>
            <a:r>
              <a:rPr lang="en-US" sz="2800" b="1" dirty="0">
                <a:solidFill>
                  <a:schemeClr val="tx1"/>
                </a:solidFill>
              </a:rPr>
              <a:t>CBD</a:t>
            </a:r>
            <a:r>
              <a:rPr lang="en-US" sz="2800" dirty="0">
                <a:solidFill>
                  <a:schemeClr val="tx1"/>
                </a:solidFill>
              </a:rPr>
              <a:t> has </a:t>
            </a:r>
            <a:r>
              <a:rPr lang="en-US" sz="2800" b="1" dirty="0">
                <a:solidFill>
                  <a:schemeClr val="tx1"/>
                </a:solidFill>
              </a:rPr>
              <a:t>anti-inflammatory, antioxidant and immunomodulatory action</a:t>
            </a:r>
            <a:r>
              <a:rPr lang="en-US" sz="2800" dirty="0">
                <a:solidFill>
                  <a:schemeClr val="tx1"/>
                </a:solidFill>
              </a:rPr>
              <a:t> and does not possess any psychoactive properties. Cannabidiol shows promising results in treatment of systemic diseases such as multiple sclerosis, chronic pain, diabetes, various types of cancer, epilepsy and Alzheimer’s disease.</a:t>
            </a:r>
          </a:p>
          <a:p>
            <a:endParaRPr lang="en-US" sz="2800" dirty="0">
              <a:solidFill>
                <a:schemeClr val="tx1"/>
              </a:solidFill>
            </a:endParaRPr>
          </a:p>
        </p:txBody>
      </p:sp>
      <p:sp>
        <p:nvSpPr>
          <p:cNvPr id="9" name="Rounded Rectangle 8"/>
          <p:cNvSpPr/>
          <p:nvPr/>
        </p:nvSpPr>
        <p:spPr>
          <a:xfrm>
            <a:off x="381000" y="3581400"/>
            <a:ext cx="12420600" cy="1219200"/>
          </a:xfrm>
          <a:prstGeom prst="round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pc="600" dirty="0" smtClean="0"/>
              <a:t>INTRODUCTION</a:t>
            </a:r>
            <a:endParaRPr lang="en-US" sz="5000" b="1" spc="600" dirty="0"/>
          </a:p>
        </p:txBody>
      </p:sp>
      <p:sp>
        <p:nvSpPr>
          <p:cNvPr id="14" name="Rounded Rectangle 13"/>
          <p:cNvSpPr/>
          <p:nvPr/>
        </p:nvSpPr>
        <p:spPr>
          <a:xfrm>
            <a:off x="342900" y="19194780"/>
            <a:ext cx="12420600" cy="19514820"/>
          </a:xfrm>
          <a:prstGeom prst="roundRect">
            <a:avLst/>
          </a:prstGeom>
          <a:solidFill>
            <a:schemeClr val="bg1"/>
          </a:solidFill>
          <a:ln>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solidFill>
                <a:schemeClr val="tx1"/>
              </a:solidFill>
            </a:endParaRPr>
          </a:p>
          <a:p>
            <a:pPr marL="457200" indent="-457200">
              <a:buFont typeface="Arial" panose="020B0604020202020204" pitchFamily="34" charset="0"/>
              <a:buChar char="•"/>
            </a:pPr>
            <a:r>
              <a:rPr lang="en-US" sz="2800" dirty="0" smtClean="0">
                <a:solidFill>
                  <a:schemeClr val="tx1"/>
                </a:solidFill>
              </a:rPr>
              <a:t>Anti-inflammatory </a:t>
            </a:r>
            <a:r>
              <a:rPr lang="en-US" sz="2800" dirty="0">
                <a:solidFill>
                  <a:schemeClr val="tx1"/>
                </a:solidFill>
              </a:rPr>
              <a:t>action of </a:t>
            </a:r>
            <a:r>
              <a:rPr lang="en-US" sz="2800" dirty="0" smtClean="0">
                <a:solidFill>
                  <a:schemeClr val="tx1"/>
                </a:solidFill>
              </a:rPr>
              <a:t>CBD   </a:t>
            </a:r>
            <a:endParaRPr lang="en-US" sz="2800" dirty="0">
              <a:solidFill>
                <a:schemeClr val="tx1"/>
              </a:solidFill>
            </a:endParaRPr>
          </a:p>
          <a:p>
            <a:pPr marL="457200" indent="-457200">
              <a:buFont typeface="Arial" panose="020B0604020202020204" pitchFamily="34" charset="0"/>
              <a:buChar char="•"/>
            </a:pPr>
            <a:r>
              <a:rPr lang="en-US" sz="2800" dirty="0" smtClean="0">
                <a:solidFill>
                  <a:schemeClr val="tx1"/>
                </a:solidFill>
              </a:rPr>
              <a:t>Antioxidant</a:t>
            </a:r>
            <a:endParaRPr lang="en-US" sz="2800" dirty="0">
              <a:solidFill>
                <a:schemeClr val="tx1"/>
              </a:solidFill>
            </a:endParaRPr>
          </a:p>
          <a:p>
            <a:pPr marL="457200" indent="-457200">
              <a:buFont typeface="Arial" panose="020B0604020202020204" pitchFamily="34" charset="0"/>
              <a:buChar char="•"/>
            </a:pPr>
            <a:r>
              <a:rPr lang="en-US" sz="2800" dirty="0" smtClean="0">
                <a:solidFill>
                  <a:schemeClr val="tx1"/>
                </a:solidFill>
              </a:rPr>
              <a:t>Control </a:t>
            </a:r>
            <a:r>
              <a:rPr lang="en-US" sz="2800" dirty="0">
                <a:solidFill>
                  <a:schemeClr val="tx1"/>
                </a:solidFill>
              </a:rPr>
              <a:t>of symptoms of </a:t>
            </a:r>
          </a:p>
          <a:p>
            <a:r>
              <a:rPr lang="en-US" sz="2800" dirty="0" smtClean="0">
                <a:solidFill>
                  <a:schemeClr val="tx1"/>
                </a:solidFill>
              </a:rPr>
              <a:t>      burning </a:t>
            </a:r>
            <a:r>
              <a:rPr lang="en-US" sz="2800" dirty="0">
                <a:solidFill>
                  <a:schemeClr val="tx1"/>
                </a:solidFill>
              </a:rPr>
              <a:t>mouth syndrome</a:t>
            </a:r>
          </a:p>
          <a:p>
            <a:endParaRPr lang="en-US" sz="2800" dirty="0" smtClean="0">
              <a:solidFill>
                <a:schemeClr val="tx1"/>
              </a:solidFill>
            </a:endParaRPr>
          </a:p>
          <a:p>
            <a:r>
              <a:rPr lang="en-US" sz="2800" dirty="0">
                <a:solidFill>
                  <a:schemeClr val="tx1"/>
                </a:solidFill>
              </a:rPr>
              <a:t>In the area of dentistry, only one experimental </a:t>
            </a:r>
            <a:endParaRPr lang="en-US" sz="2800" dirty="0" smtClean="0">
              <a:solidFill>
                <a:schemeClr val="tx1"/>
              </a:solidFill>
            </a:endParaRPr>
          </a:p>
          <a:p>
            <a:r>
              <a:rPr lang="en-US" sz="2800" dirty="0" smtClean="0">
                <a:solidFill>
                  <a:schemeClr val="tx1"/>
                </a:solidFill>
              </a:rPr>
              <a:t>study </a:t>
            </a:r>
            <a:r>
              <a:rPr lang="en-US" sz="2800" dirty="0">
                <a:solidFill>
                  <a:schemeClr val="tx1"/>
                </a:solidFill>
              </a:rPr>
              <a:t>of CBD was conducted, which was carried </a:t>
            </a:r>
            <a:r>
              <a:rPr lang="en-US" sz="2800" dirty="0" smtClean="0">
                <a:solidFill>
                  <a:schemeClr val="tx1"/>
                </a:solidFill>
              </a:rPr>
              <a:t>out</a:t>
            </a:r>
          </a:p>
          <a:p>
            <a:r>
              <a:rPr lang="en-US" sz="2800" dirty="0" smtClean="0">
                <a:solidFill>
                  <a:schemeClr val="tx1"/>
                </a:solidFill>
              </a:rPr>
              <a:t> </a:t>
            </a:r>
            <a:r>
              <a:rPr lang="en-US" sz="2800" dirty="0">
                <a:solidFill>
                  <a:schemeClr val="tx1"/>
                </a:solidFill>
              </a:rPr>
              <a:t>in a rat model with induced periodontitis. </a:t>
            </a:r>
            <a:endParaRPr lang="en-US" sz="2800" dirty="0" smtClean="0">
              <a:solidFill>
                <a:schemeClr val="tx1"/>
              </a:solidFill>
            </a:endParaRPr>
          </a:p>
          <a:p>
            <a:endParaRPr lang="en-US" sz="2800" dirty="0">
              <a:solidFill>
                <a:schemeClr val="tx1"/>
              </a:solidFill>
            </a:endParaRPr>
          </a:p>
          <a:p>
            <a:endParaRPr lang="en-US" sz="2800" dirty="0" smtClean="0">
              <a:solidFill>
                <a:schemeClr val="tx1"/>
              </a:solidFill>
            </a:endParaRPr>
          </a:p>
          <a:p>
            <a:endParaRPr lang="en-US" sz="2800" dirty="0">
              <a:solidFill>
                <a:schemeClr val="tx1"/>
              </a:solidFill>
            </a:endParaRPr>
          </a:p>
          <a:p>
            <a:endParaRPr lang="en-US" sz="2800" dirty="0" smtClean="0">
              <a:solidFill>
                <a:schemeClr val="tx1"/>
              </a:solidFill>
            </a:endParaRPr>
          </a:p>
          <a:p>
            <a:endParaRPr lang="en-US" sz="2800" dirty="0">
              <a:solidFill>
                <a:schemeClr val="tx1"/>
              </a:solidFill>
            </a:endParaRPr>
          </a:p>
          <a:p>
            <a:endParaRPr lang="en-US" sz="2800" dirty="0" smtClean="0">
              <a:solidFill>
                <a:schemeClr val="tx1"/>
              </a:solidFill>
            </a:endParaRPr>
          </a:p>
          <a:p>
            <a:endParaRPr lang="en-US" sz="2800" dirty="0" smtClean="0">
              <a:solidFill>
                <a:schemeClr val="tx1"/>
              </a:solidFill>
            </a:endParaRPr>
          </a:p>
          <a:p>
            <a:endParaRPr lang="en-US" sz="2800" dirty="0">
              <a:solidFill>
                <a:schemeClr val="tx1"/>
              </a:solidFill>
            </a:endParaRPr>
          </a:p>
          <a:p>
            <a:endParaRPr lang="en-US" sz="2800" dirty="0" smtClean="0">
              <a:solidFill>
                <a:schemeClr val="tx1"/>
              </a:solidFill>
            </a:endParaRPr>
          </a:p>
          <a:p>
            <a:endParaRPr lang="en-US" sz="2800" dirty="0">
              <a:solidFill>
                <a:schemeClr val="tx1"/>
              </a:solidFill>
            </a:endParaRPr>
          </a:p>
          <a:p>
            <a:endParaRPr lang="en-US" sz="2800" dirty="0" smtClean="0">
              <a:solidFill>
                <a:schemeClr val="tx1"/>
              </a:solidFill>
            </a:endParaRPr>
          </a:p>
          <a:p>
            <a:endParaRPr lang="en-US" sz="2800" dirty="0">
              <a:solidFill>
                <a:schemeClr val="tx1"/>
              </a:solidFill>
            </a:endParaRPr>
          </a:p>
          <a:p>
            <a:endParaRPr lang="en-US" sz="2800" dirty="0" smtClean="0">
              <a:solidFill>
                <a:schemeClr val="tx1"/>
              </a:solidFill>
            </a:endParaRPr>
          </a:p>
          <a:p>
            <a:endParaRPr lang="en-US" sz="2800">
              <a:solidFill>
                <a:schemeClr val="tx1"/>
              </a:solidFill>
            </a:endParaRPr>
          </a:p>
          <a:p>
            <a:r>
              <a:rPr lang="en-US" sz="2800" smtClean="0">
                <a:solidFill>
                  <a:schemeClr val="tx1"/>
                </a:solidFill>
              </a:rPr>
              <a:t>After </a:t>
            </a:r>
            <a:r>
              <a:rPr lang="en-US" sz="2800" dirty="0">
                <a:solidFill>
                  <a:schemeClr val="tx1"/>
                </a:solidFill>
              </a:rPr>
              <a:t>30 days of treatment with </a:t>
            </a:r>
            <a:r>
              <a:rPr lang="en-US" sz="2800" b="1" dirty="0">
                <a:solidFill>
                  <a:schemeClr val="tx1"/>
                </a:solidFill>
              </a:rPr>
              <a:t>5mg/kg CBD</a:t>
            </a:r>
            <a:r>
              <a:rPr lang="en-US" sz="2800" dirty="0">
                <a:solidFill>
                  <a:schemeClr val="tx1"/>
                </a:solidFill>
              </a:rPr>
              <a:t> daily, </a:t>
            </a:r>
            <a:r>
              <a:rPr lang="en-US" sz="2800" dirty="0" smtClean="0">
                <a:solidFill>
                  <a:schemeClr val="tx1"/>
                </a:solidFill>
              </a:rPr>
              <a:t>morphological </a:t>
            </a:r>
            <a:r>
              <a:rPr lang="en-US" sz="2800" dirty="0">
                <a:solidFill>
                  <a:schemeClr val="tx1"/>
                </a:solidFill>
              </a:rPr>
              <a:t>analysis demonstrated that </a:t>
            </a:r>
            <a:r>
              <a:rPr lang="en-US" sz="2800" dirty="0" smtClean="0">
                <a:solidFill>
                  <a:schemeClr val="tx1"/>
                </a:solidFill>
              </a:rPr>
              <a:t>the </a:t>
            </a:r>
            <a:r>
              <a:rPr lang="en-US" sz="2800" dirty="0">
                <a:solidFill>
                  <a:schemeClr val="tx1"/>
                </a:solidFill>
              </a:rPr>
              <a:t>animal treated with the compound </a:t>
            </a:r>
            <a:r>
              <a:rPr lang="en-US" sz="2800" dirty="0" smtClean="0">
                <a:solidFill>
                  <a:schemeClr val="tx1"/>
                </a:solidFill>
              </a:rPr>
              <a:t>exhibited a regional </a:t>
            </a:r>
            <a:r>
              <a:rPr lang="en-US" sz="2800" b="1" dirty="0">
                <a:solidFill>
                  <a:schemeClr val="tx1"/>
                </a:solidFill>
              </a:rPr>
              <a:t>decrease of alveolar bone </a:t>
            </a:r>
            <a:r>
              <a:rPr lang="en-US" sz="2800" b="1" dirty="0" smtClean="0">
                <a:solidFill>
                  <a:schemeClr val="tx1"/>
                </a:solidFill>
              </a:rPr>
              <a:t>loss</a:t>
            </a:r>
            <a:r>
              <a:rPr lang="en-US" sz="2800" dirty="0" smtClean="0">
                <a:solidFill>
                  <a:schemeClr val="tx1"/>
                </a:solidFill>
              </a:rPr>
              <a:t>, which </a:t>
            </a:r>
            <a:r>
              <a:rPr lang="en-US" sz="2800" dirty="0">
                <a:solidFill>
                  <a:schemeClr val="tx1"/>
                </a:solidFill>
              </a:rPr>
              <a:t> </a:t>
            </a:r>
            <a:r>
              <a:rPr lang="en-US" sz="2800" dirty="0" smtClean="0">
                <a:solidFill>
                  <a:schemeClr val="tx1"/>
                </a:solidFill>
              </a:rPr>
              <a:t>was measured by </a:t>
            </a:r>
            <a:r>
              <a:rPr lang="en-US" sz="2800" dirty="0">
                <a:solidFill>
                  <a:schemeClr val="tx1"/>
                </a:solidFill>
              </a:rPr>
              <a:t>a decreased expression of </a:t>
            </a:r>
            <a:r>
              <a:rPr lang="en-US" sz="2800" dirty="0" smtClean="0">
                <a:solidFill>
                  <a:schemeClr val="tx1"/>
                </a:solidFill>
              </a:rPr>
              <a:t>bone related molecules </a:t>
            </a:r>
            <a:r>
              <a:rPr lang="en-US" sz="2800" dirty="0">
                <a:solidFill>
                  <a:schemeClr val="tx1"/>
                </a:solidFill>
              </a:rPr>
              <a:t>RANK and RANKL </a:t>
            </a:r>
            <a:r>
              <a:rPr lang="en-US" sz="2800" dirty="0" smtClean="0">
                <a:solidFill>
                  <a:schemeClr val="tx1"/>
                </a:solidFill>
              </a:rPr>
              <a:t>and a decreased production </a:t>
            </a:r>
            <a:r>
              <a:rPr lang="en-US" sz="2800" dirty="0">
                <a:solidFill>
                  <a:schemeClr val="tx1"/>
                </a:solidFill>
              </a:rPr>
              <a:t>of </a:t>
            </a:r>
            <a:r>
              <a:rPr lang="en-US" sz="2800" dirty="0" smtClean="0">
                <a:solidFill>
                  <a:schemeClr val="tx1"/>
                </a:solidFill>
              </a:rPr>
              <a:t>IL-1β, and </a:t>
            </a:r>
            <a:r>
              <a:rPr lang="en-US" sz="2800" dirty="0">
                <a:solidFill>
                  <a:schemeClr val="tx1"/>
                </a:solidFill>
              </a:rPr>
              <a:t>TNF-α</a:t>
            </a:r>
            <a:r>
              <a:rPr lang="en-US" sz="2800" dirty="0" smtClean="0">
                <a:solidFill>
                  <a:schemeClr val="tx1"/>
                </a:solidFill>
              </a:rPr>
              <a:t>. </a:t>
            </a:r>
          </a:p>
          <a:p>
            <a:endParaRPr lang="en-US" sz="2800" dirty="0">
              <a:solidFill>
                <a:schemeClr val="tx1"/>
              </a:solidFill>
            </a:endParaRPr>
          </a:p>
          <a:p>
            <a:r>
              <a:rPr lang="en-US" sz="2800" dirty="0" smtClean="0">
                <a:solidFill>
                  <a:schemeClr val="tx1"/>
                </a:solidFill>
              </a:rPr>
              <a:t>Further controlled studies in humans need to be done in order to research the most optimal clinical use for CBD in treatment of periodontal disease</a:t>
            </a:r>
            <a:r>
              <a:rPr lang="en-US" sz="2800" dirty="0" smtClean="0">
                <a:solidFill>
                  <a:schemeClr val="tx1"/>
                </a:solidFill>
              </a:rPr>
              <a:t>.</a:t>
            </a:r>
          </a:p>
          <a:p>
            <a:endParaRPr lang="en-US" sz="2800" dirty="0">
              <a:solidFill>
                <a:schemeClr val="tx1"/>
              </a:solidFill>
            </a:endParaRPr>
          </a:p>
          <a:p>
            <a:r>
              <a:rPr lang="en-US" sz="2800" dirty="0">
                <a:solidFill>
                  <a:schemeClr val="tx1"/>
                </a:solidFill>
              </a:rPr>
              <a:t>Endocannabinoid system can be also successfully used in periodontal healing. The study shows that cannabinoids facilitate proliferation of gingival fibroblasts via CB1/CB2 receptors in periodontal wound healing in experiments </a:t>
            </a:r>
            <a:r>
              <a:rPr lang="en-US" sz="2800" dirty="0" smtClean="0">
                <a:solidFill>
                  <a:schemeClr val="tx1"/>
                </a:solidFill>
              </a:rPr>
              <a:t>also conducted </a:t>
            </a:r>
            <a:r>
              <a:rPr lang="en-US" sz="2800" dirty="0">
                <a:solidFill>
                  <a:schemeClr val="tx1"/>
                </a:solidFill>
              </a:rPr>
              <a:t>on rats.</a:t>
            </a:r>
          </a:p>
          <a:p>
            <a:endParaRPr lang="en-US" sz="2800" dirty="0" smtClean="0">
              <a:solidFill>
                <a:schemeClr val="tx1"/>
              </a:solidFill>
            </a:endParaRPr>
          </a:p>
          <a:p>
            <a:r>
              <a:rPr lang="en-US" sz="2800" dirty="0">
                <a:solidFill>
                  <a:schemeClr val="tx1"/>
                </a:solidFill>
              </a:rPr>
              <a:t>The use of CBD in the area of dentistry has been studied little, and its effects in the treatment of oral diseases are not well known. Nonetheless, considering its properties, mechanisms of action and favorable results in treating other complex diseases, it is believed that it can exert a positive therapeutic effect on some pathologies like OM (Oral Mucositis) that are still challenging. </a:t>
            </a:r>
            <a:endParaRPr lang="en-US" sz="2800" dirty="0" smtClean="0">
              <a:solidFill>
                <a:schemeClr val="tx1"/>
              </a:solidFill>
            </a:endParaRPr>
          </a:p>
          <a:p>
            <a:endParaRPr lang="en-US" sz="2800" dirty="0">
              <a:solidFill>
                <a:schemeClr val="tx1"/>
              </a:solidFill>
            </a:endParaRPr>
          </a:p>
          <a:p>
            <a:endParaRPr lang="en-US" sz="2800" dirty="0">
              <a:solidFill>
                <a:schemeClr val="tx1"/>
              </a:solidFill>
            </a:endParaRPr>
          </a:p>
        </p:txBody>
      </p:sp>
      <p:sp>
        <p:nvSpPr>
          <p:cNvPr id="15" name="Rounded Rectangle 14"/>
          <p:cNvSpPr/>
          <p:nvPr/>
        </p:nvSpPr>
        <p:spPr>
          <a:xfrm>
            <a:off x="381000" y="17602200"/>
            <a:ext cx="12420600" cy="1219200"/>
          </a:xfrm>
          <a:prstGeom prst="round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pc="600" dirty="0" smtClean="0"/>
              <a:t>CBD IN DENTISTRY</a:t>
            </a:r>
            <a:endParaRPr lang="en-US" sz="5000" b="1" spc="600" dirty="0"/>
          </a:p>
        </p:txBody>
      </p:sp>
      <p:sp>
        <p:nvSpPr>
          <p:cNvPr id="24" name="Rounded Rectangle 23"/>
          <p:cNvSpPr/>
          <p:nvPr/>
        </p:nvSpPr>
        <p:spPr>
          <a:xfrm>
            <a:off x="13536503" y="22250400"/>
            <a:ext cx="11624737" cy="4724400"/>
          </a:xfrm>
          <a:prstGeom prst="roundRect">
            <a:avLst/>
          </a:prstGeom>
          <a:solidFill>
            <a:schemeClr val="bg1"/>
          </a:solidFill>
          <a:ln>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smtClean="0">
                <a:solidFill>
                  <a:schemeClr val="tx1"/>
                </a:solidFill>
              </a:rPr>
              <a:t>It </a:t>
            </a:r>
            <a:r>
              <a:rPr lang="en-US" sz="2800" dirty="0">
                <a:solidFill>
                  <a:schemeClr val="tx1"/>
                </a:solidFill>
              </a:rPr>
              <a:t>is experimentally established that the CBD has a number of beneficial medical properties: antipsychotic, anticonvulsant, anti-inflammatory, antioxidant, anticancer, antidepressant and analgesic</a:t>
            </a:r>
            <a:r>
              <a:rPr lang="en-US" sz="2800" dirty="0" smtClean="0">
                <a:solidFill>
                  <a:schemeClr val="tx1"/>
                </a:solidFill>
              </a:rPr>
              <a:t>.</a:t>
            </a:r>
          </a:p>
          <a:p>
            <a:endParaRPr lang="en-US" sz="2800" dirty="0">
              <a:solidFill>
                <a:schemeClr val="tx1"/>
              </a:solidFill>
            </a:endParaRPr>
          </a:p>
          <a:p>
            <a:pPr marL="457200" indent="-457200">
              <a:buFont typeface="Arial" panose="020B0604020202020204" pitchFamily="34" charset="0"/>
              <a:buChar char="•"/>
            </a:pPr>
            <a:r>
              <a:rPr lang="en-US" sz="2800" dirty="0" smtClean="0">
                <a:solidFill>
                  <a:schemeClr val="tx1"/>
                </a:solidFill>
              </a:rPr>
              <a:t>The </a:t>
            </a:r>
            <a:r>
              <a:rPr lang="en-US" sz="2800" dirty="0">
                <a:solidFill>
                  <a:schemeClr val="tx1"/>
                </a:solidFill>
              </a:rPr>
              <a:t>studies investigating the beneficial effect of </a:t>
            </a:r>
            <a:r>
              <a:rPr lang="en-US" sz="2800" dirty="0" smtClean="0">
                <a:solidFill>
                  <a:schemeClr val="tx1"/>
                </a:solidFill>
              </a:rPr>
              <a:t>cannabidiol on </a:t>
            </a:r>
            <a:r>
              <a:rPr lang="en-US" sz="2800" dirty="0">
                <a:solidFill>
                  <a:schemeClr val="tx1"/>
                </a:solidFill>
              </a:rPr>
              <a:t>oral health should be encouraged, although the data on the CBD use in dentistry is still scarce</a:t>
            </a:r>
            <a:r>
              <a:rPr lang="en-US" sz="2800" dirty="0" smtClean="0">
                <a:solidFill>
                  <a:schemeClr val="tx1"/>
                </a:solidFill>
              </a:rPr>
              <a:t>.</a:t>
            </a:r>
          </a:p>
          <a:p>
            <a:pPr marL="457200" indent="-457200">
              <a:buFont typeface="Arial" panose="020B0604020202020204" pitchFamily="34" charset="0"/>
              <a:buChar char="•"/>
            </a:pPr>
            <a:endParaRPr lang="en-US" sz="2800" dirty="0">
              <a:solidFill>
                <a:schemeClr val="tx1"/>
              </a:solidFill>
            </a:endParaRPr>
          </a:p>
          <a:p>
            <a:pPr marL="457200" indent="-457200">
              <a:buFont typeface="Arial" panose="020B0604020202020204" pitchFamily="34" charset="0"/>
              <a:buChar char="•"/>
            </a:pPr>
            <a:r>
              <a:rPr lang="en-US" sz="2800" dirty="0" smtClean="0">
                <a:solidFill>
                  <a:schemeClr val="tx1"/>
                </a:solidFill>
              </a:rPr>
              <a:t>The </a:t>
            </a:r>
            <a:r>
              <a:rPr lang="en-US" sz="2800" dirty="0">
                <a:solidFill>
                  <a:schemeClr val="tx1"/>
                </a:solidFill>
              </a:rPr>
              <a:t>Endocannabinoid system of the human body can be successfully used in treatment of a wide range of oral health problems.</a:t>
            </a:r>
          </a:p>
        </p:txBody>
      </p:sp>
      <p:sp>
        <p:nvSpPr>
          <p:cNvPr id="26" name="Rounded Rectangle 25"/>
          <p:cNvSpPr/>
          <p:nvPr/>
        </p:nvSpPr>
        <p:spPr>
          <a:xfrm>
            <a:off x="13536503" y="28727400"/>
            <a:ext cx="11624737" cy="10058400"/>
          </a:xfrm>
          <a:prstGeom prst="roundRect">
            <a:avLst/>
          </a:prstGeom>
          <a:solidFill>
            <a:schemeClr val="bg1"/>
          </a:solidFill>
          <a:ln>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 </a:t>
            </a:r>
            <a:r>
              <a:rPr lang="en-US" sz="2000" dirty="0" err="1">
                <a:solidFill>
                  <a:schemeClr val="tx1"/>
                </a:solidFill>
              </a:rPr>
              <a:t>Abidi</a:t>
            </a:r>
            <a:r>
              <a:rPr lang="en-US" sz="2000" dirty="0">
                <a:solidFill>
                  <a:schemeClr val="tx1"/>
                </a:solidFill>
              </a:rPr>
              <a:t>, A.H., Presley, C.S., </a:t>
            </a:r>
            <a:r>
              <a:rPr lang="en-US" sz="2000" dirty="0" err="1">
                <a:solidFill>
                  <a:schemeClr val="tx1"/>
                </a:solidFill>
              </a:rPr>
              <a:t>Dabbous</a:t>
            </a:r>
            <a:r>
              <a:rPr lang="en-US" sz="2000" dirty="0">
                <a:solidFill>
                  <a:schemeClr val="tx1"/>
                </a:solidFill>
              </a:rPr>
              <a:t>, M., Tipton, D.A., Mustafa, S.M., &amp; Moore, B.M. (2018). Anti-inflammatory activity of cannabinoid receptor 2 ligands in primary </a:t>
            </a:r>
            <a:r>
              <a:rPr lang="en-US" sz="2000" dirty="0" err="1" smtClean="0">
                <a:solidFill>
                  <a:schemeClr val="tx1"/>
                </a:solidFill>
              </a:rPr>
              <a:t>hPDL</a:t>
            </a:r>
            <a:r>
              <a:rPr lang="en-US" sz="2000" dirty="0" smtClean="0">
                <a:solidFill>
                  <a:schemeClr val="tx1"/>
                </a:solidFill>
              </a:rPr>
              <a:t> fibroblasts</a:t>
            </a:r>
            <a:r>
              <a:rPr lang="en-US" sz="2000" dirty="0">
                <a:solidFill>
                  <a:schemeClr val="tx1"/>
                </a:solidFill>
              </a:rPr>
              <a:t>. </a:t>
            </a:r>
            <a:r>
              <a:rPr lang="en-US" sz="2000" i="1" dirty="0">
                <a:solidFill>
                  <a:schemeClr val="tx1"/>
                </a:solidFill>
              </a:rPr>
              <a:t>Archives of Oral Biology</a:t>
            </a:r>
            <a:r>
              <a:rPr lang="en-US" sz="2000" dirty="0">
                <a:solidFill>
                  <a:schemeClr val="tx1"/>
                </a:solidFill>
              </a:rPr>
              <a:t>, 87, 79-85. </a:t>
            </a:r>
            <a:r>
              <a:rPr lang="en-US" sz="2000" dirty="0">
                <a:solidFill>
                  <a:schemeClr val="tx1"/>
                </a:solidFill>
                <a:hlinkClick r:id="rId2"/>
              </a:rPr>
              <a:t>https://</a:t>
            </a:r>
            <a:r>
              <a:rPr lang="en-US" sz="2000" dirty="0" smtClean="0">
                <a:solidFill>
                  <a:schemeClr val="tx1"/>
                </a:solidFill>
                <a:hlinkClick r:id="rId2"/>
              </a:rPr>
              <a:t>doi.org/10.1016/j.archoralbio.2017.12.005</a:t>
            </a:r>
            <a:endParaRPr lang="en-US" sz="2000" dirty="0" smtClean="0">
              <a:solidFill>
                <a:schemeClr val="tx1"/>
              </a:solidFill>
            </a:endParaRPr>
          </a:p>
          <a:p>
            <a:endParaRPr lang="en-US" sz="2000" dirty="0">
              <a:solidFill>
                <a:schemeClr val="tx1"/>
              </a:solidFill>
            </a:endParaRPr>
          </a:p>
          <a:p>
            <a:r>
              <a:rPr lang="en-US" sz="2000" dirty="0">
                <a:solidFill>
                  <a:schemeClr val="tx1"/>
                </a:solidFill>
              </a:rPr>
              <a:t>Burstein, S. (2015). Cannabidiol(CBD) and its analogs: a review of their effects on inflammation. </a:t>
            </a:r>
            <a:r>
              <a:rPr lang="en-US" sz="2000" i="1" dirty="0">
                <a:solidFill>
                  <a:schemeClr val="tx1"/>
                </a:solidFill>
              </a:rPr>
              <a:t>Bioorganic and Medicinal Chemistry,</a:t>
            </a:r>
            <a:r>
              <a:rPr lang="en-US" sz="2000" dirty="0">
                <a:solidFill>
                  <a:schemeClr val="tx1"/>
                </a:solidFill>
              </a:rPr>
              <a:t>23, 1377-1385. https://dx.doi.org/10.1016/j.bmc.2015.01.059. </a:t>
            </a:r>
            <a:endParaRPr lang="en-US" sz="2000" dirty="0" smtClean="0">
              <a:solidFill>
                <a:schemeClr val="tx1"/>
              </a:solidFill>
            </a:endParaRPr>
          </a:p>
          <a:p>
            <a:endParaRPr lang="en-US" sz="2000" dirty="0">
              <a:solidFill>
                <a:schemeClr val="tx1"/>
              </a:solidFill>
            </a:endParaRPr>
          </a:p>
          <a:p>
            <a:r>
              <a:rPr lang="en-US" sz="2000" dirty="0" err="1">
                <a:solidFill>
                  <a:schemeClr val="tx1"/>
                </a:solidFill>
              </a:rPr>
              <a:t>Cassol</a:t>
            </a:r>
            <a:r>
              <a:rPr lang="en-US" sz="2000" dirty="0">
                <a:solidFill>
                  <a:schemeClr val="tx1"/>
                </a:solidFill>
              </a:rPr>
              <a:t>-Jr </a:t>
            </a:r>
            <a:r>
              <a:rPr lang="en-US" sz="2000" dirty="0" smtClean="0">
                <a:solidFill>
                  <a:schemeClr val="tx1"/>
                </a:solidFill>
              </a:rPr>
              <a:t>O.J</a:t>
            </a:r>
            <a:r>
              <a:rPr lang="en-US" sz="2000" dirty="0">
                <a:solidFill>
                  <a:schemeClr val="tx1"/>
                </a:solidFill>
              </a:rPr>
              <a:t>, </a:t>
            </a:r>
            <a:r>
              <a:rPr lang="en-US" sz="2000" dirty="0" err="1" smtClean="0">
                <a:solidFill>
                  <a:schemeClr val="tx1"/>
                </a:solidFill>
              </a:rPr>
              <a:t>Comim</a:t>
            </a:r>
            <a:r>
              <a:rPr lang="en-US" sz="2000" dirty="0" smtClean="0">
                <a:solidFill>
                  <a:schemeClr val="tx1"/>
                </a:solidFill>
              </a:rPr>
              <a:t> C.M</a:t>
            </a:r>
            <a:r>
              <a:rPr lang="en-US" sz="2000" dirty="0">
                <a:solidFill>
                  <a:schemeClr val="tx1"/>
                </a:solidFill>
              </a:rPr>
              <a:t>, Silva </a:t>
            </a:r>
            <a:r>
              <a:rPr lang="en-US" sz="2000" dirty="0" smtClean="0">
                <a:solidFill>
                  <a:schemeClr val="tx1"/>
                </a:solidFill>
              </a:rPr>
              <a:t>B.R</a:t>
            </a:r>
            <a:r>
              <a:rPr lang="en-US" sz="2000" dirty="0">
                <a:solidFill>
                  <a:schemeClr val="tx1"/>
                </a:solidFill>
              </a:rPr>
              <a:t>, </a:t>
            </a:r>
            <a:r>
              <a:rPr lang="en-US" sz="2000" dirty="0" smtClean="0">
                <a:solidFill>
                  <a:schemeClr val="tx1"/>
                </a:solidFill>
              </a:rPr>
              <a:t>Her-</a:t>
            </a:r>
            <a:r>
              <a:rPr lang="en-US" sz="2000" dirty="0" err="1" smtClean="0">
                <a:solidFill>
                  <a:schemeClr val="tx1"/>
                </a:solidFill>
              </a:rPr>
              <a:t>mani</a:t>
            </a:r>
            <a:r>
              <a:rPr lang="en-US" sz="2000" dirty="0" smtClean="0">
                <a:solidFill>
                  <a:schemeClr val="tx1"/>
                </a:solidFill>
              </a:rPr>
              <a:t> F.V</a:t>
            </a:r>
            <a:r>
              <a:rPr lang="en-US" sz="2000" dirty="0">
                <a:solidFill>
                  <a:schemeClr val="tx1"/>
                </a:solidFill>
              </a:rPr>
              <a:t>, </a:t>
            </a:r>
            <a:r>
              <a:rPr lang="en-US" sz="2000" dirty="0" err="1" smtClean="0">
                <a:solidFill>
                  <a:schemeClr val="tx1"/>
                </a:solidFill>
              </a:rPr>
              <a:t>Constantino</a:t>
            </a:r>
            <a:r>
              <a:rPr lang="en-US" sz="2000" dirty="0" smtClean="0">
                <a:solidFill>
                  <a:schemeClr val="tx1"/>
                </a:solidFill>
              </a:rPr>
              <a:t> L.S</a:t>
            </a:r>
            <a:r>
              <a:rPr lang="en-US" sz="2000" dirty="0">
                <a:solidFill>
                  <a:schemeClr val="tx1"/>
                </a:solidFill>
              </a:rPr>
              <a:t>, </a:t>
            </a:r>
            <a:r>
              <a:rPr lang="en-US" sz="2000" dirty="0" err="1" smtClean="0">
                <a:solidFill>
                  <a:schemeClr val="tx1"/>
                </a:solidFill>
              </a:rPr>
              <a:t>Felisberto</a:t>
            </a:r>
            <a:r>
              <a:rPr lang="en-US" sz="2000" dirty="0" smtClean="0">
                <a:solidFill>
                  <a:schemeClr val="tx1"/>
                </a:solidFill>
              </a:rPr>
              <a:t> F </a:t>
            </a:r>
            <a:r>
              <a:rPr lang="en-US" sz="2000" dirty="0">
                <a:solidFill>
                  <a:schemeClr val="tx1"/>
                </a:solidFill>
              </a:rPr>
              <a:t>et al. Treatment with </a:t>
            </a:r>
            <a:r>
              <a:rPr lang="en-US" sz="2000" dirty="0" smtClean="0">
                <a:solidFill>
                  <a:schemeClr val="tx1"/>
                </a:solidFill>
              </a:rPr>
              <a:t>cannabidiol reverses </a:t>
            </a:r>
            <a:r>
              <a:rPr lang="en-US" sz="2000" dirty="0">
                <a:solidFill>
                  <a:schemeClr val="tx1"/>
                </a:solidFill>
              </a:rPr>
              <a:t>oxidative stress parameters, cognitive impairment and mortality in rats submitted to sepsis by </a:t>
            </a:r>
            <a:r>
              <a:rPr lang="en-US" sz="2000" dirty="0" err="1" smtClean="0">
                <a:solidFill>
                  <a:schemeClr val="tx1"/>
                </a:solidFill>
              </a:rPr>
              <a:t>cecal</a:t>
            </a:r>
            <a:r>
              <a:rPr lang="en-US" sz="2000" dirty="0" smtClean="0">
                <a:solidFill>
                  <a:schemeClr val="tx1"/>
                </a:solidFill>
              </a:rPr>
              <a:t> ligation </a:t>
            </a:r>
            <a:r>
              <a:rPr lang="en-US" sz="2000" dirty="0">
                <a:solidFill>
                  <a:schemeClr val="tx1"/>
                </a:solidFill>
              </a:rPr>
              <a:t>and puncture. Brain Res, 2010;1348:128–138</a:t>
            </a:r>
            <a:r>
              <a:rPr lang="en-US" sz="2000" dirty="0" smtClean="0">
                <a:solidFill>
                  <a:schemeClr val="tx1"/>
                </a:solidFill>
              </a:rPr>
              <a:t>.</a:t>
            </a:r>
          </a:p>
          <a:p>
            <a:endParaRPr lang="en-US" sz="2000" dirty="0">
              <a:solidFill>
                <a:schemeClr val="tx1"/>
              </a:solidFill>
            </a:endParaRPr>
          </a:p>
          <a:p>
            <a:r>
              <a:rPr lang="en-US" sz="2000" dirty="0">
                <a:solidFill>
                  <a:schemeClr val="tx1"/>
                </a:solidFill>
              </a:rPr>
              <a:t>Cuba, L.F., </a:t>
            </a:r>
            <a:r>
              <a:rPr lang="en-US" sz="2000" dirty="0" err="1">
                <a:solidFill>
                  <a:schemeClr val="tx1"/>
                </a:solidFill>
              </a:rPr>
              <a:t>Salum</a:t>
            </a:r>
            <a:r>
              <a:rPr lang="en-US" sz="2000" dirty="0">
                <a:solidFill>
                  <a:schemeClr val="tx1"/>
                </a:solidFill>
              </a:rPr>
              <a:t>, F.G, Cherubini, K., &amp; </a:t>
            </a:r>
            <a:r>
              <a:rPr lang="en-US" sz="2000" dirty="0" err="1">
                <a:solidFill>
                  <a:schemeClr val="tx1"/>
                </a:solidFill>
              </a:rPr>
              <a:t>Figueiredo</a:t>
            </a:r>
            <a:r>
              <a:rPr lang="en-US" sz="2000" dirty="0">
                <a:solidFill>
                  <a:schemeClr val="tx1"/>
                </a:solidFill>
              </a:rPr>
              <a:t>, M.A.Z. (2017). Cannabidiol: an </a:t>
            </a:r>
            <a:r>
              <a:rPr lang="en-US" sz="2000" dirty="0" smtClean="0">
                <a:solidFill>
                  <a:schemeClr val="tx1"/>
                </a:solidFill>
              </a:rPr>
              <a:t>alternative </a:t>
            </a:r>
            <a:r>
              <a:rPr lang="en-US" sz="2000" dirty="0">
                <a:solidFill>
                  <a:schemeClr val="tx1"/>
                </a:solidFill>
              </a:rPr>
              <a:t>therapeutic agent for oral mucositis? </a:t>
            </a:r>
            <a:r>
              <a:rPr lang="en-US" sz="2000" i="1" dirty="0">
                <a:solidFill>
                  <a:schemeClr val="tx1"/>
                </a:solidFill>
              </a:rPr>
              <a:t>Journal of Clinical Pharmacy and Therapeutics,</a:t>
            </a:r>
            <a:r>
              <a:rPr lang="en-US" sz="2000" dirty="0">
                <a:solidFill>
                  <a:schemeClr val="tx1"/>
                </a:solidFill>
              </a:rPr>
              <a:t>42, 245-250. https://doi:10.1111/jcpt.12504. </a:t>
            </a:r>
            <a:endParaRPr lang="en-US" sz="2000" dirty="0" smtClean="0">
              <a:solidFill>
                <a:schemeClr val="tx1"/>
              </a:solidFill>
            </a:endParaRPr>
          </a:p>
          <a:p>
            <a:endParaRPr lang="en-US" sz="2000" dirty="0">
              <a:solidFill>
                <a:schemeClr val="tx1"/>
              </a:solidFill>
            </a:endParaRPr>
          </a:p>
          <a:p>
            <a:r>
              <a:rPr lang="en-US" sz="2000" dirty="0" err="1" smtClean="0">
                <a:solidFill>
                  <a:schemeClr val="tx1"/>
                </a:solidFill>
              </a:rPr>
              <a:t>Kozono</a:t>
            </a:r>
            <a:r>
              <a:rPr lang="en-US" sz="2000" dirty="0" smtClean="0">
                <a:solidFill>
                  <a:schemeClr val="tx1"/>
                </a:solidFill>
              </a:rPr>
              <a:t>, S.,  Matsuyama, T., </a:t>
            </a:r>
            <a:r>
              <a:rPr lang="en-US" sz="2000" dirty="0" err="1" smtClean="0">
                <a:solidFill>
                  <a:schemeClr val="tx1"/>
                </a:solidFill>
              </a:rPr>
              <a:t>Biwasa</a:t>
            </a:r>
            <a:r>
              <a:rPr lang="en-US" sz="2000" dirty="0" smtClean="0">
                <a:solidFill>
                  <a:schemeClr val="tx1"/>
                </a:solidFill>
              </a:rPr>
              <a:t>, K.K., et al. (2010</a:t>
            </a:r>
            <a:r>
              <a:rPr lang="en-US" sz="2000" dirty="0">
                <a:solidFill>
                  <a:schemeClr val="tx1"/>
                </a:solidFill>
              </a:rPr>
              <a:t>) Involvement of the endocannabinoid system in periodontal </a:t>
            </a:r>
            <a:r>
              <a:rPr lang="en-US" sz="2000" dirty="0" smtClean="0">
                <a:solidFill>
                  <a:schemeClr val="tx1"/>
                </a:solidFill>
              </a:rPr>
              <a:t>healing</a:t>
            </a:r>
            <a:r>
              <a:rPr lang="en-US" sz="2000" dirty="0">
                <a:solidFill>
                  <a:schemeClr val="tx1"/>
                </a:solidFill>
              </a:rPr>
              <a:t>. </a:t>
            </a:r>
            <a:r>
              <a:rPr lang="en-US" sz="2000" i="1" dirty="0">
                <a:solidFill>
                  <a:schemeClr val="tx1"/>
                </a:solidFill>
              </a:rPr>
              <a:t>Biochemical and Biophysical Research Communications </a:t>
            </a:r>
            <a:r>
              <a:rPr lang="en-US" sz="2000" i="1" dirty="0" smtClean="0">
                <a:solidFill>
                  <a:schemeClr val="tx1"/>
                </a:solidFill>
              </a:rPr>
              <a:t>, </a:t>
            </a:r>
            <a:r>
              <a:rPr lang="en-US" sz="2000" dirty="0" smtClean="0">
                <a:solidFill>
                  <a:schemeClr val="tx1"/>
                </a:solidFill>
              </a:rPr>
              <a:t>394 </a:t>
            </a:r>
            <a:r>
              <a:rPr lang="en-US" sz="2000" dirty="0">
                <a:solidFill>
                  <a:schemeClr val="tx1"/>
                </a:solidFill>
              </a:rPr>
              <a:t>(2010) </a:t>
            </a:r>
            <a:r>
              <a:rPr lang="en-US" sz="2000" dirty="0" smtClean="0">
                <a:solidFill>
                  <a:schemeClr val="tx1"/>
                </a:solidFill>
              </a:rPr>
              <a:t>928–933.</a:t>
            </a:r>
            <a:endParaRPr lang="en-US" sz="2000" dirty="0" smtClean="0">
              <a:solidFill>
                <a:schemeClr val="tx1"/>
              </a:solidFill>
            </a:endParaRPr>
          </a:p>
          <a:p>
            <a:endParaRPr lang="en-US" sz="2000" dirty="0">
              <a:solidFill>
                <a:schemeClr val="tx1"/>
              </a:solidFill>
            </a:endParaRPr>
          </a:p>
          <a:p>
            <a:r>
              <a:rPr lang="en-US" sz="2000" dirty="0" err="1">
                <a:solidFill>
                  <a:schemeClr val="tx1"/>
                </a:solidFill>
              </a:rPr>
              <a:t>Napimoga</a:t>
            </a:r>
            <a:r>
              <a:rPr lang="en-US" sz="2000" dirty="0">
                <a:solidFill>
                  <a:schemeClr val="tx1"/>
                </a:solidFill>
              </a:rPr>
              <a:t>, et al. </a:t>
            </a:r>
            <a:r>
              <a:rPr lang="en-US" sz="2000" dirty="0" smtClean="0">
                <a:solidFill>
                  <a:schemeClr val="tx1"/>
                </a:solidFill>
              </a:rPr>
              <a:t>(2009) Cannabidiol </a:t>
            </a:r>
            <a:r>
              <a:rPr lang="en-US" sz="2000" dirty="0" smtClean="0">
                <a:solidFill>
                  <a:schemeClr val="tx1"/>
                </a:solidFill>
              </a:rPr>
              <a:t>decreases </a:t>
            </a:r>
            <a:r>
              <a:rPr lang="en-US" sz="2000" dirty="0">
                <a:solidFill>
                  <a:schemeClr val="tx1"/>
                </a:solidFill>
              </a:rPr>
              <a:t>b</a:t>
            </a:r>
            <a:r>
              <a:rPr lang="en-US" sz="2000" dirty="0" smtClean="0">
                <a:solidFill>
                  <a:schemeClr val="tx1"/>
                </a:solidFill>
              </a:rPr>
              <a:t>one </a:t>
            </a:r>
            <a:r>
              <a:rPr lang="en-US" sz="2000" dirty="0">
                <a:solidFill>
                  <a:schemeClr val="tx1"/>
                </a:solidFill>
              </a:rPr>
              <a:t>r</a:t>
            </a:r>
            <a:r>
              <a:rPr lang="en-US" sz="2000" dirty="0" smtClean="0">
                <a:solidFill>
                  <a:schemeClr val="tx1"/>
                </a:solidFill>
              </a:rPr>
              <a:t>esorption </a:t>
            </a:r>
            <a:r>
              <a:rPr lang="en-US" sz="2000" dirty="0">
                <a:solidFill>
                  <a:schemeClr val="tx1"/>
                </a:solidFill>
              </a:rPr>
              <a:t>by </a:t>
            </a:r>
            <a:r>
              <a:rPr lang="en-US" sz="2000" dirty="0" smtClean="0">
                <a:solidFill>
                  <a:schemeClr val="tx1"/>
                </a:solidFill>
              </a:rPr>
              <a:t>inhibiting </a:t>
            </a:r>
            <a:r>
              <a:rPr lang="en-US" sz="2000" dirty="0">
                <a:solidFill>
                  <a:schemeClr val="tx1"/>
                </a:solidFill>
              </a:rPr>
              <a:t>RANK/RANKL </a:t>
            </a:r>
            <a:r>
              <a:rPr lang="en-US" sz="2000" dirty="0" smtClean="0">
                <a:solidFill>
                  <a:schemeClr val="tx1"/>
                </a:solidFill>
              </a:rPr>
              <a:t>expression </a:t>
            </a:r>
            <a:r>
              <a:rPr lang="en-US" sz="2000" dirty="0">
                <a:solidFill>
                  <a:schemeClr val="tx1"/>
                </a:solidFill>
              </a:rPr>
              <a:t>and p</a:t>
            </a:r>
            <a:r>
              <a:rPr lang="en-US" sz="2000" dirty="0" smtClean="0">
                <a:solidFill>
                  <a:schemeClr val="tx1"/>
                </a:solidFill>
              </a:rPr>
              <a:t>ro-Inflammatory </a:t>
            </a:r>
            <a:r>
              <a:rPr lang="en-US" sz="2000" dirty="0">
                <a:solidFill>
                  <a:schemeClr val="tx1"/>
                </a:solidFill>
              </a:rPr>
              <a:t>c</a:t>
            </a:r>
            <a:r>
              <a:rPr lang="en-US" sz="2000" dirty="0" smtClean="0">
                <a:solidFill>
                  <a:schemeClr val="tx1"/>
                </a:solidFill>
              </a:rPr>
              <a:t>ytokines </a:t>
            </a:r>
            <a:r>
              <a:rPr lang="en-US" sz="2000" dirty="0">
                <a:solidFill>
                  <a:schemeClr val="tx1"/>
                </a:solidFill>
              </a:rPr>
              <a:t>during </a:t>
            </a:r>
            <a:r>
              <a:rPr lang="en-US" sz="2000" dirty="0" smtClean="0">
                <a:solidFill>
                  <a:schemeClr val="tx1"/>
                </a:solidFill>
              </a:rPr>
              <a:t>experimental </a:t>
            </a:r>
            <a:r>
              <a:rPr lang="en-US" sz="2000" dirty="0">
                <a:solidFill>
                  <a:schemeClr val="tx1"/>
                </a:solidFill>
              </a:rPr>
              <a:t>p</a:t>
            </a:r>
            <a:r>
              <a:rPr lang="en-US" sz="2000" dirty="0" smtClean="0">
                <a:solidFill>
                  <a:schemeClr val="tx1"/>
                </a:solidFill>
              </a:rPr>
              <a:t>eriodontitis </a:t>
            </a:r>
            <a:r>
              <a:rPr lang="en-US" sz="2000" dirty="0">
                <a:solidFill>
                  <a:schemeClr val="tx1"/>
                </a:solidFill>
              </a:rPr>
              <a:t>in </a:t>
            </a:r>
            <a:r>
              <a:rPr lang="en-US" sz="2000" dirty="0" smtClean="0">
                <a:solidFill>
                  <a:schemeClr val="tx1"/>
                </a:solidFill>
              </a:rPr>
              <a:t>rats</a:t>
            </a:r>
            <a:r>
              <a:rPr lang="en-US" sz="2000" dirty="0" smtClean="0">
                <a:solidFill>
                  <a:schemeClr val="tx1"/>
                </a:solidFill>
              </a:rPr>
              <a:t>. </a:t>
            </a:r>
            <a:r>
              <a:rPr lang="en-US" sz="2000" i="1" dirty="0" smtClean="0">
                <a:solidFill>
                  <a:schemeClr val="tx1"/>
                </a:solidFill>
              </a:rPr>
              <a:t>International </a:t>
            </a:r>
            <a:r>
              <a:rPr lang="en-US" sz="2000" i="1" dirty="0" err="1">
                <a:solidFill>
                  <a:schemeClr val="tx1"/>
                </a:solidFill>
              </a:rPr>
              <a:t>Immunopharmacology</a:t>
            </a:r>
            <a:r>
              <a:rPr lang="en-US" sz="2000" dirty="0">
                <a:solidFill>
                  <a:schemeClr val="tx1"/>
                </a:solidFill>
              </a:rPr>
              <a:t>, </a:t>
            </a:r>
            <a:r>
              <a:rPr lang="en-US" sz="2000" dirty="0" smtClean="0">
                <a:solidFill>
                  <a:schemeClr val="tx1"/>
                </a:solidFill>
              </a:rPr>
              <a:t>Vol</a:t>
            </a:r>
            <a:r>
              <a:rPr lang="en-US" sz="2000" dirty="0">
                <a:solidFill>
                  <a:schemeClr val="tx1"/>
                </a:solidFill>
              </a:rPr>
              <a:t>. 9, no. 2, 2009, pp. 216–222</a:t>
            </a:r>
            <a:r>
              <a:rPr lang="en-US" sz="2000" dirty="0" smtClean="0">
                <a:solidFill>
                  <a:schemeClr val="tx1"/>
                </a:solidFill>
              </a:rPr>
              <a:t>.</a:t>
            </a:r>
          </a:p>
          <a:p>
            <a:endParaRPr lang="en-US" sz="2000" dirty="0">
              <a:solidFill>
                <a:schemeClr val="tx1"/>
              </a:solidFill>
            </a:endParaRPr>
          </a:p>
          <a:p>
            <a:r>
              <a:rPr lang="en-US" sz="2000" dirty="0">
                <a:solidFill>
                  <a:schemeClr val="tx1"/>
                </a:solidFill>
              </a:rPr>
              <a:t>Pan H, </a:t>
            </a:r>
            <a:r>
              <a:rPr lang="en-US" sz="2000" dirty="0" err="1" smtClean="0">
                <a:solidFill>
                  <a:schemeClr val="tx1"/>
                </a:solidFill>
              </a:rPr>
              <a:t>Mukhopadhyay</a:t>
            </a:r>
            <a:r>
              <a:rPr lang="en-US" sz="2000" dirty="0" smtClean="0">
                <a:solidFill>
                  <a:schemeClr val="tx1"/>
                </a:solidFill>
              </a:rPr>
              <a:t> P</a:t>
            </a:r>
            <a:r>
              <a:rPr lang="en-US" sz="2000" dirty="0">
                <a:solidFill>
                  <a:schemeClr val="tx1"/>
                </a:solidFill>
              </a:rPr>
              <a:t>, Rajesh M, </a:t>
            </a:r>
            <a:r>
              <a:rPr lang="en-US" sz="2000" dirty="0" smtClean="0">
                <a:solidFill>
                  <a:schemeClr val="tx1"/>
                </a:solidFill>
              </a:rPr>
              <a:t>Patel V</a:t>
            </a:r>
            <a:r>
              <a:rPr lang="en-US" sz="2000" dirty="0">
                <a:solidFill>
                  <a:schemeClr val="tx1"/>
                </a:solidFill>
              </a:rPr>
              <a:t>, </a:t>
            </a:r>
            <a:r>
              <a:rPr lang="en-US" sz="2000" dirty="0" err="1" smtClean="0">
                <a:solidFill>
                  <a:schemeClr val="tx1"/>
                </a:solidFill>
              </a:rPr>
              <a:t>Mukhopadhyay</a:t>
            </a:r>
            <a:r>
              <a:rPr lang="en-US" sz="2000" dirty="0" smtClean="0">
                <a:solidFill>
                  <a:schemeClr val="tx1"/>
                </a:solidFill>
              </a:rPr>
              <a:t> B</a:t>
            </a:r>
            <a:r>
              <a:rPr lang="en-US" sz="2000" dirty="0">
                <a:solidFill>
                  <a:schemeClr val="tx1"/>
                </a:solidFill>
              </a:rPr>
              <a:t>, Gao B et al. </a:t>
            </a:r>
            <a:r>
              <a:rPr lang="en-US" sz="2000" dirty="0" smtClean="0">
                <a:solidFill>
                  <a:schemeClr val="tx1"/>
                </a:solidFill>
              </a:rPr>
              <a:t>Cannabidiol attenuates </a:t>
            </a:r>
            <a:r>
              <a:rPr lang="en-US" sz="2000" dirty="0">
                <a:solidFill>
                  <a:schemeClr val="tx1"/>
                </a:solidFill>
              </a:rPr>
              <a:t>cisplatin-induced nephrotoxicity by decreasing oxidative/</a:t>
            </a:r>
            <a:r>
              <a:rPr lang="en-US" sz="2000" dirty="0" err="1">
                <a:solidFill>
                  <a:schemeClr val="tx1"/>
                </a:solidFill>
              </a:rPr>
              <a:t>ni-nitrosativestress</a:t>
            </a:r>
            <a:r>
              <a:rPr lang="en-US" sz="2000" dirty="0">
                <a:solidFill>
                  <a:schemeClr val="tx1"/>
                </a:solidFill>
              </a:rPr>
              <a:t>, inflammation, and cell death. </a:t>
            </a:r>
            <a:r>
              <a:rPr lang="en-US" sz="2000" i="1" dirty="0">
                <a:solidFill>
                  <a:schemeClr val="tx1"/>
                </a:solidFill>
              </a:rPr>
              <a:t>J </a:t>
            </a:r>
            <a:r>
              <a:rPr lang="en-US" sz="2000" i="1" dirty="0" err="1">
                <a:solidFill>
                  <a:schemeClr val="tx1"/>
                </a:solidFill>
              </a:rPr>
              <a:t>PharmacolExpTher</a:t>
            </a:r>
            <a:r>
              <a:rPr lang="en-US" sz="2000" dirty="0">
                <a:solidFill>
                  <a:schemeClr val="tx1"/>
                </a:solidFill>
              </a:rPr>
              <a:t>, 2009;328:708–714</a:t>
            </a:r>
            <a:r>
              <a:rPr lang="en-US" sz="2000" dirty="0" smtClean="0">
                <a:solidFill>
                  <a:schemeClr val="tx1"/>
                </a:solidFill>
              </a:rPr>
              <a:t>.</a:t>
            </a:r>
          </a:p>
          <a:p>
            <a:endParaRPr lang="en-US" sz="2000" dirty="0">
              <a:solidFill>
                <a:schemeClr val="tx1"/>
              </a:solidFill>
            </a:endParaRPr>
          </a:p>
          <a:p>
            <a:r>
              <a:rPr lang="en-US" sz="2000" dirty="0">
                <a:solidFill>
                  <a:schemeClr val="tx1"/>
                </a:solidFill>
              </a:rPr>
              <a:t>Tweed, V. (2018). Best way to use Hemp CBD oil. </a:t>
            </a:r>
            <a:r>
              <a:rPr lang="en-US" sz="2000" i="1" dirty="0">
                <a:solidFill>
                  <a:schemeClr val="tx1"/>
                </a:solidFill>
              </a:rPr>
              <a:t>Betternutrition,</a:t>
            </a:r>
            <a:r>
              <a:rPr lang="en-US" sz="2000" dirty="0">
                <a:solidFill>
                  <a:schemeClr val="tx1"/>
                </a:solidFill>
              </a:rPr>
              <a:t>Feb.2018, 10. http://issuu.com/aimmedia/docs/betternutrition_feb2018_supplementc?e=1877032/58846700</a:t>
            </a:r>
          </a:p>
        </p:txBody>
      </p:sp>
      <p:sp>
        <p:nvSpPr>
          <p:cNvPr id="27" name="Rounded Rectangle 26"/>
          <p:cNvSpPr/>
          <p:nvPr/>
        </p:nvSpPr>
        <p:spPr>
          <a:xfrm>
            <a:off x="13594080" y="27310080"/>
            <a:ext cx="11624737" cy="1219200"/>
          </a:xfrm>
          <a:prstGeom prst="round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pc="600" dirty="0" smtClean="0"/>
              <a:t>REFERENCES</a:t>
            </a:r>
            <a:endParaRPr lang="en-US" sz="5000" b="1" spc="600" dirty="0"/>
          </a:p>
        </p:txBody>
      </p:sp>
      <p:sp>
        <p:nvSpPr>
          <p:cNvPr id="29" name="Rounded Rectangle 28"/>
          <p:cNvSpPr/>
          <p:nvPr/>
        </p:nvSpPr>
        <p:spPr>
          <a:xfrm>
            <a:off x="13715999" y="20878800"/>
            <a:ext cx="11624737" cy="1219200"/>
          </a:xfrm>
          <a:prstGeom prst="round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pc="600" dirty="0" smtClean="0"/>
              <a:t>CONCLUSION</a:t>
            </a:r>
            <a:endParaRPr lang="en-US" sz="5000" b="1" spc="600" dirty="0"/>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74882" y="205496"/>
            <a:ext cx="1571118" cy="294978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1" y="761999"/>
            <a:ext cx="2217264" cy="213198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8265" y="761999"/>
            <a:ext cx="3349157" cy="2131986"/>
          </a:xfrm>
          <a:prstGeom prst="rect">
            <a:avLst/>
          </a:prstGeom>
        </p:spPr>
      </p:pic>
      <p:pic>
        <p:nvPicPr>
          <p:cNvPr id="33" name="Picture 32"/>
          <p:cNvPicPr/>
          <p:nvPr/>
        </p:nvPicPr>
        <p:blipFill rotWithShape="1">
          <a:blip r:embed="rId6">
            <a:extLst>
              <a:ext uri="{28A0092B-C50C-407E-A947-70E740481C1C}">
                <a14:useLocalDpi xmlns:a14="http://schemas.microsoft.com/office/drawing/2010/main" val="0"/>
              </a:ext>
            </a:extLst>
          </a:blip>
          <a:srcRect l="26780" t="25143" r="44711" b="7683"/>
          <a:stretch/>
        </p:blipFill>
        <p:spPr bwMode="auto">
          <a:xfrm>
            <a:off x="9296400" y="9220200"/>
            <a:ext cx="2667000" cy="2819400"/>
          </a:xfrm>
          <a:prstGeom prst="rect">
            <a:avLst/>
          </a:prstGeom>
          <a:ln>
            <a:noFill/>
          </a:ln>
          <a:extLst>
            <a:ext uri="{53640926-AAD7-44D8-BBD7-CCE9431645EC}">
              <a14:shadowObscured xmlns:a14="http://schemas.microsoft.com/office/drawing/2010/main"/>
            </a:ext>
          </a:extLst>
        </p:spPr>
      </p:pic>
      <p:sp>
        <p:nvSpPr>
          <p:cNvPr id="30" name="TextBox 29"/>
          <p:cNvSpPr txBox="1"/>
          <p:nvPr/>
        </p:nvSpPr>
        <p:spPr>
          <a:xfrm>
            <a:off x="8335154" y="12071536"/>
            <a:ext cx="4614853" cy="584775"/>
          </a:xfrm>
          <a:prstGeom prst="rect">
            <a:avLst/>
          </a:prstGeom>
          <a:noFill/>
        </p:spPr>
        <p:txBody>
          <a:bodyPr wrap="none" rtlCol="0">
            <a:spAutoFit/>
          </a:bodyPr>
          <a:lstStyle/>
          <a:p>
            <a:r>
              <a:rPr lang="en-US" sz="1600" dirty="0" smtClean="0"/>
              <a:t>Fig 1. </a:t>
            </a:r>
            <a:r>
              <a:rPr lang="en-US" sz="1600" dirty="0"/>
              <a:t>Difference in Chemical Makeup of CBD and </a:t>
            </a:r>
            <a:r>
              <a:rPr lang="en-US" sz="1600" dirty="0" smtClean="0"/>
              <a:t>THC</a:t>
            </a:r>
          </a:p>
          <a:p>
            <a:r>
              <a:rPr lang="en-US" sz="800" u="sng" dirty="0">
                <a:hlinkClick r:id="rId7"/>
              </a:rPr>
              <a:t>https://ars-els-cdn-com.citytech.ezproxy.cuny.edu/content/image/1-s2.0-S0968089615000838-fx1.jpg</a:t>
            </a:r>
            <a:endParaRPr lang="en-US" sz="800" dirty="0"/>
          </a:p>
          <a:p>
            <a:endParaRPr lang="en-US" sz="800" dirty="0"/>
          </a:p>
        </p:txBody>
      </p:sp>
      <p:sp>
        <p:nvSpPr>
          <p:cNvPr id="34" name="Rounded Rectangle 33"/>
          <p:cNvSpPr/>
          <p:nvPr/>
        </p:nvSpPr>
        <p:spPr>
          <a:xfrm>
            <a:off x="13521263" y="5181600"/>
            <a:ext cx="11624737" cy="15392400"/>
          </a:xfrm>
          <a:prstGeom prst="roundRect">
            <a:avLst/>
          </a:prstGeom>
          <a:solidFill>
            <a:schemeClr val="bg1"/>
          </a:solidFill>
          <a:ln>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Font typeface="Arial" panose="020B0604020202020204" pitchFamily="34" charset="0"/>
              <a:buChar char="•"/>
            </a:pPr>
            <a:endParaRPr lang="en-US" sz="2800" dirty="0" smtClean="0">
              <a:solidFill>
                <a:schemeClr val="tx1"/>
              </a:solidFill>
            </a:endParaRPr>
          </a:p>
          <a:p>
            <a:pPr marL="457200" lvl="0" indent="-457200">
              <a:buFont typeface="Arial" panose="020B0604020202020204" pitchFamily="34" charset="0"/>
              <a:buChar char="•"/>
            </a:pPr>
            <a:endParaRPr lang="en-US" sz="2800" dirty="0">
              <a:solidFill>
                <a:schemeClr val="tx1"/>
              </a:solidFill>
            </a:endParaRPr>
          </a:p>
          <a:p>
            <a:pPr marL="457200" lvl="0" indent="-457200">
              <a:buFont typeface="Arial" panose="020B0604020202020204" pitchFamily="34" charset="0"/>
              <a:buChar char="•"/>
            </a:pPr>
            <a:endParaRPr lang="en-US" sz="2800" dirty="0" smtClean="0">
              <a:solidFill>
                <a:schemeClr val="tx1"/>
              </a:solidFill>
            </a:endParaRPr>
          </a:p>
          <a:p>
            <a:pPr marL="457200" lvl="0" indent="-457200">
              <a:buFont typeface="Arial" panose="020B0604020202020204" pitchFamily="34" charset="0"/>
              <a:buChar char="•"/>
            </a:pPr>
            <a:endParaRPr lang="en-US" sz="2800" dirty="0">
              <a:solidFill>
                <a:schemeClr val="tx1"/>
              </a:solidFill>
            </a:endParaRPr>
          </a:p>
          <a:p>
            <a:pPr marL="457200" lvl="0" indent="-457200">
              <a:buFont typeface="Arial" panose="020B0604020202020204" pitchFamily="34" charset="0"/>
              <a:buChar char="•"/>
            </a:pPr>
            <a:endParaRPr lang="en-US" sz="2800" dirty="0" smtClean="0">
              <a:solidFill>
                <a:schemeClr val="tx1"/>
              </a:solidFill>
            </a:endParaRPr>
          </a:p>
          <a:p>
            <a:pPr marL="457200" lvl="0" indent="-457200">
              <a:buFont typeface="Arial" panose="020B0604020202020204" pitchFamily="34" charset="0"/>
              <a:buChar char="•"/>
            </a:pPr>
            <a:endParaRPr lang="en-US" sz="2800" dirty="0">
              <a:solidFill>
                <a:schemeClr val="tx1"/>
              </a:solidFill>
            </a:endParaRPr>
          </a:p>
          <a:p>
            <a:pPr marL="457200" lvl="0" indent="-457200">
              <a:buFont typeface="Arial" panose="020B0604020202020204" pitchFamily="34" charset="0"/>
              <a:buChar char="•"/>
            </a:pPr>
            <a:endParaRPr lang="en-US" sz="2800" dirty="0" smtClean="0">
              <a:solidFill>
                <a:schemeClr val="tx1"/>
              </a:solidFill>
            </a:endParaRPr>
          </a:p>
          <a:p>
            <a:pPr lvl="0"/>
            <a:endParaRPr lang="en-US" sz="2800" dirty="0" smtClean="0">
              <a:solidFill>
                <a:schemeClr val="tx1"/>
              </a:solidFill>
            </a:endParaRPr>
          </a:p>
          <a:p>
            <a:pPr lvl="0"/>
            <a:endParaRPr lang="en-US" sz="2800" dirty="0">
              <a:solidFill>
                <a:schemeClr val="tx1"/>
              </a:solidFill>
            </a:endParaRPr>
          </a:p>
          <a:p>
            <a:pPr lvl="0"/>
            <a:endParaRPr lang="en-US" sz="2800" dirty="0" smtClean="0">
              <a:solidFill>
                <a:schemeClr val="tx1"/>
              </a:solidFill>
            </a:endParaRPr>
          </a:p>
          <a:p>
            <a:pPr lvl="0"/>
            <a:endParaRPr lang="en-US" sz="2800" dirty="0">
              <a:solidFill>
                <a:schemeClr val="tx1"/>
              </a:solidFill>
            </a:endParaRPr>
          </a:p>
          <a:p>
            <a:pPr marL="457200" lvl="0" indent="-457200">
              <a:buFont typeface="Arial" panose="020B0604020202020204" pitchFamily="34" charset="0"/>
              <a:buChar char="•"/>
            </a:pPr>
            <a:r>
              <a:rPr lang="en-US" sz="2800" dirty="0" smtClean="0">
                <a:solidFill>
                  <a:schemeClr val="tx1"/>
                </a:solidFill>
              </a:rPr>
              <a:t>Chemical </a:t>
            </a:r>
            <a:r>
              <a:rPr lang="en-US" sz="2800" dirty="0">
                <a:solidFill>
                  <a:schemeClr val="tx1"/>
                </a:solidFill>
              </a:rPr>
              <a:t>constituents obtained from medicinal plants and other natural products have been increasingly used to treat many inflammatory </a:t>
            </a:r>
            <a:r>
              <a:rPr lang="en-US" sz="2800" dirty="0" smtClean="0">
                <a:solidFill>
                  <a:schemeClr val="tx1"/>
                </a:solidFill>
              </a:rPr>
              <a:t>diseases</a:t>
            </a:r>
          </a:p>
          <a:p>
            <a:pPr lvl="0"/>
            <a:endParaRPr lang="en-US" sz="2800" dirty="0">
              <a:solidFill>
                <a:schemeClr val="tx1"/>
              </a:solidFill>
            </a:endParaRPr>
          </a:p>
          <a:p>
            <a:pPr marL="457200" lvl="0" indent="-457200">
              <a:buFont typeface="Arial" panose="020B0604020202020204" pitchFamily="34" charset="0"/>
              <a:buChar char="•"/>
            </a:pPr>
            <a:r>
              <a:rPr lang="en-US" sz="2800" dirty="0" smtClean="0">
                <a:solidFill>
                  <a:schemeClr val="tx1"/>
                </a:solidFill>
              </a:rPr>
              <a:t>Studies </a:t>
            </a:r>
            <a:r>
              <a:rPr lang="en-US" sz="2800" dirty="0">
                <a:solidFill>
                  <a:schemeClr val="tx1"/>
                </a:solidFill>
              </a:rPr>
              <a:t>have proven that the administration of </a:t>
            </a:r>
            <a:r>
              <a:rPr lang="en-US" sz="2800" dirty="0" smtClean="0">
                <a:solidFill>
                  <a:schemeClr val="tx1"/>
                </a:solidFill>
              </a:rPr>
              <a:t>Cannabidiol significantly </a:t>
            </a:r>
            <a:r>
              <a:rPr lang="en-US" sz="2800" dirty="0">
                <a:solidFill>
                  <a:schemeClr val="tx1"/>
                </a:solidFill>
              </a:rPr>
              <a:t>inhibited the volume of bone loss in experimental </a:t>
            </a:r>
            <a:r>
              <a:rPr lang="en-US" sz="2800" dirty="0" smtClean="0">
                <a:solidFill>
                  <a:schemeClr val="tx1"/>
                </a:solidFill>
              </a:rPr>
              <a:t>periodontitis</a:t>
            </a:r>
          </a:p>
          <a:p>
            <a:pPr lvl="0"/>
            <a:endParaRPr lang="en-US" sz="2800" dirty="0">
              <a:solidFill>
                <a:schemeClr val="tx1"/>
              </a:solidFill>
            </a:endParaRPr>
          </a:p>
          <a:p>
            <a:pPr marL="457200" lvl="0" indent="-457200">
              <a:buFont typeface="Arial" panose="020B0604020202020204" pitchFamily="34" charset="0"/>
              <a:buChar char="•"/>
            </a:pPr>
            <a:r>
              <a:rPr lang="en-US" sz="2800" dirty="0" smtClean="0">
                <a:solidFill>
                  <a:schemeClr val="tx1"/>
                </a:solidFill>
              </a:rPr>
              <a:t>A </a:t>
            </a:r>
            <a:r>
              <a:rPr lang="en-US" sz="2800" dirty="0">
                <a:solidFill>
                  <a:schemeClr val="tx1"/>
                </a:solidFill>
              </a:rPr>
              <a:t>study conducted showed that CBD was effective when administered I.P (immunoprecipitation) or orally in a collagen-induced arthritis model demonstrating clinical improvement associated with protection of the joints against severe damage</a:t>
            </a:r>
            <a:r>
              <a:rPr lang="en-US" sz="2800" dirty="0" smtClean="0">
                <a:solidFill>
                  <a:schemeClr val="tx1"/>
                </a:solidFill>
              </a:rPr>
              <a:t>.</a:t>
            </a:r>
          </a:p>
          <a:p>
            <a:pPr lvl="0"/>
            <a:endParaRPr lang="en-US" sz="2800" dirty="0">
              <a:solidFill>
                <a:schemeClr val="tx1"/>
              </a:solidFill>
            </a:endParaRPr>
          </a:p>
          <a:p>
            <a:pPr marL="457200" lvl="0" indent="-457200">
              <a:buFont typeface="Arial" panose="020B0604020202020204" pitchFamily="34" charset="0"/>
              <a:buChar char="•"/>
            </a:pPr>
            <a:r>
              <a:rPr lang="en-US" sz="2800" dirty="0" smtClean="0">
                <a:solidFill>
                  <a:schemeClr val="tx1"/>
                </a:solidFill>
              </a:rPr>
              <a:t>Anti-inflammatory </a:t>
            </a:r>
            <a:r>
              <a:rPr lang="en-US" sz="2800" dirty="0">
                <a:solidFill>
                  <a:schemeClr val="tx1"/>
                </a:solidFill>
              </a:rPr>
              <a:t>and anti-bone restorative CBD properties were able to reduce alveolar bone loss in ligature-induced periodontitis</a:t>
            </a:r>
            <a:r>
              <a:rPr lang="en-US" sz="2800" dirty="0" smtClean="0">
                <a:solidFill>
                  <a:schemeClr val="tx1"/>
                </a:solidFill>
              </a:rPr>
              <a:t>.</a:t>
            </a:r>
          </a:p>
          <a:p>
            <a:pPr marL="457200" lvl="0" indent="-457200">
              <a:buFont typeface="Arial" panose="020B0604020202020204" pitchFamily="34" charset="0"/>
              <a:buChar char="•"/>
            </a:pPr>
            <a:endParaRPr lang="en-US" sz="2800" dirty="0">
              <a:solidFill>
                <a:schemeClr val="tx1"/>
              </a:solidFill>
            </a:endParaRPr>
          </a:p>
          <a:p>
            <a:pPr lvl="0"/>
            <a:r>
              <a:rPr lang="en-US" sz="2800" b="1" dirty="0">
                <a:solidFill>
                  <a:schemeClr val="tx1"/>
                </a:solidFill>
              </a:rPr>
              <a:t>Role of the Dental </a:t>
            </a:r>
            <a:r>
              <a:rPr lang="en-US" sz="2800" b="1" dirty="0" smtClean="0">
                <a:solidFill>
                  <a:schemeClr val="tx1"/>
                </a:solidFill>
              </a:rPr>
              <a:t>Hygiene Professional </a:t>
            </a:r>
          </a:p>
          <a:p>
            <a:pPr lvl="0"/>
            <a:endParaRPr lang="en-US" sz="2800" dirty="0">
              <a:solidFill>
                <a:schemeClr val="tx1"/>
              </a:solidFill>
            </a:endParaRPr>
          </a:p>
          <a:p>
            <a:pPr lvl="0"/>
            <a:r>
              <a:rPr lang="en-US" sz="2800" dirty="0" smtClean="0">
                <a:solidFill>
                  <a:schemeClr val="tx1"/>
                </a:solidFill>
              </a:rPr>
              <a:t>•  The </a:t>
            </a:r>
            <a:r>
              <a:rPr lang="en-US" sz="2800" dirty="0">
                <a:solidFill>
                  <a:schemeClr val="tx1"/>
                </a:solidFill>
              </a:rPr>
              <a:t>topic of cannabidiol in dentistry is fairly new, therefore dental professionals have a responsibility to research the topic and be familiar with new studies. </a:t>
            </a:r>
          </a:p>
          <a:p>
            <a:pPr lvl="0"/>
            <a:endParaRPr lang="en-US" sz="1100" dirty="0">
              <a:solidFill>
                <a:schemeClr val="tx1"/>
              </a:solidFill>
            </a:endParaRPr>
          </a:p>
          <a:p>
            <a:pPr lvl="0"/>
            <a:r>
              <a:rPr lang="en-US" sz="2800" dirty="0" smtClean="0">
                <a:solidFill>
                  <a:schemeClr val="tx1"/>
                </a:solidFill>
              </a:rPr>
              <a:t>•  The </a:t>
            </a:r>
            <a:r>
              <a:rPr lang="en-US" sz="2800" dirty="0">
                <a:solidFill>
                  <a:schemeClr val="tx1"/>
                </a:solidFill>
              </a:rPr>
              <a:t>dental professional must educate patients on the different types of cannabinoids available and how they might be beneficial to the patient’s treatment and oral health.</a:t>
            </a:r>
          </a:p>
          <a:p>
            <a:pPr marL="457200" lvl="0" indent="-457200">
              <a:buFont typeface="Arial" panose="020B0604020202020204" pitchFamily="34" charset="0"/>
              <a:buChar char="•"/>
            </a:pPr>
            <a:endParaRPr lang="en-US" sz="2800" dirty="0">
              <a:solidFill>
                <a:schemeClr val="tx1"/>
              </a:solidFill>
            </a:endParaRPr>
          </a:p>
        </p:txBody>
      </p:sp>
      <p:sp>
        <p:nvSpPr>
          <p:cNvPr id="35" name="Rounded Rectangle 34"/>
          <p:cNvSpPr/>
          <p:nvPr/>
        </p:nvSpPr>
        <p:spPr>
          <a:xfrm>
            <a:off x="13506022" y="3581400"/>
            <a:ext cx="11624737" cy="1219200"/>
          </a:xfrm>
          <a:prstGeom prst="round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pc="600" dirty="0" smtClean="0"/>
              <a:t>CDB IN DENTAL HYGIENE</a:t>
            </a:r>
            <a:endParaRPr lang="en-US" sz="5000" b="1" spc="600" dirty="0"/>
          </a:p>
        </p:txBody>
      </p:sp>
      <p:pic>
        <p:nvPicPr>
          <p:cNvPr id="25" name="Picture 24"/>
          <p:cNvPicPr/>
          <p:nvPr/>
        </p:nvPicPr>
        <p:blipFill>
          <a:blip r:embed="rId8">
            <a:extLst>
              <a:ext uri="{28A0092B-C50C-407E-A947-70E740481C1C}">
                <a14:useLocalDpi xmlns:a14="http://schemas.microsoft.com/office/drawing/2010/main" val="0"/>
              </a:ext>
            </a:extLst>
          </a:blip>
          <a:stretch>
            <a:fillRect/>
          </a:stretch>
        </p:blipFill>
        <p:spPr>
          <a:xfrm>
            <a:off x="13944600" y="5989103"/>
            <a:ext cx="3276600" cy="266700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24801" y="19607146"/>
            <a:ext cx="4038600" cy="3262379"/>
          </a:xfrm>
          <a:prstGeom prst="rect">
            <a:avLst/>
          </a:prstGeom>
        </p:spPr>
      </p:pic>
      <p:sp>
        <p:nvSpPr>
          <p:cNvPr id="12" name="TextBox 11"/>
          <p:cNvSpPr txBox="1"/>
          <p:nvPr/>
        </p:nvSpPr>
        <p:spPr>
          <a:xfrm>
            <a:off x="8841974" y="22889578"/>
            <a:ext cx="3575851" cy="461665"/>
          </a:xfrm>
          <a:prstGeom prst="rect">
            <a:avLst/>
          </a:prstGeom>
          <a:noFill/>
        </p:spPr>
        <p:txBody>
          <a:bodyPr wrap="none" rtlCol="0">
            <a:spAutoFit/>
          </a:bodyPr>
          <a:lstStyle/>
          <a:p>
            <a:r>
              <a:rPr lang="en-US" sz="1200" dirty="0"/>
              <a:t>http://www.bodybutterlady.com/pure-hemp-seed-oil/</a:t>
            </a:r>
          </a:p>
          <a:p>
            <a:endParaRPr lang="en-US" sz="1200" dirty="0"/>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9686" y="24114442"/>
            <a:ext cx="5802534" cy="441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7571839" y="24114442"/>
            <a:ext cx="4727174" cy="4031873"/>
          </a:xfrm>
          <a:prstGeom prst="rect">
            <a:avLst/>
          </a:prstGeom>
          <a:noFill/>
        </p:spPr>
        <p:txBody>
          <a:bodyPr wrap="square" rtlCol="0">
            <a:spAutoFit/>
          </a:bodyPr>
          <a:lstStyle/>
          <a:p>
            <a:r>
              <a:rPr lang="en-US" sz="1600" dirty="0"/>
              <a:t>Fig. </a:t>
            </a:r>
            <a:r>
              <a:rPr lang="en-US" sz="1600" dirty="0" smtClean="0"/>
              <a:t>2. </a:t>
            </a:r>
            <a:r>
              <a:rPr lang="en-US" sz="1600" dirty="0" smtClean="0"/>
              <a:t>Decrease of the alveolar </a:t>
            </a:r>
            <a:r>
              <a:rPr lang="en-US" sz="1600" dirty="0"/>
              <a:t>bone </a:t>
            </a:r>
            <a:r>
              <a:rPr lang="en-US" sz="1600" dirty="0" smtClean="0"/>
              <a:t>resorption in the experiment with artificially induced periodontitis.</a:t>
            </a:r>
          </a:p>
          <a:p>
            <a:endParaRPr lang="en-US" sz="1600" dirty="0"/>
          </a:p>
          <a:p>
            <a:r>
              <a:rPr lang="en-US" sz="1600" dirty="0" smtClean="0"/>
              <a:t>Micro images of </a:t>
            </a:r>
            <a:r>
              <a:rPr lang="en-US" sz="1600" dirty="0"/>
              <a:t>first molars after 30 days of experiments (staining with H&amp;E). (A) Control animals, (B) </a:t>
            </a:r>
            <a:r>
              <a:rPr lang="en-US" sz="1600" dirty="0" smtClean="0"/>
              <a:t>ligature-induced periodontitis </a:t>
            </a:r>
            <a:r>
              <a:rPr lang="en-US" sz="1600" dirty="0"/>
              <a:t>treated with </a:t>
            </a:r>
            <a:r>
              <a:rPr lang="en-US" sz="1600" dirty="0" smtClean="0"/>
              <a:t>vehicle (</a:t>
            </a:r>
            <a:r>
              <a:rPr lang="en-US" sz="1600" dirty="0"/>
              <a:t>2% of Tween 80 and saline</a:t>
            </a:r>
            <a:r>
              <a:rPr lang="en-US" sz="1600" dirty="0" smtClean="0"/>
              <a:t>) </a:t>
            </a:r>
            <a:r>
              <a:rPr lang="en-US" sz="1600" dirty="0"/>
              <a:t>for 30 days, (C) ligature-induced periodontitis treated with CBD (5 mg/kg; </a:t>
            </a:r>
            <a:r>
              <a:rPr lang="en-US" sz="1600" dirty="0" err="1"/>
              <a:t>i.p</a:t>
            </a:r>
            <a:r>
              <a:rPr lang="en-US" sz="1600" dirty="0"/>
              <a:t>.; daily for 30 days). (D) The mean areas </a:t>
            </a:r>
            <a:r>
              <a:rPr lang="en-US" sz="1600" dirty="0" smtClean="0"/>
              <a:t>of </a:t>
            </a:r>
            <a:r>
              <a:rPr lang="en-US" sz="1600" dirty="0" err="1" smtClean="0"/>
              <a:t>resorbtion</a:t>
            </a:r>
            <a:r>
              <a:rPr lang="en-US" sz="1600" dirty="0" smtClean="0"/>
              <a:t> (mm^2</a:t>
            </a:r>
            <a:r>
              <a:rPr lang="en-US" sz="1600" dirty="0" smtClean="0"/>
              <a:t>) </a:t>
            </a:r>
            <a:r>
              <a:rPr lang="en-US" sz="1600" dirty="0" smtClean="0"/>
              <a:t>on the graph. Results </a:t>
            </a:r>
            <a:r>
              <a:rPr lang="en-US" sz="1600" dirty="0"/>
              <a:t>are </a:t>
            </a:r>
            <a:r>
              <a:rPr lang="en-US" sz="1600" dirty="0" smtClean="0"/>
              <a:t>expressed </a:t>
            </a:r>
            <a:r>
              <a:rPr lang="en-US" sz="1600" dirty="0"/>
              <a:t>as </a:t>
            </a:r>
            <a:r>
              <a:rPr lang="en-US" sz="1600" dirty="0" err="1"/>
              <a:t>mean±SD</a:t>
            </a:r>
            <a:r>
              <a:rPr lang="en-US" sz="1600" dirty="0"/>
              <a:t> of 10 animals per group. </a:t>
            </a:r>
            <a:endParaRPr lang="en-US" sz="1600" dirty="0" smtClean="0"/>
          </a:p>
          <a:p>
            <a:r>
              <a:rPr lang="en-US" sz="1600" dirty="0" smtClean="0"/>
              <a:t>#p &lt; 0.05 </a:t>
            </a:r>
            <a:r>
              <a:rPr lang="en-US" sz="1600" dirty="0"/>
              <a:t>compared to control animals; *</a:t>
            </a:r>
            <a:r>
              <a:rPr lang="en-US" sz="1600" dirty="0" smtClean="0"/>
              <a:t>p &lt; 0.05 </a:t>
            </a:r>
            <a:r>
              <a:rPr lang="en-US" sz="1600" dirty="0"/>
              <a:t>compared to ligature-induced periodontitis animals </a:t>
            </a:r>
            <a:r>
              <a:rPr lang="en-US" sz="1600" dirty="0" smtClean="0"/>
              <a:t>treated with </a:t>
            </a:r>
            <a:r>
              <a:rPr lang="en-US" sz="1600" dirty="0"/>
              <a:t>vehicle (ANOVA, followed by Bonferroni's test).</a:t>
            </a:r>
          </a:p>
          <a:p>
            <a:endParaRPr lang="en-US" sz="1600" dirty="0"/>
          </a:p>
        </p:txBody>
      </p:sp>
      <p:sp>
        <p:nvSpPr>
          <p:cNvPr id="17" name="TextBox 16"/>
          <p:cNvSpPr txBox="1"/>
          <p:nvPr/>
        </p:nvSpPr>
        <p:spPr>
          <a:xfrm>
            <a:off x="21717000" y="7231499"/>
            <a:ext cx="3013133" cy="1231106"/>
          </a:xfrm>
          <a:prstGeom prst="rect">
            <a:avLst/>
          </a:prstGeom>
          <a:noFill/>
        </p:spPr>
        <p:txBody>
          <a:bodyPr wrap="none" rtlCol="0">
            <a:spAutoFit/>
          </a:bodyPr>
          <a:lstStyle/>
          <a:p>
            <a:r>
              <a:rPr lang="en-US" sz="1600" dirty="0" smtClean="0"/>
              <a:t>Fig </a:t>
            </a:r>
            <a:r>
              <a:rPr lang="en-US" sz="1600" dirty="0"/>
              <a:t>3</a:t>
            </a:r>
            <a:r>
              <a:rPr lang="en-US" sz="1600" dirty="0" smtClean="0"/>
              <a:t>. </a:t>
            </a:r>
            <a:r>
              <a:rPr lang="en-US" sz="1600" dirty="0"/>
              <a:t>Benefits of CBD Oil and </a:t>
            </a:r>
            <a:endParaRPr lang="en-US" sz="1600" dirty="0" smtClean="0"/>
          </a:p>
          <a:p>
            <a:r>
              <a:rPr lang="en-US" sz="1600" dirty="0" smtClean="0"/>
              <a:t>other </a:t>
            </a:r>
            <a:r>
              <a:rPr lang="en-US" sz="1600" dirty="0"/>
              <a:t>Cannabinoids.</a:t>
            </a:r>
          </a:p>
          <a:p>
            <a:r>
              <a:rPr lang="en-US" sz="1400" u="sng" dirty="0">
                <a:hlinkClick r:id="rId11"/>
              </a:rPr>
              <a:t>https://www.midwestcompassion.org</a:t>
            </a:r>
            <a:r>
              <a:rPr lang="en-US" sz="1400" u="sng" dirty="0" smtClean="0">
                <a:hlinkClick r:id="rId11"/>
              </a:rPr>
              <a:t>/</a:t>
            </a:r>
          </a:p>
          <a:p>
            <a:r>
              <a:rPr lang="en-US" sz="1400" u="sng" dirty="0" smtClean="0">
                <a:hlinkClick r:id="rId11"/>
              </a:rPr>
              <a:t>2016/05/04/</a:t>
            </a:r>
            <a:r>
              <a:rPr lang="en-US" sz="1400" u="sng" dirty="0" err="1" smtClean="0">
                <a:hlinkClick r:id="rId11"/>
              </a:rPr>
              <a:t>cbd</a:t>
            </a:r>
            <a:r>
              <a:rPr lang="en-US" sz="1400" u="sng" dirty="0" smtClean="0">
                <a:hlinkClick r:id="rId11"/>
              </a:rPr>
              <a:t>-strain-information</a:t>
            </a:r>
            <a:r>
              <a:rPr lang="en-US" sz="1400" u="sng" dirty="0">
                <a:hlinkClick r:id="rId11"/>
              </a:rPr>
              <a:t>/</a:t>
            </a:r>
            <a:endParaRPr lang="en-US" sz="1400" dirty="0"/>
          </a:p>
          <a:p>
            <a:endParaRPr lang="en-US" sz="1400" dirty="0"/>
          </a:p>
        </p:txBody>
      </p:sp>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351928" y="5562599"/>
            <a:ext cx="4109040" cy="4038599"/>
          </a:xfrm>
          <a:prstGeom prst="rect">
            <a:avLst/>
          </a:prstGeom>
        </p:spPr>
      </p:pic>
    </p:spTree>
    <p:extLst>
      <p:ext uri="{BB962C8B-B14F-4D97-AF65-F5344CB8AC3E}">
        <p14:creationId xmlns:p14="http://schemas.microsoft.com/office/powerpoint/2010/main" val="4188520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1179</Words>
  <Application>Microsoft Office PowerPoint</Application>
  <PresentationFormat>Custom</PresentationFormat>
  <Paragraphs>113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GNYDM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at the 90th Annual Session of the Greater New York Dental Meeting in 2014</dc:title>
  <dc:creator>Kersing Yam</dc:creator>
  <cp:lastModifiedBy>Lelik</cp:lastModifiedBy>
  <cp:revision>78</cp:revision>
  <dcterms:created xsi:type="dcterms:W3CDTF">2014-07-28T19:55:41Z</dcterms:created>
  <dcterms:modified xsi:type="dcterms:W3CDTF">2018-08-14T00:35:41Z</dcterms:modified>
</cp:coreProperties>
</file>