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google.com/document/d/1yGcYAHxCGLNPKU3y5Y8fn2qsC66Wgs8csJGvidT8ipc/edit?ts=5e73b350#" TargetMode="External"/><Relationship Id="rId3" Type="http://schemas.openxmlformats.org/officeDocument/2006/relationships/hyperlink" Target="https://docs.google.com/document/d/1ypOoxDGDK5zGmXtP2BfZ4wwf1-beYNFacYPHLUZZe4E/edit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openlab.citytech.cuny.edu/munroebuf4700/course-materials/syllabus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1ed60bdf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1ed60bdf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Accessible Syllabus template: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https://docs.google.com/document/d/1yGcYAHxCGLNPKU3y5Y8fn2qsC66Wgs8csJGvidT8ipc/edit?ts=5e73b350#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Accessible Syllabus checklist: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https://docs.google.com/document/d/1ypOoxDGDK5zGmXtP2BfZ4wwf1-beYNFacYPHLUZZe4E/edit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1ed60bdfd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1ed60bdfd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1ed60bdfd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1ed60bdf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1ed60bdfd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1ed60bdf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81ed60bdfd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81ed60bdfd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1ed60bdf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1ed60bdf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1ed60bdfd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1ed60bdfd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1ed60bdfd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1ed60bdfd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 OpenLab site, in case we want to screenshare it: </a:t>
            </a:r>
            <a:r>
              <a:rPr lang="en" u="sng">
                <a:solidFill>
                  <a:schemeClr val="hlink"/>
                </a:solidFill>
                <a:hlinkClick r:id="rId2"/>
              </a:rPr>
              <a:t>https://openlab.citytech.cuny.edu/munroebuf4700/course-materials/syllabus/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"/>
              <a:t>On her site she includes additional syllabus components, including details on assignments, netiquette, etc.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yGcYAHxCGLNPKU3y5Y8fn2qsC66Wgs8csJGvidT8ipc/edit?ts=5e73b350#" TargetMode="External"/><Relationship Id="rId4" Type="http://schemas.openxmlformats.org/officeDocument/2006/relationships/hyperlink" Target="https://docs.google.com/document/d/1ypOoxDGDK5zGmXtP2BfZ4wwf1-beYNFacYPHLUZZe4E/edit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citytech.ezproxy.cuny.edu:2048/login?url=https://bltc.alexanderstreet.com/cgi-bin/asp/philo/bltc/getdoc.pl?S8108-D011" TargetMode="External"/><Relationship Id="rId4" Type="http://schemas.openxmlformats.org/officeDocument/2006/relationships/hyperlink" Target="https://bltc.alexanderstreet.com/bltc.about.html#2" TargetMode="External"/><Relationship Id="rId5" Type="http://schemas.openxmlformats.org/officeDocument/2006/relationships/hyperlink" Target="https://library.citytech.cuny.edu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oercommons.org/courseware/module/11805/overview" TargetMode="External"/><Relationship Id="rId4" Type="http://schemas.openxmlformats.org/officeDocument/2006/relationships/hyperlink" Target="https://www.oercommons.org/" TargetMode="External"/><Relationship Id="rId5" Type="http://schemas.openxmlformats.org/officeDocument/2006/relationships/hyperlink" Target="http://creativecommons.org/licenses/by/4.0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YMzOO8FPPyq8AzGOdZuDmF5wLb_B-cXSPZprKd6RBls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use of these resources: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Accessible Syllabus Template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Accessible Syllabus Checklist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Formatting Linked Materials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0828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Great example: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Read: </a:t>
            </a:r>
            <a:r>
              <a:rPr lang="en"/>
              <a:t> Lorde, Audre. “</a:t>
            </a:r>
            <a:r>
              <a:rPr lang="en" u="sng">
                <a:solidFill>
                  <a:schemeClr val="hlink"/>
                </a:solidFill>
                <a:hlinkClick r:id="rId3"/>
              </a:rPr>
              <a:t>The Master’s Tools Will Never Dismantle the Master’s House</a:t>
            </a:r>
            <a:r>
              <a:rPr lang="en"/>
              <a:t>.” Sister Outsider. Trumansburg: The Crossing Press, 1984. Accessed at</a:t>
            </a:r>
            <a:r>
              <a:rPr lang="en" u="sng">
                <a:solidFill>
                  <a:schemeClr val="hlink"/>
                </a:solidFill>
                <a:hlinkClick r:id="rId4"/>
              </a:rPr>
              <a:t> Black Thought and Culture</a:t>
            </a:r>
            <a:r>
              <a:rPr lang="en"/>
              <a:t> via </a:t>
            </a:r>
            <a:r>
              <a:rPr lang="en" u="sng">
                <a:solidFill>
                  <a:schemeClr val="hlink"/>
                </a:solidFill>
                <a:hlinkClick r:id="rId5"/>
              </a:rPr>
              <a:t>City Tech Library</a:t>
            </a:r>
            <a:r>
              <a:rPr lang="en"/>
              <a:t>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Do: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Provide a bit of context on the source and where it’s from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Avoid: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Exposed URLs - they make it tough to scan materials and are bad for anyone using a screen reader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Attributing and sourcing Creative Commons licensed content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“Sex and Gender.”</a:t>
            </a:r>
            <a:r>
              <a:rPr lang="en"/>
              <a:t> Introduction to Sociology 2e. Rice University. Accessed at </a:t>
            </a:r>
            <a:r>
              <a:rPr lang="en" u="sng">
                <a:solidFill>
                  <a:schemeClr val="hlink"/>
                </a:solidFill>
                <a:hlinkClick r:id="rId4"/>
              </a:rPr>
              <a:t>OER Commons</a:t>
            </a:r>
            <a:r>
              <a:rPr lang="en"/>
              <a:t> (licensed under </a:t>
            </a:r>
            <a:r>
              <a:rPr lang="en" u="sng">
                <a:solidFill>
                  <a:schemeClr val="hlink"/>
                </a:solidFill>
                <a:hlinkClick r:id="rId5"/>
              </a:rPr>
              <a:t>CC BY 4.0</a:t>
            </a:r>
            <a:r>
              <a:rPr lang="en"/>
              <a:t>).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Best Practices for building out your course outline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Example on next slide...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348475" y="292725"/>
            <a:ext cx="5742900" cy="46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Unit 1: Theme {Heading 2}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1-2 sentence context about theme and topics covered.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Assignments {Heading 3}</a:t>
            </a:r>
            <a:endParaRPr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Read: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Listen: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Due for next session: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615826" cy="48238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8"/>
          <p:cNvSpPr txBox="1"/>
          <p:nvPr/>
        </p:nvSpPr>
        <p:spPr>
          <a:xfrm>
            <a:off x="6133175" y="850275"/>
            <a:ext cx="26067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from Prof. Hitching’s Information Design OER Site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000" y="19050"/>
            <a:ext cx="3457575" cy="51054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9"/>
          <p:cNvSpPr txBox="1"/>
          <p:nvPr/>
        </p:nvSpPr>
        <p:spPr>
          <a:xfrm>
            <a:off x="6133175" y="850275"/>
            <a:ext cx="2606700" cy="8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From Prof. Hitching’s Information Design OER Site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Syllabus w/ course outline</a:t>
            </a:r>
            <a:endParaRPr/>
          </a:p>
        </p:txBody>
      </p:sp>
      <p:sp>
        <p:nvSpPr>
          <p:cNvPr id="96" name="Google Shape;9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Template</a:t>
            </a:r>
            <a:r>
              <a:rPr lang="en"/>
              <a:t> adapted from Prof. Munroe’s Business of Fashion course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