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1" r:id="rId2"/>
  </p:sldMasterIdLst>
  <p:notesMasterIdLst>
    <p:notesMasterId r:id="rId15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5143500" type="screen16x9"/>
  <p:notesSz cx="6858000" cy="9144000"/>
  <p:embeddedFontLst>
    <p:embeddedFont>
      <p:font typeface="Comic Sans MS" panose="030F0902030302020204" pitchFamily="66" charset="0"/>
      <p:regular r:id="rId16"/>
    </p:embeddedFont>
    <p:embeddedFont>
      <p:font typeface="Roboto" panose="02000000000000000000" pitchFamily="2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61" d="100"/>
          <a:sy n="161" d="100"/>
        </p:scale>
        <p:origin x="784" y="2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cedf743beb_2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gcedf743beb_2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ce6c6ba76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ce6c6ba76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ce6c6ba766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ce6c6ba766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cefe1826d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cefe1826d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ce68556901_0_2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ce68556901_0_2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ce68556901_0_2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ce68556901_0_2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cedf743beb_2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0" name="Google Shape;180;gcedf743beb_2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cedf743beb_2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4" name="Google Shape;194;gcedf743beb_2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cedf74b8d8_2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8" name="Google Shape;208;gcedf74b8d8_2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cedf74b8d8_2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gcedf74b8d8_2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ce6c6ba766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ce6c6ba766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ce6c6ba766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ce6c6ba766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1" name="Google Shape;11;p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11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71" name="Google Shape;71;p1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11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11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1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1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" name="Google Shape;76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7" name="Google Shape;77;p11"/>
          <p:cNvSpPr txBox="1">
            <a:spLocks noGrp="1"/>
          </p:cNvSpPr>
          <p:nvPr>
            <p:ph type="body" idx="1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Google Shape;86;p14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87" name="Google Shape;87;p14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14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14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14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14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2" name="Google Shape;92;p14"/>
          <p:cNvSpPr txBox="1">
            <a:spLocks noGrp="1"/>
          </p:cNvSpPr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subTitle" idx="1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5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7" name="Google Shape;97;p15"/>
          <p:cNvSpPr txBox="1">
            <a:spLocks noGrp="1"/>
          </p:cNvSpPr>
          <p:nvPr>
            <p:ph type="body" idx="1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98" name="Google Shape;98;p15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16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101" name="Google Shape;101;p16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16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16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16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16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6" name="Google Shape;106;p16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8" name="Google Shape;108;p16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Google Shape;110;p17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11" name="Google Shape;111;p17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17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17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17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17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6" name="Google Shape;116;p17"/>
          <p:cNvSpPr txBox="1">
            <a:spLocks noGrp="1"/>
          </p:cNvSpPr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7" name="Google Shape;117;p17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8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8"/>
          <p:cNvSpPr txBox="1">
            <a:spLocks noGrp="1"/>
          </p:cNvSpPr>
          <p:nvPr>
            <p:ph type="body" idx="1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21" name="Google Shape;121;p18"/>
          <p:cNvSpPr txBox="1">
            <a:spLocks noGrp="1"/>
          </p:cNvSpPr>
          <p:nvPr>
            <p:ph type="body" idx="2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22" name="Google Shape;122;p1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9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9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" name="Google Shape;127;p20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28" name="Google Shape;128;p20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20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20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20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20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3" name="Google Shape;133;p20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4" name="Google Shape;134;p20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1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7" name="Google Shape;137;p2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8" name="Google Shape;138;p21"/>
          <p:cNvSpPr txBox="1">
            <a:spLocks noGrp="1"/>
          </p:cNvSpPr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39" name="Google Shape;139;p21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40" name="Google Shape;140;p21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1" name="Google Shape;141;p21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21" name="Google Shape;21;p3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2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144" name="Google Shape;144;p22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oogle Shape;146;p23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47" name="Google Shape;147;p23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2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23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23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23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2" name="Google Shape;152;p23"/>
          <p:cNvSpPr txBox="1">
            <a:spLocks noGrp="1"/>
          </p:cNvSpPr>
          <p:nvPr>
            <p:ph type="title" hasCustomPrompt="1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53" name="Google Shape;153;p23"/>
          <p:cNvSpPr txBox="1">
            <a:spLocks noGrp="1"/>
          </p:cNvSpPr>
          <p:nvPr>
            <p:ph type="body" idx="1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4" name="Google Shape;154;p23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4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29;p4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30" name="Google Shape;30;p4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4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Google Shape;35;p4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body" idx="1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body" idx="2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1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8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52" name="Google Shape;52;p8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8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8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" name="Google Shape;57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1" name="Google Shape;6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2" name="Google Shape;62;p9"/>
          <p:cNvSpPr txBox="1">
            <a:spLocks noGrp="1"/>
          </p:cNvSpPr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geometric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geometric">
    <p:bg>
      <p:bgPr>
        <a:solidFill>
          <a:schemeClr val="lt1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3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FA8O_Ff0CFk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5"/>
          <p:cNvSpPr txBox="1">
            <a:spLocks noGrp="1"/>
          </p:cNvSpPr>
          <p:nvPr>
            <p:ph type="ctrTitle"/>
          </p:nvPr>
        </p:nvSpPr>
        <p:spPr>
          <a:xfrm>
            <a:off x="767598" y="732648"/>
            <a:ext cx="5436639" cy="2244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“Healthy Choice, Healthy Teeth!”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62" name="Google Shape;162;p25"/>
          <p:cNvSpPr txBox="1">
            <a:spLocks noGrp="1"/>
          </p:cNvSpPr>
          <p:nvPr>
            <p:ph type="subTitle" idx="1"/>
          </p:nvPr>
        </p:nvSpPr>
        <p:spPr>
          <a:xfrm>
            <a:off x="473368" y="1757427"/>
            <a:ext cx="5786397" cy="2653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4572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rPr lang="en" sz="13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Nutritional effects on caries in children and prevention methods</a:t>
            </a:r>
            <a:endParaRPr/>
          </a:p>
          <a:p>
            <a:pPr marL="4572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endParaRPr sz="135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endParaRPr sz="135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endParaRPr sz="105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endParaRPr sz="105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endParaRPr sz="105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rPr lang="en" sz="105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Presented by:</a:t>
            </a:r>
            <a:endParaRPr/>
          </a:p>
          <a:p>
            <a:pPr marL="4572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endParaRPr sz="105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rPr lang="en" sz="105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Semah Altam, Kehinde Bello</a:t>
            </a:r>
            <a:endParaRPr/>
          </a:p>
          <a:p>
            <a:pPr marL="457200" lvl="0" indent="-342900" algn="l" rtl="0">
              <a:lnSpc>
                <a:spcPct val="17999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" sz="105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Olga Bondaresco, Jose Torija Gutierrez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endParaRPr sz="7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endParaRPr sz="1050">
              <a:solidFill>
                <a:schemeClr val="lt1"/>
              </a:solidFill>
            </a:endParaRPr>
          </a:p>
        </p:txBody>
      </p:sp>
      <p:pic>
        <p:nvPicPr>
          <p:cNvPr id="163" name="Google Shape;163;p25" descr="Bowl of cereal"/>
          <p:cNvPicPr preferRelativeResize="0"/>
          <p:nvPr/>
        </p:nvPicPr>
        <p:blipFill rotWithShape="1">
          <a:blip r:embed="rId3">
            <a:alphaModFix/>
          </a:blip>
          <a:srcRect l="26245" r="31010"/>
          <a:stretch/>
        </p:blipFill>
        <p:spPr>
          <a:xfrm>
            <a:off x="6078069" y="7"/>
            <a:ext cx="3074894" cy="51434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4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ic Sans MS"/>
                <a:ea typeface="Comic Sans MS"/>
                <a:cs typeface="Comic Sans MS"/>
                <a:sym typeface="Comic Sans MS"/>
              </a:rPr>
              <a:t>Let’s brush with Mickey!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44" name="Google Shape;244;p34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6108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245" name="Google Shape;245;p34" descr="Are you ready to brush to the beat?! Grab your toothbrush and toothpaste to brush along with Mickey!&#10;&#10;Wake up! Wake up! Make it a Mickey Morning! Hang out with Mickey and friends in the morning! &#10;&#10;Check out more videos with Mickey and friends here: https://www.youtube.com/playlist?list=PL2m1vjiMH_hNIvBzRxgaNj_C6VcO6j0a6&#10;&#10;#disneyjunior #mickeymornings" title="Brush to the Beat 🦷| Music Video | Learn to Brush Your Teeth | Mickey Mornings | Disney Junior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1184875"/>
            <a:ext cx="6108550" cy="3203750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34"/>
          <p:cNvSpPr txBox="1"/>
          <p:nvPr/>
        </p:nvSpPr>
        <p:spPr>
          <a:xfrm>
            <a:off x="1024450" y="4464500"/>
            <a:ext cx="5235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https://www.youtube.com/watch?v=FA8O_Ff0CFk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5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to achieve our Goal?</a:t>
            </a:r>
            <a:endParaRPr/>
          </a:p>
        </p:txBody>
      </p:sp>
      <p:sp>
        <p:nvSpPr>
          <p:cNvPr id="252" name="Google Shape;252;p35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44871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When brushing twice a day and flossing once a day this keeps your teeth strong.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Visiting the dental office regularly is very important for early detection. 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Also, maintaining a healthy diet.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These steps are essential for disease prevention. </a:t>
            </a:r>
            <a:endParaRPr/>
          </a:p>
        </p:txBody>
      </p:sp>
      <p:pic>
        <p:nvPicPr>
          <p:cNvPr id="253" name="Google Shape;253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63350" y="1916975"/>
            <a:ext cx="1174075" cy="73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01450" y="1654500"/>
            <a:ext cx="3942541" cy="3419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6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Steps to happier teeth</a:t>
            </a:r>
            <a:endParaRPr/>
          </a:p>
        </p:txBody>
      </p:sp>
      <p:sp>
        <p:nvSpPr>
          <p:cNvPr id="260" name="Google Shape;260;p36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43689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I will wake up everyday and brush my teeth.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I will eat my fruits and vegetables and less sugary foods.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I will floss once a day.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Lastly I will brush my teeth before I go to bed</a:t>
            </a:r>
            <a:endParaRPr/>
          </a:p>
        </p:txBody>
      </p:sp>
      <p:pic>
        <p:nvPicPr>
          <p:cNvPr id="261" name="Google Shape;261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45825" y="2224500"/>
            <a:ext cx="3926625" cy="278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27238" y="535988"/>
            <a:ext cx="2143125" cy="21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6"/>
          <p:cNvSpPr txBox="1">
            <a:spLocks noGrp="1"/>
          </p:cNvSpPr>
          <p:nvPr>
            <p:ph type="title"/>
          </p:nvPr>
        </p:nvSpPr>
        <p:spPr>
          <a:xfrm>
            <a:off x="311700" y="140700"/>
            <a:ext cx="7677300" cy="654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990"/>
              <a:buFont typeface="Arial"/>
              <a:buNone/>
            </a:pPr>
            <a:r>
              <a:rPr lang="en" sz="4000" b="1" u="sng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Healthy teeth and unhealthy teeth</a:t>
            </a:r>
            <a:endParaRPr sz="4000" b="1" u="sng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9" name="Google Shape;169;p26"/>
          <p:cNvSpPr txBox="1">
            <a:spLocks noGrp="1"/>
          </p:cNvSpPr>
          <p:nvPr>
            <p:ph type="body" idx="1"/>
          </p:nvPr>
        </p:nvSpPr>
        <p:spPr>
          <a:xfrm>
            <a:off x="186625" y="951725"/>
            <a:ext cx="4175100" cy="36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Healthy foods make your happy teeth</a:t>
            </a:r>
            <a:endParaRPr sz="9600" b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96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Bad foods  make your teeth unhappy</a:t>
            </a:r>
            <a:endParaRPr sz="9600" b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96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Unhappy teeth have caries ( tooth decay)</a:t>
            </a:r>
            <a:endParaRPr sz="9600" b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9600" b="1">
                <a:solidFill>
                  <a:srgbClr val="FF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caries are the most common disease in children the main of  cause tooth loss.  </a:t>
            </a:r>
            <a:endParaRPr sz="9600" b="1">
              <a:solidFill>
                <a:srgbClr val="FF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9600" b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9600"/>
          </a:p>
        </p:txBody>
      </p:sp>
      <p:pic>
        <p:nvPicPr>
          <p:cNvPr id="170" name="Google Shape;170;p26" descr="Tooth Decay Process &amp; Prevention - Charlotte, NC Dentist - Stout Dentistry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49450" y="1000625"/>
            <a:ext cx="4894550" cy="369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7"/>
          <p:cNvSpPr txBox="1">
            <a:spLocks noGrp="1"/>
          </p:cNvSpPr>
          <p:nvPr>
            <p:ph type="title"/>
          </p:nvPr>
        </p:nvSpPr>
        <p:spPr>
          <a:xfrm>
            <a:off x="287850" y="187800"/>
            <a:ext cx="8568300" cy="5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900" b="1" u="sng">
                <a:latin typeface="Times New Roman"/>
                <a:ea typeface="Times New Roman"/>
                <a:cs typeface="Times New Roman"/>
                <a:sym typeface="Times New Roman"/>
              </a:rPr>
              <a:t>Untreated caries</a:t>
            </a:r>
            <a:endParaRPr sz="3900" b="1" u="sng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6" name="Google Shape;176;p27"/>
          <p:cNvSpPr txBox="1">
            <a:spLocks noGrp="1"/>
          </p:cNvSpPr>
          <p:nvPr>
            <p:ph type="body" idx="1"/>
          </p:nvPr>
        </p:nvSpPr>
        <p:spPr>
          <a:xfrm>
            <a:off x="234500" y="922400"/>
            <a:ext cx="4815300" cy="39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Times New Roman"/>
              <a:buChar char="●"/>
            </a:pPr>
            <a:r>
              <a:rPr lang="en" sz="2500" b="1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Leads to pain &amp; infection</a:t>
            </a:r>
            <a:endParaRPr sz="2500" b="1"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Times New Roman"/>
              <a:buChar char="●"/>
            </a:pPr>
            <a:r>
              <a:rPr lang="en" sz="2500" b="1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Problems with eating, speaking, playing, and learning. </a:t>
            </a:r>
            <a:endParaRPr sz="2500" b="1"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Times New Roman"/>
              <a:buChar char="●"/>
            </a:pPr>
            <a:r>
              <a:rPr lang="en" sz="2500" b="1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Tooth loss, hospitalization,</a:t>
            </a:r>
            <a:endParaRPr sz="2500" b="1"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Times New Roman"/>
              <a:buChar char="●"/>
            </a:pPr>
            <a:r>
              <a:rPr lang="en" sz="2500" b="1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Children with poor oral health are often absent from school.</a:t>
            </a:r>
            <a:endParaRPr sz="2500" b="1"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Times New Roman"/>
              <a:buChar char="●"/>
            </a:pPr>
            <a:r>
              <a:rPr lang="en" sz="2500" b="1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Poor performance and poor grades.</a:t>
            </a:r>
            <a:endParaRPr sz="2500" b="1"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sz="2500" b="1"/>
          </a:p>
        </p:txBody>
      </p:sp>
      <p:pic>
        <p:nvPicPr>
          <p:cNvPr id="177" name="Google Shape;177;p27" descr="Animated Dental Implant Video - YouTub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49700" y="783300"/>
            <a:ext cx="4094300" cy="35965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67600" y="930900"/>
            <a:ext cx="1976400" cy="197640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28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 b="1" u="sng"/>
              <a:t>How do you get caries?</a:t>
            </a:r>
            <a:endParaRPr b="1" u="sng"/>
          </a:p>
        </p:txBody>
      </p:sp>
      <p:sp>
        <p:nvSpPr>
          <p:cNvPr id="184" name="Google Shape;184;p28"/>
          <p:cNvSpPr txBox="1">
            <a:spLocks noGrp="1"/>
          </p:cNvSpPr>
          <p:nvPr>
            <p:ph type="body" idx="1"/>
          </p:nvPr>
        </p:nvSpPr>
        <p:spPr>
          <a:xfrm>
            <a:off x="4614951" y="1409857"/>
            <a:ext cx="3126600" cy="187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88235"/>
              <a:buNone/>
            </a:pPr>
            <a:r>
              <a:rPr lang="en" sz="2400" b="1" u="sng">
                <a:solidFill>
                  <a:srgbClr val="FF0000"/>
                </a:solidFill>
              </a:rPr>
              <a:t>Unhealthy foods </a:t>
            </a:r>
            <a:endParaRPr/>
          </a:p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88235"/>
              <a:buNone/>
            </a:pPr>
            <a:r>
              <a:rPr lang="en" sz="2400" b="1" u="sng">
                <a:solidFill>
                  <a:srgbClr val="FF0000"/>
                </a:solidFill>
              </a:rPr>
              <a:t>and</a:t>
            </a:r>
            <a:endParaRPr/>
          </a:p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88235"/>
              <a:buNone/>
            </a:pPr>
            <a:r>
              <a:rPr lang="en" sz="2400" b="1" u="sng">
                <a:solidFill>
                  <a:srgbClr val="FF0000"/>
                </a:solidFill>
              </a:rPr>
              <a:t>Improper oral hygiene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ct val="117647"/>
              <a:buNone/>
            </a:pPr>
            <a:r>
              <a:rPr lang="en"/>
              <a:t> </a:t>
            </a:r>
            <a:endParaRPr/>
          </a:p>
        </p:txBody>
      </p:sp>
      <p:pic>
        <p:nvPicPr>
          <p:cNvPr id="185" name="Google Shape;185;p28" descr="Company nam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5986" y="1017800"/>
            <a:ext cx="3945725" cy="2219471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8"/>
          <p:cNvSpPr txBox="1"/>
          <p:nvPr/>
        </p:nvSpPr>
        <p:spPr>
          <a:xfrm>
            <a:off x="678427" y="3119285"/>
            <a:ext cx="671789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0" i="0" u="none" strike="noStrike" cap="none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Healthy foods contain good </a:t>
            </a:r>
            <a:r>
              <a:rPr lang="en" sz="24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Vitamins</a:t>
            </a:r>
            <a:r>
              <a:rPr lang="en" sz="2400" b="0" i="0" u="none" strike="noStrike" cap="none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en" sz="24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Minerals</a:t>
            </a:r>
            <a:r>
              <a:rPr lang="en" sz="2400" b="0" i="0" u="none" strike="noStrike" cap="none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 which prevent caries to destroy the teeth and keep your smile healthy!</a:t>
            </a:r>
            <a:endParaRPr/>
          </a:p>
        </p:txBody>
      </p:sp>
      <p:pic>
        <p:nvPicPr>
          <p:cNvPr id="187" name="Google Shape;187;p28" descr="Thick Arrow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073750" y="1818025"/>
            <a:ext cx="1040207" cy="48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28" descr="Gum Monster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028678" y="3157748"/>
            <a:ext cx="2044567" cy="188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28" descr="Carrot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-2346007">
            <a:off x="568607" y="3142673"/>
            <a:ext cx="535568" cy="19966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28" descr="Broccoli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1975290">
            <a:off x="1133702" y="4229334"/>
            <a:ext cx="871200" cy="770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8" descr="Avocado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-1356050">
            <a:off x="356672" y="3956385"/>
            <a:ext cx="577814" cy="11776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9"/>
          <p:cNvSpPr txBox="1">
            <a:spLocks noGrp="1"/>
          </p:cNvSpPr>
          <p:nvPr>
            <p:ph type="title"/>
          </p:nvPr>
        </p:nvSpPr>
        <p:spPr>
          <a:xfrm>
            <a:off x="395786" y="245887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 b="1" u="sng"/>
              <a:t>Healthy VS Unhealthy foods!</a:t>
            </a:r>
            <a:endParaRPr b="1" u="sng"/>
          </a:p>
        </p:txBody>
      </p:sp>
      <p:sp>
        <p:nvSpPr>
          <p:cNvPr id="197" name="Google Shape;197;p29"/>
          <p:cNvSpPr txBox="1">
            <a:spLocks noGrp="1"/>
          </p:cNvSpPr>
          <p:nvPr>
            <p:ph type="body" idx="1"/>
          </p:nvPr>
        </p:nvSpPr>
        <p:spPr>
          <a:xfrm>
            <a:off x="380334" y="1237803"/>
            <a:ext cx="3029970" cy="2241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8108"/>
              <a:buNone/>
            </a:pPr>
            <a:r>
              <a:rPr lang="en" u="sng">
                <a:solidFill>
                  <a:srgbClr val="0070C0"/>
                </a:solidFill>
              </a:rPr>
              <a:t>HEALTHY:</a:t>
            </a:r>
            <a:endParaRPr/>
          </a:p>
          <a:p>
            <a:pPr marL="285750" lvl="0" indent="-2857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29729"/>
              <a:buFont typeface="Arial"/>
              <a:buChar char="•"/>
            </a:pPr>
            <a:r>
              <a:rPr lang="en" sz="1500"/>
              <a:t>Apples</a:t>
            </a:r>
            <a:endParaRPr/>
          </a:p>
          <a:p>
            <a:pPr marL="28575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29729"/>
              <a:buFont typeface="Arial"/>
              <a:buChar char="•"/>
            </a:pPr>
            <a:r>
              <a:rPr lang="en" sz="1500"/>
              <a:t>Celery and Carrots</a:t>
            </a:r>
            <a:endParaRPr/>
          </a:p>
          <a:p>
            <a:pPr marL="28575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29729"/>
              <a:buFont typeface="Arial"/>
              <a:buChar char="•"/>
            </a:pPr>
            <a:r>
              <a:rPr lang="en" sz="1500"/>
              <a:t>Broccoli and Green Leafy Vegetables</a:t>
            </a:r>
            <a:endParaRPr/>
          </a:p>
          <a:p>
            <a:pPr marL="28575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29729"/>
              <a:buFont typeface="Arial"/>
              <a:buChar char="•"/>
            </a:pPr>
            <a:r>
              <a:rPr lang="en" sz="1500"/>
              <a:t>Nuts and Seeds</a:t>
            </a:r>
            <a:endParaRPr/>
          </a:p>
          <a:p>
            <a:pPr marL="28575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29729"/>
              <a:buFont typeface="Arial"/>
              <a:buChar char="•"/>
            </a:pPr>
            <a:r>
              <a:rPr lang="en" sz="1500"/>
              <a:t>Milk, Cheese, and Yogurt</a:t>
            </a:r>
            <a:endParaRPr/>
          </a:p>
          <a:p>
            <a:pPr marL="28575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29729"/>
              <a:buFont typeface="Arial"/>
              <a:buChar char="•"/>
            </a:pPr>
            <a:r>
              <a:rPr lang="en" sz="1500"/>
              <a:t>Eggs</a:t>
            </a:r>
            <a:endParaRPr/>
          </a:p>
          <a:p>
            <a:pPr marL="285750" lvl="0" indent="-171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8108"/>
              <a:buFont typeface="Arial"/>
              <a:buNone/>
            </a:pPr>
            <a:endParaRPr/>
          </a:p>
        </p:txBody>
      </p:sp>
      <p:pic>
        <p:nvPicPr>
          <p:cNvPr id="198" name="Google Shape;198;p29" descr="A picture containing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2994129" y="3339543"/>
            <a:ext cx="2777565" cy="1536738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9"/>
          <p:cNvSpPr txBox="1"/>
          <p:nvPr/>
        </p:nvSpPr>
        <p:spPr>
          <a:xfrm>
            <a:off x="5771694" y="1279088"/>
            <a:ext cx="3029997" cy="2585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0" i="0" u="sng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UNHEALTHY: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sng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Cakes and Biscuits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Soft drinks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Sweets and Chocolate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Sauces and Syrups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Jams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Sugary Cereals and Cereal bars</a:t>
            </a:r>
            <a:endParaRPr/>
          </a:p>
          <a:p>
            <a:pPr marL="285750" marR="0" lvl="0" indent="-196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96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0" name="Google Shape;200;p29" descr="A picture containing diagram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74650" y="1035588"/>
            <a:ext cx="2344613" cy="234461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1" name="Google Shape;201;p29"/>
          <p:cNvCxnSpPr/>
          <p:nvPr/>
        </p:nvCxnSpPr>
        <p:spPr>
          <a:xfrm rot="-5400000" flipH="1">
            <a:off x="2992159" y="2109485"/>
            <a:ext cx="2710200" cy="600"/>
          </a:xfrm>
          <a:prstGeom prst="curvedConnector3">
            <a:avLst>
              <a:gd name="adj1" fmla="val 50000"/>
            </a:avLst>
          </a:prstGeom>
          <a:noFill/>
          <a:ln w="38100" cap="flat" cmpd="sng">
            <a:solidFill>
              <a:schemeClr val="accent3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cxnSp>
        <p:nvCxnSpPr>
          <p:cNvPr id="202" name="Google Shape;202;p29"/>
          <p:cNvCxnSpPr/>
          <p:nvPr/>
        </p:nvCxnSpPr>
        <p:spPr>
          <a:xfrm>
            <a:off x="4757833" y="863480"/>
            <a:ext cx="439398" cy="463449"/>
          </a:xfrm>
          <a:prstGeom prst="straightConnector1">
            <a:avLst/>
          </a:prstGeom>
          <a:noFill/>
          <a:ln w="254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203" name="Google Shape;203;p29"/>
          <p:cNvCxnSpPr/>
          <p:nvPr/>
        </p:nvCxnSpPr>
        <p:spPr>
          <a:xfrm flipH="1">
            <a:off x="4757833" y="885324"/>
            <a:ext cx="439398" cy="393764"/>
          </a:xfrm>
          <a:prstGeom prst="straightConnector1">
            <a:avLst/>
          </a:prstGeom>
          <a:noFill/>
          <a:ln w="254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204" name="Google Shape;204;p29"/>
          <p:cNvCxnSpPr/>
          <p:nvPr/>
        </p:nvCxnSpPr>
        <p:spPr>
          <a:xfrm>
            <a:off x="3516525" y="950975"/>
            <a:ext cx="188100" cy="324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5" name="Google Shape;205;p29"/>
          <p:cNvCxnSpPr/>
          <p:nvPr/>
        </p:nvCxnSpPr>
        <p:spPr>
          <a:xfrm rot="10800000" flipH="1">
            <a:off x="3699400" y="872675"/>
            <a:ext cx="245700" cy="391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0"/>
          <p:cNvSpPr txBox="1">
            <a:spLocks noGrp="1"/>
          </p:cNvSpPr>
          <p:nvPr>
            <p:ph type="title"/>
          </p:nvPr>
        </p:nvSpPr>
        <p:spPr>
          <a:xfrm>
            <a:off x="415265" y="298736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 b="1" u="sng"/>
              <a:t>What we need to know?</a:t>
            </a:r>
            <a:endParaRPr b="1" u="sng"/>
          </a:p>
        </p:txBody>
      </p:sp>
      <p:sp>
        <p:nvSpPr>
          <p:cNvPr id="211" name="Google Shape;211;p30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5307435" cy="1955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28575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8108"/>
              <a:buChar char="●"/>
            </a:pPr>
            <a:r>
              <a:rPr lang="en" dirty="0"/>
              <a:t>Identify healthy foods and harmful sugary foods.</a:t>
            </a:r>
            <a:endParaRPr dirty="0"/>
          </a:p>
          <a:p>
            <a:pPr marL="285750" lvl="0" indent="-2857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08108"/>
              <a:buChar char="●"/>
            </a:pPr>
            <a:r>
              <a:rPr lang="en" dirty="0"/>
              <a:t>How to brush the teeth and for how long.</a:t>
            </a:r>
            <a:endParaRPr dirty="0"/>
          </a:p>
          <a:p>
            <a:pPr marL="285750" lvl="0" indent="-2857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08108"/>
              <a:buChar char="●"/>
            </a:pPr>
            <a:r>
              <a:rPr lang="en" dirty="0"/>
              <a:t>Visit the dentist for a checkup.</a:t>
            </a:r>
            <a:endParaRPr dirty="0"/>
          </a:p>
          <a:p>
            <a:pPr marL="285750" lvl="0" indent="-28575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ct val="108108"/>
              <a:buChar char="●"/>
            </a:pPr>
            <a:r>
              <a:rPr lang="en" dirty="0"/>
              <a:t>Child’s typical dental care routine.</a:t>
            </a:r>
            <a:endParaRPr dirty="0"/>
          </a:p>
        </p:txBody>
      </p:sp>
      <p:pic>
        <p:nvPicPr>
          <p:cNvPr id="212" name="Google Shape;212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77349" y="3119292"/>
            <a:ext cx="3506020" cy="1588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76156" y="1229870"/>
            <a:ext cx="2821175" cy="2673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Google Shape;218;p31" descr="Diagram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2224" y="2899508"/>
            <a:ext cx="3489454" cy="1994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31" descr="A picture containing clipar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2000" y="1017800"/>
            <a:ext cx="4572000" cy="2571750"/>
          </a:xfrm>
          <a:prstGeom prst="rect">
            <a:avLst/>
          </a:prstGeom>
          <a:noFill/>
          <a:ln>
            <a:noFill/>
          </a:ln>
          <a:effectLst>
            <a:outerShdw blurRad="444500" dist="50800" dir="5400000" sx="91000" sy="91000" algn="ctr" rotWithShape="0">
              <a:srgbClr val="000000">
                <a:alpha val="0"/>
              </a:srgbClr>
            </a:outerShdw>
          </a:effectLst>
        </p:spPr>
      </p:pic>
      <p:sp>
        <p:nvSpPr>
          <p:cNvPr id="220" name="Google Shape;220;p31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9047"/>
              <a:buNone/>
            </a:pPr>
            <a:r>
              <a:rPr lang="en" sz="2800" b="1" u="sng"/>
              <a:t>Our Goal!</a:t>
            </a:r>
            <a:endParaRPr b="1"/>
          </a:p>
        </p:txBody>
      </p:sp>
      <p:sp>
        <p:nvSpPr>
          <p:cNvPr id="221" name="Google Shape;221;p31"/>
          <p:cNvSpPr txBox="1">
            <a:spLocks noGrp="1"/>
          </p:cNvSpPr>
          <p:nvPr>
            <p:ph type="body" idx="1"/>
          </p:nvPr>
        </p:nvSpPr>
        <p:spPr>
          <a:xfrm>
            <a:off x="116316" y="902250"/>
            <a:ext cx="5026208" cy="2802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600" dirty="0">
                <a:solidFill>
                  <a:schemeClr val="dk2"/>
                </a:solidFill>
              </a:rPr>
              <a:t>Improvement in the number of children that can correctly label out the healthy and unhealthy foods.</a:t>
            </a:r>
            <a:endParaRPr dirty="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600" dirty="0">
                <a:solidFill>
                  <a:schemeClr val="dk2"/>
                </a:solidFill>
              </a:rPr>
              <a:t>To effect on families' eating habits.</a:t>
            </a:r>
            <a:endParaRPr dirty="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600" dirty="0">
                <a:solidFill>
                  <a:schemeClr val="dk2"/>
                </a:solidFill>
              </a:rPr>
              <a:t>Improvement in home oral care: regular flossing and brushing.</a:t>
            </a:r>
            <a:endParaRPr dirty="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600" dirty="0">
                <a:solidFill>
                  <a:schemeClr val="dk2"/>
                </a:solidFill>
              </a:rPr>
              <a:t>Educate the children on the importance of making regular visits to the dentist.</a:t>
            </a:r>
            <a:endParaRPr dirty="0"/>
          </a:p>
          <a:p>
            <a:pPr marL="1143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2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                       </a:t>
            </a:r>
            <a:r>
              <a:rPr lang="en">
                <a:latin typeface="Comic Sans MS"/>
                <a:ea typeface="Comic Sans MS"/>
                <a:cs typeface="Comic Sans MS"/>
                <a:sym typeface="Comic Sans MS"/>
              </a:rPr>
              <a:t>How to Floss?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27" name="Google Shape;227;p32"/>
          <p:cNvSpPr txBox="1"/>
          <p:nvPr/>
        </p:nvSpPr>
        <p:spPr>
          <a:xfrm>
            <a:off x="429575" y="1386950"/>
            <a:ext cx="2246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8" name="Google Shape;228;p32"/>
          <p:cNvSpPr txBox="1"/>
          <p:nvPr/>
        </p:nvSpPr>
        <p:spPr>
          <a:xfrm>
            <a:off x="405025" y="1276475"/>
            <a:ext cx="3215700" cy="23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omic Sans MS"/>
              <a:buAutoNum type="alphaUcPeriod"/>
            </a:pPr>
            <a:r>
              <a:rPr lang="en" b="1">
                <a:latin typeface="Comic Sans MS"/>
                <a:ea typeface="Comic Sans MS"/>
                <a:cs typeface="Comic Sans MS"/>
                <a:sym typeface="Comic Sans MS"/>
              </a:rPr>
              <a:t>Twirl floss around a finger from both hands.</a:t>
            </a:r>
            <a:endParaRPr b="1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omic Sans MS"/>
              <a:buAutoNum type="alphaUcPeriod"/>
            </a:pPr>
            <a:r>
              <a:rPr lang="en" b="1">
                <a:latin typeface="Comic Sans MS"/>
                <a:ea typeface="Comic Sans MS"/>
                <a:cs typeface="Comic Sans MS"/>
                <a:sym typeface="Comic Sans MS"/>
              </a:rPr>
              <a:t>Hold the floss tightly and place between teeth.</a:t>
            </a:r>
            <a:endParaRPr b="1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omic Sans MS"/>
              <a:buAutoNum type="alphaUcPeriod"/>
            </a:pPr>
            <a:r>
              <a:rPr lang="en" b="1">
                <a:latin typeface="Comic Sans MS"/>
                <a:ea typeface="Comic Sans MS"/>
                <a:cs typeface="Comic Sans MS"/>
                <a:sym typeface="Comic Sans MS"/>
              </a:rPr>
              <a:t>Make a “C” shape around the tooth and slide it up and down. </a:t>
            </a:r>
            <a:endParaRPr b="1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omic Sans MS"/>
              <a:buAutoNum type="alphaUcPeriod"/>
            </a:pPr>
            <a:r>
              <a:rPr lang="en" b="1">
                <a:latin typeface="Comic Sans MS"/>
                <a:ea typeface="Comic Sans MS"/>
                <a:cs typeface="Comic Sans MS"/>
                <a:sym typeface="Comic Sans MS"/>
              </a:rPr>
              <a:t>Having a hard time? You can also use handled floss!</a:t>
            </a:r>
            <a:endParaRPr b="1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29" name="Google Shape;229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73125" y="1170200"/>
            <a:ext cx="5370876" cy="35129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1550" y="3304600"/>
            <a:ext cx="3742298" cy="1479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3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                     How to brush?</a:t>
            </a:r>
            <a:endParaRPr/>
          </a:p>
        </p:txBody>
      </p:sp>
      <p:sp>
        <p:nvSpPr>
          <p:cNvPr id="236" name="Google Shape;236;p33"/>
          <p:cNvSpPr txBox="1"/>
          <p:nvPr/>
        </p:nvSpPr>
        <p:spPr>
          <a:xfrm>
            <a:off x="354775" y="1361875"/>
            <a:ext cx="2792400" cy="363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omic Sans MS"/>
              <a:buAutoNum type="alphaUcPeriod"/>
            </a:pPr>
            <a:r>
              <a:rPr lang="en" b="1">
                <a:latin typeface="Comic Sans MS"/>
                <a:ea typeface="Comic Sans MS"/>
                <a:cs typeface="Comic Sans MS"/>
                <a:sym typeface="Comic Sans MS"/>
              </a:rPr>
              <a:t>Divide the mouth into 6 sections and take 20 seconds to brush each.</a:t>
            </a:r>
            <a:endParaRPr b="1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omic Sans MS"/>
              <a:buAutoNum type="alphaUcPeriod"/>
            </a:pPr>
            <a:r>
              <a:rPr lang="en" b="1">
                <a:latin typeface="Comic Sans MS"/>
                <a:ea typeface="Comic Sans MS"/>
                <a:cs typeface="Comic Sans MS"/>
                <a:sym typeface="Comic Sans MS"/>
              </a:rPr>
              <a:t>Start with outer surface of the lower jaw. </a:t>
            </a:r>
            <a:endParaRPr b="1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omic Sans MS"/>
              <a:buAutoNum type="alphaUcPeriod"/>
            </a:pPr>
            <a:r>
              <a:rPr lang="en" b="1">
                <a:latin typeface="Comic Sans MS"/>
                <a:ea typeface="Comic Sans MS"/>
                <a:cs typeface="Comic Sans MS"/>
                <a:sym typeface="Comic Sans MS"/>
              </a:rPr>
              <a:t>Then the inner and then the biting surfaces</a:t>
            </a:r>
            <a:endParaRPr b="1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omic Sans MS"/>
              <a:buAutoNum type="alphaUcPeriod"/>
            </a:pPr>
            <a:r>
              <a:rPr lang="en" b="1">
                <a:latin typeface="Comic Sans MS"/>
                <a:ea typeface="Comic Sans MS"/>
                <a:cs typeface="Comic Sans MS"/>
                <a:sym typeface="Comic Sans MS"/>
              </a:rPr>
              <a:t>Repeat with the upper jaw</a:t>
            </a:r>
            <a:endParaRPr b="1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omic Sans MS"/>
              <a:buAutoNum type="alphaUcPeriod"/>
            </a:pPr>
            <a:r>
              <a:rPr lang="en" b="1">
                <a:latin typeface="Comic Sans MS"/>
                <a:ea typeface="Comic Sans MS"/>
                <a:cs typeface="Comic Sans MS"/>
                <a:sym typeface="Comic Sans MS"/>
              </a:rPr>
              <a:t>Small circular movements near the gumline is most effective.</a:t>
            </a:r>
            <a:endParaRPr b="1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omic Sans MS"/>
              <a:buAutoNum type="alphaUcPeriod"/>
            </a:pPr>
            <a:r>
              <a:rPr lang="en" b="1">
                <a:latin typeface="Comic Sans MS"/>
                <a:ea typeface="Comic Sans MS"/>
                <a:cs typeface="Comic Sans MS"/>
                <a:sym typeface="Comic Sans MS"/>
              </a:rPr>
              <a:t>Lastly, don’t forget to gently brush the tongue</a:t>
            </a:r>
            <a:endParaRPr b="1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37" name="Google Shape;237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87175" y="1017800"/>
            <a:ext cx="5856826" cy="1898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87175" y="2915850"/>
            <a:ext cx="5856825" cy="1978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503</Words>
  <Application>Microsoft Macintosh PowerPoint</Application>
  <PresentationFormat>On-screen Show (16:9)</PresentationFormat>
  <Paragraphs>81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Roboto</vt:lpstr>
      <vt:lpstr>Comic Sans MS</vt:lpstr>
      <vt:lpstr>Times New Roman</vt:lpstr>
      <vt:lpstr>Arial</vt:lpstr>
      <vt:lpstr>Geometric</vt:lpstr>
      <vt:lpstr>Geometric</vt:lpstr>
      <vt:lpstr>“Healthy Choice, Healthy Teeth!”</vt:lpstr>
      <vt:lpstr>Healthy teeth and unhealthy teeth</vt:lpstr>
      <vt:lpstr>Untreated caries</vt:lpstr>
      <vt:lpstr>How do you get caries?</vt:lpstr>
      <vt:lpstr>Healthy VS Unhealthy foods!</vt:lpstr>
      <vt:lpstr>What we need to know?</vt:lpstr>
      <vt:lpstr>Our Goal!</vt:lpstr>
      <vt:lpstr>                                   How to Floss?</vt:lpstr>
      <vt:lpstr>                                 How to brush?</vt:lpstr>
      <vt:lpstr>Let’s brush with Mickey!</vt:lpstr>
      <vt:lpstr>How to achieve our Goal?</vt:lpstr>
      <vt:lpstr> Steps to happier teeth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“Healthy Choice, Healthy Teeth!”</dc:title>
  <cp:lastModifiedBy>olga.bondaresco@stu.bmcc.cuny.edu</cp:lastModifiedBy>
  <cp:revision>1</cp:revision>
  <dcterms:modified xsi:type="dcterms:W3CDTF">2021-04-28T03:44:56Z</dcterms:modified>
</cp:coreProperties>
</file>