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5"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49"/>
    <p:restoredTop sz="94694"/>
  </p:normalViewPr>
  <p:slideViewPr>
    <p:cSldViewPr snapToGrid="0" snapToObjects="1">
      <p:cViewPr varScale="1">
        <p:scale>
          <a:sx n="128" d="100"/>
          <a:sy n="128" d="100"/>
        </p:scale>
        <p:origin x="84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8/31/19</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5984197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8/31/19</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549636593"/>
      </p:ext>
    </p:extLst>
  </p:cSld>
  <p:clrMap bg1="lt1" tx1="dk1" bg2="lt2" tx2="dk2" accent1="accent1" accent2="accent2" accent3="accent3" accent4="accent4" accent5="accent5" accent6="accent6" hlink="hlink" folHlink="folHlink"/>
  <p:sldLayoutIdLst>
    <p:sldLayoutId id="2147483694" r:id="rId1"/>
  </p:sldLayoutIdLst>
  <p:hf sldNum="0" hdr="0" ftr="0" dt="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xml"/><Relationship Id="rId4" Type="http://schemas.openxmlformats.org/officeDocument/2006/relationships/image" Target="../media/image2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1" name="Rectangle 10">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CDDBEAA-BAA3-C245-9B38-F3540EE03130}"/>
              </a:ext>
            </a:extLst>
          </p:cNvPr>
          <p:cNvSpPr>
            <a:spLocks noGrp="1"/>
          </p:cNvSpPr>
          <p:nvPr>
            <p:ph type="ctrTitle"/>
          </p:nvPr>
        </p:nvSpPr>
        <p:spPr>
          <a:xfrm>
            <a:off x="8109235" y="863695"/>
            <a:ext cx="3511233" cy="3779995"/>
          </a:xfrm>
        </p:spPr>
        <p:txBody>
          <a:bodyPr anchor="ctr">
            <a:normAutofit/>
          </a:bodyPr>
          <a:lstStyle/>
          <a:p>
            <a:r>
              <a:rPr lang="en-US">
                <a:solidFill>
                  <a:schemeClr val="tx1"/>
                </a:solidFill>
              </a:rPr>
              <a:t>Syphilis</a:t>
            </a:r>
          </a:p>
        </p:txBody>
      </p:sp>
      <p:sp>
        <p:nvSpPr>
          <p:cNvPr id="3" name="Subtitle 2">
            <a:extLst>
              <a:ext uri="{FF2B5EF4-FFF2-40B4-BE49-F238E27FC236}">
                <a16:creationId xmlns:a16="http://schemas.microsoft.com/office/drawing/2014/main" id="{FF8DB81A-74CB-6E46-8321-5BF7C9E94441}"/>
              </a:ext>
            </a:extLst>
          </p:cNvPr>
          <p:cNvSpPr>
            <a:spLocks noGrp="1"/>
          </p:cNvSpPr>
          <p:nvPr>
            <p:ph type="subTitle" idx="1"/>
          </p:nvPr>
        </p:nvSpPr>
        <p:spPr>
          <a:xfrm>
            <a:off x="8109236" y="4739780"/>
            <a:ext cx="3511233" cy="1147054"/>
          </a:xfrm>
        </p:spPr>
        <p:txBody>
          <a:bodyPr anchor="t">
            <a:normAutofit/>
          </a:bodyPr>
          <a:lstStyle/>
          <a:p>
            <a:r>
              <a:rPr lang="en-US" sz="2000"/>
              <a:t>By Olga Bondaresco</a:t>
            </a:r>
          </a:p>
        </p:txBody>
      </p:sp>
      <p:pic>
        <p:nvPicPr>
          <p:cNvPr id="4" name="Picture 3" descr="A glass with a blue background&#10;&#10;Description automatically generated">
            <a:extLst>
              <a:ext uri="{FF2B5EF4-FFF2-40B4-BE49-F238E27FC236}">
                <a16:creationId xmlns:a16="http://schemas.microsoft.com/office/drawing/2014/main" id="{6E793B68-FB32-4223-9414-10203EB1BEEE}"/>
              </a:ext>
            </a:extLst>
          </p:cNvPr>
          <p:cNvPicPr>
            <a:picLocks noChangeAspect="1"/>
          </p:cNvPicPr>
          <p:nvPr/>
        </p:nvPicPr>
        <p:blipFill rotWithShape="1">
          <a:blip r:embed="rId2"/>
          <a:srcRect l="26635" r="-1" b="-1"/>
          <a:stretch/>
        </p:blipFill>
        <p:spPr>
          <a:xfrm>
            <a:off x="0" y="0"/>
            <a:ext cx="7537685" cy="6857990"/>
          </a:xfrm>
          <a:prstGeom prst="rect">
            <a:avLst/>
          </a:prstGeom>
        </p:spPr>
      </p:pic>
      <p:sp>
        <p:nvSpPr>
          <p:cNvPr id="13" name="Rectangle 12">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235"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0349788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9867E-6A3B-9D45-8C6A-01878AF38255}"/>
              </a:ext>
            </a:extLst>
          </p:cNvPr>
          <p:cNvSpPr>
            <a:spLocks noGrp="1"/>
          </p:cNvSpPr>
          <p:nvPr>
            <p:ph type="ctrTitle"/>
          </p:nvPr>
        </p:nvSpPr>
        <p:spPr/>
        <p:txBody>
          <a:bodyPr/>
          <a:lstStyle/>
          <a:p>
            <a:r>
              <a:rPr lang="en-US" dirty="0"/>
              <a:t>  </a:t>
            </a:r>
          </a:p>
        </p:txBody>
      </p:sp>
      <p:pic>
        <p:nvPicPr>
          <p:cNvPr id="7" name="Picture 6">
            <a:extLst>
              <a:ext uri="{FF2B5EF4-FFF2-40B4-BE49-F238E27FC236}">
                <a16:creationId xmlns:a16="http://schemas.microsoft.com/office/drawing/2014/main" id="{5DC137C5-E353-094C-B7C5-C6B595EEFA98}"/>
              </a:ext>
            </a:extLst>
          </p:cNvPr>
          <p:cNvPicPr>
            <a:picLocks noChangeAspect="1"/>
          </p:cNvPicPr>
          <p:nvPr/>
        </p:nvPicPr>
        <p:blipFill>
          <a:blip r:embed="rId2"/>
          <a:stretch>
            <a:fillRect/>
          </a:stretch>
        </p:blipFill>
        <p:spPr>
          <a:xfrm>
            <a:off x="7931154" y="3336020"/>
            <a:ext cx="3531389" cy="2762832"/>
          </a:xfrm>
          <a:prstGeom prst="rect">
            <a:avLst/>
          </a:prstGeom>
        </p:spPr>
      </p:pic>
      <p:pic>
        <p:nvPicPr>
          <p:cNvPr id="9" name="Picture 8">
            <a:extLst>
              <a:ext uri="{FF2B5EF4-FFF2-40B4-BE49-F238E27FC236}">
                <a16:creationId xmlns:a16="http://schemas.microsoft.com/office/drawing/2014/main" id="{FCB7E4E2-720D-734D-9943-E3187654ECFD}"/>
              </a:ext>
            </a:extLst>
          </p:cNvPr>
          <p:cNvPicPr>
            <a:picLocks noChangeAspect="1"/>
          </p:cNvPicPr>
          <p:nvPr/>
        </p:nvPicPr>
        <p:blipFill>
          <a:blip r:embed="rId3"/>
          <a:stretch>
            <a:fillRect/>
          </a:stretch>
        </p:blipFill>
        <p:spPr>
          <a:xfrm>
            <a:off x="6993570" y="687442"/>
            <a:ext cx="3468737" cy="2312491"/>
          </a:xfrm>
          <a:prstGeom prst="rect">
            <a:avLst/>
          </a:prstGeom>
        </p:spPr>
      </p:pic>
      <p:pic>
        <p:nvPicPr>
          <p:cNvPr id="10" name="Picture 9">
            <a:extLst>
              <a:ext uri="{FF2B5EF4-FFF2-40B4-BE49-F238E27FC236}">
                <a16:creationId xmlns:a16="http://schemas.microsoft.com/office/drawing/2014/main" id="{98C4EB6E-4C75-D44B-AB4C-F9C0C374BE61}"/>
              </a:ext>
            </a:extLst>
          </p:cNvPr>
          <p:cNvPicPr>
            <a:picLocks noChangeAspect="1"/>
          </p:cNvPicPr>
          <p:nvPr/>
        </p:nvPicPr>
        <p:blipFill>
          <a:blip r:embed="rId4"/>
          <a:stretch>
            <a:fillRect/>
          </a:stretch>
        </p:blipFill>
        <p:spPr>
          <a:xfrm>
            <a:off x="901352" y="644191"/>
            <a:ext cx="5471400" cy="2355742"/>
          </a:xfrm>
          <a:prstGeom prst="rect">
            <a:avLst/>
          </a:prstGeom>
        </p:spPr>
      </p:pic>
      <p:sp>
        <p:nvSpPr>
          <p:cNvPr id="11" name="Subtitle 10">
            <a:extLst>
              <a:ext uri="{FF2B5EF4-FFF2-40B4-BE49-F238E27FC236}">
                <a16:creationId xmlns:a16="http://schemas.microsoft.com/office/drawing/2014/main" id="{A67C80B0-8549-B840-95EA-D760003D1B8E}"/>
              </a:ext>
            </a:extLst>
          </p:cNvPr>
          <p:cNvSpPr>
            <a:spLocks noGrp="1"/>
          </p:cNvSpPr>
          <p:nvPr>
            <p:ph type="subTitle" idx="1"/>
          </p:nvPr>
        </p:nvSpPr>
        <p:spPr/>
        <p:txBody>
          <a:bodyPr/>
          <a:lstStyle/>
          <a:p>
            <a:r>
              <a:rPr lang="en-US" dirty="0"/>
              <a:t>  </a:t>
            </a:r>
          </a:p>
        </p:txBody>
      </p:sp>
      <p:sp>
        <p:nvSpPr>
          <p:cNvPr id="12" name="Subtitle 2">
            <a:extLst>
              <a:ext uri="{FF2B5EF4-FFF2-40B4-BE49-F238E27FC236}">
                <a16:creationId xmlns:a16="http://schemas.microsoft.com/office/drawing/2014/main" id="{977DD50E-484B-E741-B5E6-9EC228B01CFC}"/>
              </a:ext>
            </a:extLst>
          </p:cNvPr>
          <p:cNvSpPr txBox="1">
            <a:spLocks/>
          </p:cNvSpPr>
          <p:nvPr/>
        </p:nvSpPr>
        <p:spPr>
          <a:xfrm>
            <a:off x="901352" y="3336020"/>
            <a:ext cx="6851414" cy="2762832"/>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600" kern="1200" cap="all">
                <a:solidFill>
                  <a:schemeClr val="accent1"/>
                </a:solidFill>
                <a:latin typeface="+mn-lt"/>
                <a:ea typeface="+mn-ea"/>
                <a:cs typeface="+mn-cs"/>
              </a:defRPr>
            </a:lvl1pPr>
            <a:lvl2pPr marL="4572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r>
              <a:rPr lang="en-US" sz="2000" dirty="0">
                <a:solidFill>
                  <a:schemeClr val="bg1"/>
                </a:solidFill>
              </a:rPr>
              <a:t>In case some oral pathology is present, regular </a:t>
            </a:r>
            <a:r>
              <a:rPr lang="en-US" sz="2000" dirty="0"/>
              <a:t>dental hygiene care</a:t>
            </a:r>
            <a:r>
              <a:rPr lang="en-US" sz="2000" dirty="0">
                <a:solidFill>
                  <a:schemeClr val="bg1"/>
                </a:solidFill>
              </a:rPr>
              <a:t> is the best option. As soon as the child’s teeth have erupted, there must be proper care. It includes brushing teeth twice a day with fluoride toothpaste, using a mouth rinse, flossing between teeth and visiting dentist on a regular basis.</a:t>
            </a:r>
          </a:p>
          <a:p>
            <a:endParaRPr lang="en-US" dirty="0"/>
          </a:p>
        </p:txBody>
      </p:sp>
    </p:spTree>
    <p:extLst>
      <p:ext uri="{BB962C8B-B14F-4D97-AF65-F5344CB8AC3E}">
        <p14:creationId xmlns:p14="http://schemas.microsoft.com/office/powerpoint/2010/main" val="441130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AAD67-A662-5B48-8AD1-C9056770D1DE}"/>
              </a:ext>
            </a:extLst>
          </p:cNvPr>
          <p:cNvSpPr>
            <a:spLocks noGrp="1"/>
          </p:cNvSpPr>
          <p:nvPr>
            <p:ph type="ctrTitle"/>
          </p:nvPr>
        </p:nvSpPr>
        <p:spPr/>
        <p:txBody>
          <a:bodyPr/>
          <a:lstStyle/>
          <a:p>
            <a:r>
              <a:rPr lang="en-US" dirty="0"/>
              <a:t>                                   THE end</a:t>
            </a:r>
          </a:p>
        </p:txBody>
      </p:sp>
      <p:sp>
        <p:nvSpPr>
          <p:cNvPr id="3" name="Subtitle 2">
            <a:extLst>
              <a:ext uri="{FF2B5EF4-FFF2-40B4-BE49-F238E27FC236}">
                <a16:creationId xmlns:a16="http://schemas.microsoft.com/office/drawing/2014/main" id="{B008779D-A347-CA45-BCD3-694CC4A51F47}"/>
              </a:ext>
            </a:extLst>
          </p:cNvPr>
          <p:cNvSpPr>
            <a:spLocks noGrp="1"/>
          </p:cNvSpPr>
          <p:nvPr>
            <p:ph type="subTitle" idx="1"/>
          </p:nvPr>
        </p:nvSpPr>
        <p:spPr>
          <a:xfrm>
            <a:off x="599227" y="3542244"/>
            <a:ext cx="10993546" cy="2845100"/>
          </a:xfrm>
        </p:spPr>
        <p:txBody>
          <a:bodyPr/>
          <a:lstStyle/>
          <a:p>
            <a:r>
              <a:rPr lang="en-US" sz="2000" b="1" dirty="0">
                <a:solidFill>
                  <a:schemeClr val="bg1"/>
                </a:solidFill>
              </a:rPr>
              <a:t>Sources</a:t>
            </a:r>
          </a:p>
          <a:p>
            <a:pPr lvl="0" fontAlgn="base"/>
            <a:r>
              <a:rPr lang="en-US" dirty="0">
                <a:solidFill>
                  <a:schemeClr val="bg1"/>
                </a:solidFill>
              </a:rPr>
              <a:t>1. De </a:t>
            </a:r>
            <a:r>
              <a:rPr lang="en-US" dirty="0" err="1">
                <a:solidFill>
                  <a:schemeClr val="bg1"/>
                </a:solidFill>
              </a:rPr>
              <a:t>Santis</a:t>
            </a:r>
            <a:r>
              <a:rPr lang="en-US" dirty="0">
                <a:solidFill>
                  <a:schemeClr val="bg1"/>
                </a:solidFill>
              </a:rPr>
              <a:t> M, De Luca C, </a:t>
            </a:r>
            <a:r>
              <a:rPr lang="en-US" dirty="0" err="1">
                <a:solidFill>
                  <a:schemeClr val="bg1"/>
                </a:solidFill>
              </a:rPr>
              <a:t>Mappa</a:t>
            </a:r>
            <a:r>
              <a:rPr lang="en-US" dirty="0">
                <a:solidFill>
                  <a:schemeClr val="bg1"/>
                </a:solidFill>
              </a:rPr>
              <a:t> I, Spagnuolo T, </a:t>
            </a:r>
            <a:r>
              <a:rPr lang="en-US" dirty="0" err="1">
                <a:solidFill>
                  <a:schemeClr val="bg1"/>
                </a:solidFill>
              </a:rPr>
              <a:t>Licameli</a:t>
            </a:r>
            <a:r>
              <a:rPr lang="en-US" dirty="0">
                <a:solidFill>
                  <a:schemeClr val="bg1"/>
                </a:solidFill>
              </a:rPr>
              <a:t> A, </a:t>
            </a:r>
            <a:r>
              <a:rPr lang="en-US" dirty="0" err="1">
                <a:solidFill>
                  <a:schemeClr val="bg1"/>
                </a:solidFill>
              </a:rPr>
              <a:t>Straface</a:t>
            </a:r>
            <a:r>
              <a:rPr lang="en-US" dirty="0">
                <a:solidFill>
                  <a:schemeClr val="bg1"/>
                </a:solidFill>
              </a:rPr>
              <a:t> G, </a:t>
            </a:r>
            <a:r>
              <a:rPr lang="en-US" dirty="0" err="1">
                <a:solidFill>
                  <a:schemeClr val="bg1"/>
                </a:solidFill>
              </a:rPr>
              <a:t>Scambia</a:t>
            </a:r>
            <a:r>
              <a:rPr lang="en-US" dirty="0">
                <a:solidFill>
                  <a:schemeClr val="bg1"/>
                </a:solidFill>
              </a:rPr>
              <a:t> G. Syphilis infection during pregnancy: fetal risks and clinical management. </a:t>
            </a:r>
            <a:r>
              <a:rPr lang="en-US" i="1" dirty="0"/>
              <a:t>Infectious Diseases in Obstetrics and Gynecology</a:t>
            </a:r>
            <a:r>
              <a:rPr lang="en-US" dirty="0">
                <a:solidFill>
                  <a:schemeClr val="bg1"/>
                </a:solidFill>
              </a:rPr>
              <a:t>. 2012; 12(5).</a:t>
            </a:r>
          </a:p>
          <a:p>
            <a:pPr lvl="0" fontAlgn="base"/>
            <a:r>
              <a:rPr lang="en-US" dirty="0">
                <a:solidFill>
                  <a:schemeClr val="bg1"/>
                </a:solidFill>
              </a:rPr>
              <a:t>2. </a:t>
            </a:r>
            <a:r>
              <a:rPr lang="en-US" dirty="0" err="1">
                <a:solidFill>
                  <a:schemeClr val="bg1"/>
                </a:solidFill>
              </a:rPr>
              <a:t>Fehrenbach</a:t>
            </a:r>
            <a:r>
              <a:rPr lang="en-US" dirty="0">
                <a:solidFill>
                  <a:schemeClr val="bg1"/>
                </a:solidFill>
              </a:rPr>
              <a:t> M J, </a:t>
            </a:r>
            <a:r>
              <a:rPr lang="en-US" dirty="0" err="1">
                <a:solidFill>
                  <a:schemeClr val="bg1"/>
                </a:solidFill>
              </a:rPr>
              <a:t>Popowics</a:t>
            </a:r>
            <a:r>
              <a:rPr lang="en-US" dirty="0">
                <a:solidFill>
                  <a:schemeClr val="bg1"/>
                </a:solidFill>
              </a:rPr>
              <a:t> T. </a:t>
            </a:r>
            <a:r>
              <a:rPr lang="en-US" i="1" dirty="0"/>
              <a:t>Illustrated Dental Embryology, Histology, and Anatomy</a:t>
            </a:r>
            <a:r>
              <a:rPr lang="en-US" i="1" dirty="0">
                <a:solidFill>
                  <a:schemeClr val="bg1"/>
                </a:solidFill>
              </a:rPr>
              <a:t>. </a:t>
            </a:r>
            <a:r>
              <a:rPr lang="en-US" dirty="0">
                <a:solidFill>
                  <a:schemeClr val="bg1"/>
                </a:solidFill>
              </a:rPr>
              <a:t>Maryland Heights: Elsevier</a:t>
            </a:r>
            <a:r>
              <a:rPr lang="ru-RU" dirty="0">
                <a:solidFill>
                  <a:schemeClr val="bg1"/>
                </a:solidFill>
              </a:rPr>
              <a:t>; 2016. </a:t>
            </a:r>
            <a:endParaRPr lang="en-US" dirty="0">
              <a:solidFill>
                <a:schemeClr val="bg1"/>
              </a:solidFill>
            </a:endParaRPr>
          </a:p>
          <a:p>
            <a:endParaRPr lang="en-US" dirty="0"/>
          </a:p>
        </p:txBody>
      </p:sp>
    </p:spTree>
    <p:extLst>
      <p:ext uri="{BB962C8B-B14F-4D97-AF65-F5344CB8AC3E}">
        <p14:creationId xmlns:p14="http://schemas.microsoft.com/office/powerpoint/2010/main" val="779606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3FD90186-F30E-41DE-BCC9-06B6C412E4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hand&#10;&#10;Description automatically generated">
            <a:extLst>
              <a:ext uri="{FF2B5EF4-FFF2-40B4-BE49-F238E27FC236}">
                <a16:creationId xmlns:a16="http://schemas.microsoft.com/office/drawing/2014/main" id="{1C6E1275-07D6-7140-B85B-ACE1D0803282}"/>
              </a:ext>
            </a:extLst>
          </p:cNvPr>
          <p:cNvPicPr>
            <a:picLocks noChangeAspect="1"/>
          </p:cNvPicPr>
          <p:nvPr/>
        </p:nvPicPr>
        <p:blipFill rotWithShape="1">
          <a:blip r:embed="rId2"/>
          <a:srcRect r="415" b="-1"/>
          <a:stretch/>
        </p:blipFill>
        <p:spPr>
          <a:xfrm>
            <a:off x="-2" y="-1"/>
            <a:ext cx="7554140" cy="4266954"/>
          </a:xfrm>
          <a:prstGeom prst="rect">
            <a:avLst/>
          </a:prstGeom>
        </p:spPr>
      </p:pic>
      <p:pic>
        <p:nvPicPr>
          <p:cNvPr id="9" name="Picture 8" descr="A close up of a piece of bread&#10;&#10;Description automatically generated">
            <a:extLst>
              <a:ext uri="{FF2B5EF4-FFF2-40B4-BE49-F238E27FC236}">
                <a16:creationId xmlns:a16="http://schemas.microsoft.com/office/drawing/2014/main" id="{E096EED6-4431-C242-92BF-9286AA18D728}"/>
              </a:ext>
            </a:extLst>
          </p:cNvPr>
          <p:cNvPicPr>
            <a:picLocks noChangeAspect="1"/>
          </p:cNvPicPr>
          <p:nvPr/>
        </p:nvPicPr>
        <p:blipFill rotWithShape="1">
          <a:blip r:embed="rId3"/>
          <a:srcRect t="11162" r="1" b="9522"/>
          <a:stretch/>
        </p:blipFill>
        <p:spPr>
          <a:xfrm>
            <a:off x="7596851" y="10"/>
            <a:ext cx="4595149" cy="2596864"/>
          </a:xfrm>
          <a:prstGeom prst="rect">
            <a:avLst/>
          </a:prstGeom>
        </p:spPr>
      </p:pic>
      <p:sp>
        <p:nvSpPr>
          <p:cNvPr id="27" name="Rectangle 26">
            <a:extLst>
              <a:ext uri="{FF2B5EF4-FFF2-40B4-BE49-F238E27FC236}">
                <a16:creationId xmlns:a16="http://schemas.microsoft.com/office/drawing/2014/main" id="{F3210EB2-7484-41FF-8189-5C048F60C1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67831"/>
            <a:ext cx="7552502" cy="2590169"/>
          </a:xfrm>
          <a:prstGeom prst="rect">
            <a:avLst/>
          </a:prstGeom>
          <a:solidFill>
            <a:srgbClr val="465359"/>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BA4B70B-36D4-C048-AD31-845046DDD06E}"/>
              </a:ext>
            </a:extLst>
          </p:cNvPr>
          <p:cNvSpPr>
            <a:spLocks noGrp="1"/>
          </p:cNvSpPr>
          <p:nvPr>
            <p:ph type="ctrTitle"/>
          </p:nvPr>
        </p:nvSpPr>
        <p:spPr>
          <a:xfrm>
            <a:off x="183308" y="3919846"/>
            <a:ext cx="6591957" cy="1037907"/>
          </a:xfrm>
        </p:spPr>
        <p:txBody>
          <a:bodyPr>
            <a:normAutofit/>
          </a:bodyPr>
          <a:lstStyle/>
          <a:p>
            <a:r>
              <a:rPr lang="en-US" dirty="0">
                <a:solidFill>
                  <a:srgbClr val="FFFFFF"/>
                </a:solidFill>
              </a:rPr>
              <a:t>Syphilis</a:t>
            </a:r>
          </a:p>
        </p:txBody>
      </p:sp>
      <p:sp>
        <p:nvSpPr>
          <p:cNvPr id="3" name="Subtitle 2">
            <a:extLst>
              <a:ext uri="{FF2B5EF4-FFF2-40B4-BE49-F238E27FC236}">
                <a16:creationId xmlns:a16="http://schemas.microsoft.com/office/drawing/2014/main" id="{3E431767-6C54-F842-A272-969A5534E32F}"/>
              </a:ext>
            </a:extLst>
          </p:cNvPr>
          <p:cNvSpPr>
            <a:spLocks noGrp="1"/>
          </p:cNvSpPr>
          <p:nvPr>
            <p:ph type="subTitle" idx="1"/>
          </p:nvPr>
        </p:nvSpPr>
        <p:spPr>
          <a:xfrm>
            <a:off x="183308" y="5058775"/>
            <a:ext cx="6591957" cy="525793"/>
          </a:xfrm>
        </p:spPr>
        <p:txBody>
          <a:bodyPr>
            <a:noAutofit/>
          </a:bodyPr>
          <a:lstStyle/>
          <a:p>
            <a:pPr>
              <a:lnSpc>
                <a:spcPct val="90000"/>
              </a:lnSpc>
            </a:pPr>
            <a:r>
              <a:rPr lang="en-US" dirty="0">
                <a:solidFill>
                  <a:srgbClr val="FFFFFF">
                    <a:alpha val="75000"/>
                  </a:srgbClr>
                </a:solidFill>
              </a:rPr>
              <a:t>is a sexually transmitted disease which is passed from person to person through direct contact with a syphilitic sore. Sores of syphilis occur on the external genitals — vagina, anus, cervix, or in the rectum 3 weeks after contact. Syphilis sores are hardly recognized because of the absence of symptoms. </a:t>
            </a:r>
          </a:p>
        </p:txBody>
      </p:sp>
      <p:sp>
        <p:nvSpPr>
          <p:cNvPr id="29" name="Rectangle 28">
            <a:extLst>
              <a:ext uri="{FF2B5EF4-FFF2-40B4-BE49-F238E27FC236}">
                <a16:creationId xmlns:a16="http://schemas.microsoft.com/office/drawing/2014/main" id="{BD9A18B0-0782-44A1-B999-5A0B4F62A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9" y="4220158"/>
            <a:ext cx="7554921" cy="914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pic>
        <p:nvPicPr>
          <p:cNvPr id="7" name="Picture 6" descr="A close up of a persons face&#10;&#10;Description automatically generated">
            <a:extLst>
              <a:ext uri="{FF2B5EF4-FFF2-40B4-BE49-F238E27FC236}">
                <a16:creationId xmlns:a16="http://schemas.microsoft.com/office/drawing/2014/main" id="{647B3BEF-805E-014D-BE7A-60615785E8CF}"/>
              </a:ext>
            </a:extLst>
          </p:cNvPr>
          <p:cNvPicPr>
            <a:picLocks noChangeAspect="1"/>
          </p:cNvPicPr>
          <p:nvPr/>
        </p:nvPicPr>
        <p:blipFill rotWithShape="1">
          <a:blip r:embed="rId4"/>
          <a:srcRect l="6600" r="20039" b="-1"/>
          <a:stretch/>
        </p:blipFill>
        <p:spPr>
          <a:xfrm>
            <a:off x="7554142" y="2650971"/>
            <a:ext cx="4637861" cy="4207029"/>
          </a:xfrm>
          <a:prstGeom prst="rect">
            <a:avLst/>
          </a:prstGeom>
        </p:spPr>
      </p:pic>
      <p:sp>
        <p:nvSpPr>
          <p:cNvPr id="31" name="Rectangle 30">
            <a:extLst>
              <a:ext uri="{FF2B5EF4-FFF2-40B4-BE49-F238E27FC236}">
                <a16:creationId xmlns:a16="http://schemas.microsoft.com/office/drawing/2014/main" id="{74E468B1-8EA7-411D-B785-E24321C1C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11429" y="-460"/>
            <a:ext cx="9144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4A2409B-D43E-4943-8B22-8ECD020703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9814560" y="273531"/>
            <a:ext cx="91440" cy="466344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777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5" name="Rectangle 94">
            <a:extLst>
              <a:ext uri="{FF2B5EF4-FFF2-40B4-BE49-F238E27FC236}">
                <a16:creationId xmlns:a16="http://schemas.microsoft.com/office/drawing/2014/main" id="{26B4480E-B7FF-4481-890E-043A69AE6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elephant, red, table&#10;&#10;Description automatically generated">
            <a:extLst>
              <a:ext uri="{FF2B5EF4-FFF2-40B4-BE49-F238E27FC236}">
                <a16:creationId xmlns:a16="http://schemas.microsoft.com/office/drawing/2014/main" id="{FFE3B402-D6FE-FC48-80B5-002716E31C63}"/>
              </a:ext>
            </a:extLst>
          </p:cNvPr>
          <p:cNvPicPr>
            <a:picLocks noChangeAspect="1"/>
          </p:cNvPicPr>
          <p:nvPr/>
        </p:nvPicPr>
        <p:blipFill rotWithShape="1">
          <a:blip r:embed="rId2"/>
          <a:srcRect l="15417" r="25249" b="-1"/>
          <a:stretch/>
        </p:blipFill>
        <p:spPr>
          <a:xfrm>
            <a:off x="20" y="10"/>
            <a:ext cx="6095980" cy="6857990"/>
          </a:xfrm>
          <a:prstGeom prst="rect">
            <a:avLst/>
          </a:prstGeom>
        </p:spPr>
      </p:pic>
      <p:sp>
        <p:nvSpPr>
          <p:cNvPr id="97" name="Rectangle 96">
            <a:extLst>
              <a:ext uri="{FF2B5EF4-FFF2-40B4-BE49-F238E27FC236}">
                <a16:creationId xmlns:a16="http://schemas.microsoft.com/office/drawing/2014/main" id="{64C13BAB-7C00-4D21-A857-E3D41C0A2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883" y="1661699"/>
            <a:ext cx="3703320" cy="949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9" name="Rectangle 98">
            <a:extLst>
              <a:ext uri="{FF2B5EF4-FFF2-40B4-BE49-F238E27FC236}">
                <a16:creationId xmlns:a16="http://schemas.microsoft.com/office/drawing/2014/main" id="{1F1FF39A-AC3C-4066-9D4C-519AA2281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883" y="1817914"/>
            <a:ext cx="3702134" cy="3378388"/>
          </a:xfrm>
          <a:prstGeom prst="rect">
            <a:avLst/>
          </a:prstGeom>
          <a:solidFill>
            <a:schemeClr val="bg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A5E8392-0AAF-5642-A36D-95C561FC91C8}"/>
              </a:ext>
            </a:extLst>
          </p:cNvPr>
          <p:cNvSpPr>
            <a:spLocks noGrp="1"/>
          </p:cNvSpPr>
          <p:nvPr>
            <p:ph type="ctrTitle"/>
          </p:nvPr>
        </p:nvSpPr>
        <p:spPr>
          <a:xfrm>
            <a:off x="899510" y="2324906"/>
            <a:ext cx="3412067" cy="1588698"/>
          </a:xfrm>
        </p:spPr>
        <p:txBody>
          <a:bodyPr>
            <a:normAutofit/>
          </a:bodyPr>
          <a:lstStyle/>
          <a:p>
            <a:pPr>
              <a:lnSpc>
                <a:spcPct val="90000"/>
              </a:lnSpc>
            </a:pPr>
            <a:r>
              <a:rPr lang="en-US" i="1">
                <a:solidFill>
                  <a:schemeClr val="tx1"/>
                </a:solidFill>
              </a:rPr>
              <a:t>Treponema pallidum</a:t>
            </a:r>
            <a:br>
              <a:rPr lang="en-US">
                <a:solidFill>
                  <a:schemeClr val="tx1"/>
                </a:solidFill>
              </a:rPr>
            </a:br>
            <a:endParaRPr lang="en-US">
              <a:solidFill>
                <a:schemeClr val="tx1"/>
              </a:solidFill>
            </a:endParaRPr>
          </a:p>
        </p:txBody>
      </p:sp>
      <p:sp>
        <p:nvSpPr>
          <p:cNvPr id="3" name="Subtitle 2">
            <a:extLst>
              <a:ext uri="{FF2B5EF4-FFF2-40B4-BE49-F238E27FC236}">
                <a16:creationId xmlns:a16="http://schemas.microsoft.com/office/drawing/2014/main" id="{D0BC23A2-2A53-CE41-8DEE-A364BC6DDF96}"/>
              </a:ext>
            </a:extLst>
          </p:cNvPr>
          <p:cNvSpPr>
            <a:spLocks noGrp="1"/>
          </p:cNvSpPr>
          <p:nvPr>
            <p:ph type="subTitle" idx="1"/>
          </p:nvPr>
        </p:nvSpPr>
        <p:spPr>
          <a:xfrm>
            <a:off x="899510" y="3382819"/>
            <a:ext cx="3412067" cy="1691070"/>
          </a:xfrm>
        </p:spPr>
        <p:txBody>
          <a:bodyPr>
            <a:normAutofit/>
          </a:bodyPr>
          <a:lstStyle/>
          <a:p>
            <a:pPr>
              <a:lnSpc>
                <a:spcPct val="90000"/>
              </a:lnSpc>
            </a:pPr>
            <a:r>
              <a:rPr lang="en-US" sz="1800" dirty="0"/>
              <a:t>is one of the infective teratogens which cross from the pregnant woman to the embryo by way of the placenta and cause syphilis.</a:t>
            </a:r>
          </a:p>
        </p:txBody>
      </p:sp>
      <p:pic>
        <p:nvPicPr>
          <p:cNvPr id="29" name="Picture 28" descr="A picture containing person, baby, indoor, laying&#10;&#10;Description automatically generated">
            <a:extLst>
              <a:ext uri="{FF2B5EF4-FFF2-40B4-BE49-F238E27FC236}">
                <a16:creationId xmlns:a16="http://schemas.microsoft.com/office/drawing/2014/main" id="{BCA527FA-D10B-3E4A-9E33-361E3FDF146B}"/>
              </a:ext>
            </a:extLst>
          </p:cNvPr>
          <p:cNvPicPr>
            <a:picLocks noChangeAspect="1"/>
          </p:cNvPicPr>
          <p:nvPr/>
        </p:nvPicPr>
        <p:blipFill rotWithShape="1">
          <a:blip r:embed="rId3"/>
          <a:srcRect t="11813" r="2" b="2"/>
          <a:stretch/>
        </p:blipFill>
        <p:spPr>
          <a:xfrm>
            <a:off x="6141720" y="10"/>
            <a:ext cx="6050280" cy="3428070"/>
          </a:xfrm>
          <a:prstGeom prst="rect">
            <a:avLst/>
          </a:prstGeom>
        </p:spPr>
      </p:pic>
      <p:pic>
        <p:nvPicPr>
          <p:cNvPr id="24" name="Picture 23" descr="A close up of a persons face&#10;&#10;Description automatically generated">
            <a:extLst>
              <a:ext uri="{FF2B5EF4-FFF2-40B4-BE49-F238E27FC236}">
                <a16:creationId xmlns:a16="http://schemas.microsoft.com/office/drawing/2014/main" id="{FCB1BBB0-9A80-AD47-B645-34F8D2D56D7E}"/>
              </a:ext>
            </a:extLst>
          </p:cNvPr>
          <p:cNvPicPr>
            <a:picLocks noChangeAspect="1"/>
          </p:cNvPicPr>
          <p:nvPr/>
        </p:nvPicPr>
        <p:blipFill rotWithShape="1">
          <a:blip r:embed="rId4"/>
          <a:srcRect t="31846" r="-1" b="30437"/>
          <a:stretch/>
        </p:blipFill>
        <p:spPr>
          <a:xfrm>
            <a:off x="6132490" y="3429000"/>
            <a:ext cx="6059510" cy="3428080"/>
          </a:xfrm>
          <a:prstGeom prst="rect">
            <a:avLst/>
          </a:prstGeom>
        </p:spPr>
      </p:pic>
      <p:sp>
        <p:nvSpPr>
          <p:cNvPr id="101" name="Rectangle 100">
            <a:extLst>
              <a:ext uri="{FF2B5EF4-FFF2-40B4-BE49-F238E27FC236}">
                <a16:creationId xmlns:a16="http://schemas.microsoft.com/office/drawing/2014/main" id="{E19640F6-C520-45D3-9B16-61F8E2ADB0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9115044" y="397304"/>
            <a:ext cx="91440" cy="606247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Rectangle 102">
            <a:extLst>
              <a:ext uri="{FF2B5EF4-FFF2-40B4-BE49-F238E27FC236}">
                <a16:creationId xmlns:a16="http://schemas.microsoft.com/office/drawing/2014/main" id="{4AC1E4BD-976D-4A11-A39D-A8840279BC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280" y="-460"/>
            <a:ext cx="91440"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956756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7F46A30-8137-48B8-B1D9-3890089BD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3A852E5D-96B2-47B5-AB0F-426F231FBD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1"/>
            <a:ext cx="3703320" cy="5935131"/>
            <a:chOff x="438068" y="457201"/>
            <a:chExt cx="3703320" cy="5935131"/>
          </a:xfrm>
        </p:grpSpPr>
        <p:sp>
          <p:nvSpPr>
            <p:cNvPr id="17" name="Rectangle 16">
              <a:extLst>
                <a:ext uri="{FF2B5EF4-FFF2-40B4-BE49-F238E27FC236}">
                  <a16:creationId xmlns:a16="http://schemas.microsoft.com/office/drawing/2014/main" id="{FBEA2C8A-CA20-494E-8DAA-985E842EDB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41102"/>
              <a:ext cx="3702134" cy="5751230"/>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DBAE429C-3A94-4C39-B88C-596F1E4C0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1"/>
              <a:ext cx="3703320"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0FF96E76-C1B1-2B42-9B22-29890A330F9C}"/>
              </a:ext>
            </a:extLst>
          </p:cNvPr>
          <p:cNvSpPr>
            <a:spLocks noGrp="1"/>
          </p:cNvSpPr>
          <p:nvPr>
            <p:ph type="ctrTitle"/>
          </p:nvPr>
        </p:nvSpPr>
        <p:spPr>
          <a:xfrm>
            <a:off x="584200" y="2617865"/>
            <a:ext cx="3412067" cy="1797702"/>
          </a:xfrm>
        </p:spPr>
        <p:txBody>
          <a:bodyPr>
            <a:normAutofit/>
          </a:bodyPr>
          <a:lstStyle/>
          <a:p>
            <a:r>
              <a:rPr lang="en-US" i="1" dirty="0">
                <a:solidFill>
                  <a:srgbClr val="FFFFFF"/>
                </a:solidFill>
              </a:rPr>
              <a:t>Treponema pallidum</a:t>
            </a:r>
            <a:endParaRPr lang="en-US" dirty="0">
              <a:solidFill>
                <a:srgbClr val="FFFFFF"/>
              </a:solidFill>
            </a:endParaRPr>
          </a:p>
        </p:txBody>
      </p:sp>
      <p:sp>
        <p:nvSpPr>
          <p:cNvPr id="3" name="Subtitle 2">
            <a:extLst>
              <a:ext uri="{FF2B5EF4-FFF2-40B4-BE49-F238E27FC236}">
                <a16:creationId xmlns:a16="http://schemas.microsoft.com/office/drawing/2014/main" id="{89183284-E446-6A47-A6EF-89681926A98B}"/>
              </a:ext>
            </a:extLst>
          </p:cNvPr>
          <p:cNvSpPr>
            <a:spLocks noGrp="1"/>
          </p:cNvSpPr>
          <p:nvPr>
            <p:ph type="subTitle" idx="1"/>
          </p:nvPr>
        </p:nvSpPr>
        <p:spPr>
          <a:xfrm>
            <a:off x="584200" y="4494696"/>
            <a:ext cx="3412067" cy="1797701"/>
          </a:xfrm>
        </p:spPr>
        <p:txBody>
          <a:bodyPr>
            <a:noAutofit/>
          </a:bodyPr>
          <a:lstStyle/>
          <a:p>
            <a:pPr>
              <a:lnSpc>
                <a:spcPct val="90000"/>
              </a:lnSpc>
            </a:pPr>
            <a:r>
              <a:rPr lang="en-US" dirty="0">
                <a:solidFill>
                  <a:srgbClr val="FFFFFF">
                    <a:alpha val="75000"/>
                  </a:srgbClr>
                </a:solidFill>
              </a:rPr>
              <a:t>affects the facial structures and teeth of the fetus. It often results in a diffuse maculopapular rash, atrophic glossitis, rhinitis, yellow discoloration of lips, high narrow palatal vault, and periostitis.</a:t>
            </a:r>
          </a:p>
        </p:txBody>
      </p:sp>
      <p:pic>
        <p:nvPicPr>
          <p:cNvPr id="7" name="Picture 6" descr="A person posing for the camera&#10;&#10;Description automatically generated">
            <a:extLst>
              <a:ext uri="{FF2B5EF4-FFF2-40B4-BE49-F238E27FC236}">
                <a16:creationId xmlns:a16="http://schemas.microsoft.com/office/drawing/2014/main" id="{7E108262-0B9F-EC42-A2DC-E92F99E9E2B2}"/>
              </a:ext>
            </a:extLst>
          </p:cNvPr>
          <p:cNvPicPr>
            <a:picLocks noChangeAspect="1"/>
          </p:cNvPicPr>
          <p:nvPr/>
        </p:nvPicPr>
        <p:blipFill>
          <a:blip r:embed="rId2"/>
          <a:stretch>
            <a:fillRect/>
          </a:stretch>
        </p:blipFill>
        <p:spPr>
          <a:xfrm>
            <a:off x="856570" y="1014611"/>
            <a:ext cx="2865392" cy="1876832"/>
          </a:xfrm>
          <a:prstGeom prst="rect">
            <a:avLst/>
          </a:prstGeom>
        </p:spPr>
      </p:pic>
      <p:pic>
        <p:nvPicPr>
          <p:cNvPr id="5" name="Picture 4" descr="An old photo of a person&#10;&#10;Description automatically generated">
            <a:extLst>
              <a:ext uri="{FF2B5EF4-FFF2-40B4-BE49-F238E27FC236}">
                <a16:creationId xmlns:a16="http://schemas.microsoft.com/office/drawing/2014/main" id="{E1DC2EB9-D27E-554C-912F-11ABA10F7ECD}"/>
              </a:ext>
            </a:extLst>
          </p:cNvPr>
          <p:cNvPicPr>
            <a:picLocks noChangeAspect="1"/>
          </p:cNvPicPr>
          <p:nvPr/>
        </p:nvPicPr>
        <p:blipFill>
          <a:blip r:embed="rId3"/>
          <a:stretch>
            <a:fillRect/>
          </a:stretch>
        </p:blipFill>
        <p:spPr>
          <a:xfrm>
            <a:off x="4461935" y="1012473"/>
            <a:ext cx="3480899" cy="5008487"/>
          </a:xfrm>
          <a:prstGeom prst="rect">
            <a:avLst/>
          </a:prstGeom>
        </p:spPr>
      </p:pic>
      <p:pic>
        <p:nvPicPr>
          <p:cNvPr id="9" name="Picture 8" descr="A picture containing indoor&#10;&#10;Description automatically generated">
            <a:extLst>
              <a:ext uri="{FF2B5EF4-FFF2-40B4-BE49-F238E27FC236}">
                <a16:creationId xmlns:a16="http://schemas.microsoft.com/office/drawing/2014/main" id="{696E1FCC-1491-F343-94FC-9AD9A017C8DD}"/>
              </a:ext>
            </a:extLst>
          </p:cNvPr>
          <p:cNvPicPr>
            <a:picLocks noChangeAspect="1"/>
          </p:cNvPicPr>
          <p:nvPr/>
        </p:nvPicPr>
        <p:blipFill>
          <a:blip r:embed="rId4"/>
          <a:stretch>
            <a:fillRect/>
          </a:stretch>
        </p:blipFill>
        <p:spPr>
          <a:xfrm>
            <a:off x="8230446" y="1261961"/>
            <a:ext cx="3483864" cy="4509855"/>
          </a:xfrm>
          <a:prstGeom prst="rect">
            <a:avLst/>
          </a:prstGeom>
        </p:spPr>
      </p:pic>
    </p:spTree>
    <p:extLst>
      <p:ext uri="{BB962C8B-B14F-4D97-AF65-F5344CB8AC3E}">
        <p14:creationId xmlns:p14="http://schemas.microsoft.com/office/powerpoint/2010/main" val="3239473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207B7B-5C57-458C-BE38-95D2CD765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770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5" y="0"/>
            <a:ext cx="4654295"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EF1FD75-BC33-E446-A551-CEE9AF0B296D}"/>
              </a:ext>
            </a:extLst>
          </p:cNvPr>
          <p:cNvSpPr>
            <a:spLocks noGrp="1"/>
          </p:cNvSpPr>
          <p:nvPr>
            <p:ph type="ctrTitle"/>
          </p:nvPr>
        </p:nvSpPr>
        <p:spPr>
          <a:xfrm>
            <a:off x="8109235" y="863695"/>
            <a:ext cx="3511233" cy="3779995"/>
          </a:xfrm>
        </p:spPr>
        <p:txBody>
          <a:bodyPr anchor="ctr">
            <a:normAutofit/>
          </a:bodyPr>
          <a:lstStyle/>
          <a:p>
            <a:r>
              <a:rPr lang="en-US">
                <a:solidFill>
                  <a:schemeClr val="tx1"/>
                </a:solidFill>
              </a:rPr>
              <a:t>  </a:t>
            </a:r>
          </a:p>
        </p:txBody>
      </p:sp>
      <p:sp>
        <p:nvSpPr>
          <p:cNvPr id="3" name="Subtitle 2">
            <a:extLst>
              <a:ext uri="{FF2B5EF4-FFF2-40B4-BE49-F238E27FC236}">
                <a16:creationId xmlns:a16="http://schemas.microsoft.com/office/drawing/2014/main" id="{F7A0CBB9-A512-5E4C-9688-E83C3FF73CD6}"/>
              </a:ext>
            </a:extLst>
          </p:cNvPr>
          <p:cNvSpPr>
            <a:spLocks noGrp="1"/>
          </p:cNvSpPr>
          <p:nvPr>
            <p:ph type="subTitle" idx="1"/>
          </p:nvPr>
        </p:nvSpPr>
        <p:spPr>
          <a:xfrm>
            <a:off x="8109236" y="1278542"/>
            <a:ext cx="3511233" cy="4608292"/>
          </a:xfrm>
        </p:spPr>
        <p:txBody>
          <a:bodyPr anchor="t">
            <a:normAutofit/>
          </a:bodyPr>
          <a:lstStyle/>
          <a:p>
            <a:pPr>
              <a:lnSpc>
                <a:spcPct val="90000"/>
              </a:lnSpc>
            </a:pPr>
            <a:r>
              <a:rPr lang="en-US" sz="2000" dirty="0"/>
              <a:t>In case of </a:t>
            </a:r>
            <a:r>
              <a:rPr lang="en-US" sz="2000" dirty="0">
                <a:solidFill>
                  <a:schemeClr val="tx1"/>
                </a:solidFill>
              </a:rPr>
              <a:t>late congenital syphilis</a:t>
            </a:r>
            <a:r>
              <a:rPr lang="en-US" sz="2000" dirty="0"/>
              <a:t>, a newborn can have dental abnormalities that occur in teeth during the first year of life.</a:t>
            </a:r>
            <a:r>
              <a:rPr lang="en-US" sz="2000" baseline="30000" dirty="0"/>
              <a:t>  </a:t>
            </a:r>
            <a:r>
              <a:rPr lang="en-US" sz="2000" dirty="0"/>
              <a:t>The most common oral pathologies caused by syphilis are </a:t>
            </a:r>
            <a:r>
              <a:rPr lang="en-US" sz="2000" dirty="0">
                <a:solidFill>
                  <a:schemeClr val="tx1"/>
                </a:solidFill>
              </a:rPr>
              <a:t>Hutchinson’s teeth </a:t>
            </a:r>
            <a:r>
              <a:rPr lang="en-US" sz="2000" dirty="0"/>
              <a:t>and </a:t>
            </a:r>
            <a:r>
              <a:rPr lang="en-US" sz="2000" dirty="0">
                <a:solidFill>
                  <a:schemeClr val="tx1"/>
                </a:solidFill>
              </a:rPr>
              <a:t>Mulberry molar</a:t>
            </a:r>
            <a:r>
              <a:rPr lang="en-US" sz="2000" dirty="0"/>
              <a:t>.</a:t>
            </a:r>
          </a:p>
        </p:txBody>
      </p:sp>
      <p:sp>
        <p:nvSpPr>
          <p:cNvPr id="14" name="Rectangle 13">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235"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A close up of food&#10;&#10;Description automatically generated">
            <a:extLst>
              <a:ext uri="{FF2B5EF4-FFF2-40B4-BE49-F238E27FC236}">
                <a16:creationId xmlns:a16="http://schemas.microsoft.com/office/drawing/2014/main" id="{01EB827D-A26A-204D-94C8-E2ED68FBE64E}"/>
              </a:ext>
            </a:extLst>
          </p:cNvPr>
          <p:cNvPicPr>
            <a:picLocks noChangeAspect="1"/>
          </p:cNvPicPr>
          <p:nvPr/>
        </p:nvPicPr>
        <p:blipFill>
          <a:blip r:embed="rId2"/>
          <a:stretch>
            <a:fillRect/>
          </a:stretch>
        </p:blipFill>
        <p:spPr>
          <a:xfrm>
            <a:off x="1390814" y="647808"/>
            <a:ext cx="4758465" cy="5581779"/>
          </a:xfrm>
          <a:prstGeom prst="rect">
            <a:avLst/>
          </a:prstGeom>
        </p:spPr>
      </p:pic>
    </p:spTree>
    <p:extLst>
      <p:ext uri="{BB962C8B-B14F-4D97-AF65-F5344CB8AC3E}">
        <p14:creationId xmlns:p14="http://schemas.microsoft.com/office/powerpoint/2010/main" val="249674589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A555FB3-C8F7-4C59-92A7-A7155CC38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B4C7473-9138-4198-AD0F-3C22581FC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6D9D191F-8949-44E0-B578-9235C28E64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DF8F0F"/>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32">
            <a:extLst>
              <a:ext uri="{FF2B5EF4-FFF2-40B4-BE49-F238E27FC236}">
                <a16:creationId xmlns:a16="http://schemas.microsoft.com/office/drawing/2014/main" id="{9A4F9A2D-9C5D-4790-8FE1-6699E47385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7" name="Picture 6" descr="A picture containing indoor, bun, person, sandwich&#10;&#10;Description automatically generated">
            <a:extLst>
              <a:ext uri="{FF2B5EF4-FFF2-40B4-BE49-F238E27FC236}">
                <a16:creationId xmlns:a16="http://schemas.microsoft.com/office/drawing/2014/main" id="{994B395A-23DD-EF42-84E1-19099EAE19DA}"/>
              </a:ext>
            </a:extLst>
          </p:cNvPr>
          <p:cNvPicPr>
            <a:picLocks noChangeAspect="1"/>
          </p:cNvPicPr>
          <p:nvPr/>
        </p:nvPicPr>
        <p:blipFill rotWithShape="1">
          <a:blip r:embed="rId2"/>
          <a:srcRect l="18868" r="17959" b="-2"/>
          <a:stretch/>
        </p:blipFill>
        <p:spPr>
          <a:xfrm>
            <a:off x="445177" y="636397"/>
            <a:ext cx="3699658" cy="3279644"/>
          </a:xfrm>
          <a:prstGeom prst="rect">
            <a:avLst/>
          </a:prstGeom>
        </p:spPr>
      </p:pic>
      <p:pic>
        <p:nvPicPr>
          <p:cNvPr id="9" name="Picture 8" descr="A picture containing person, teeth, toothbrush, mouth&#10;&#10;Description automatically generated">
            <a:extLst>
              <a:ext uri="{FF2B5EF4-FFF2-40B4-BE49-F238E27FC236}">
                <a16:creationId xmlns:a16="http://schemas.microsoft.com/office/drawing/2014/main" id="{6A457B5D-8A8F-644F-AA36-D48C18BB9705}"/>
              </a:ext>
            </a:extLst>
          </p:cNvPr>
          <p:cNvPicPr>
            <a:picLocks noChangeAspect="1"/>
          </p:cNvPicPr>
          <p:nvPr/>
        </p:nvPicPr>
        <p:blipFill rotWithShape="1">
          <a:blip r:embed="rId3"/>
          <a:srcRect l="16803" r="19961" b="-2"/>
          <a:stretch/>
        </p:blipFill>
        <p:spPr>
          <a:xfrm>
            <a:off x="4241831" y="636397"/>
            <a:ext cx="3703320" cy="3279644"/>
          </a:xfrm>
          <a:prstGeom prst="rect">
            <a:avLst/>
          </a:prstGeom>
        </p:spPr>
      </p:pic>
      <p:pic>
        <p:nvPicPr>
          <p:cNvPr id="11" name="Picture 10" descr="A picture containing person, indoor&#10;&#10;Description automatically generated">
            <a:extLst>
              <a:ext uri="{FF2B5EF4-FFF2-40B4-BE49-F238E27FC236}">
                <a16:creationId xmlns:a16="http://schemas.microsoft.com/office/drawing/2014/main" id="{D6407113-E67E-AF42-9B13-DDE4DC184199}"/>
              </a:ext>
            </a:extLst>
          </p:cNvPr>
          <p:cNvPicPr>
            <a:picLocks noChangeAspect="1"/>
          </p:cNvPicPr>
          <p:nvPr/>
        </p:nvPicPr>
        <p:blipFill rotWithShape="1">
          <a:blip r:embed="rId4"/>
          <a:srcRect t="23991" b="9552"/>
          <a:stretch/>
        </p:blipFill>
        <p:spPr>
          <a:xfrm>
            <a:off x="8042147" y="636397"/>
            <a:ext cx="3696464" cy="3279644"/>
          </a:xfrm>
          <a:prstGeom prst="rect">
            <a:avLst/>
          </a:prstGeom>
        </p:spPr>
      </p:pic>
      <p:sp>
        <p:nvSpPr>
          <p:cNvPr id="35" name="Rectangle 34">
            <a:extLst>
              <a:ext uri="{FF2B5EF4-FFF2-40B4-BE49-F238E27FC236}">
                <a16:creationId xmlns:a16="http://schemas.microsoft.com/office/drawing/2014/main" id="{B6877874-48AA-48C8-AED1-578BEB5016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177" y="4020816"/>
            <a:ext cx="11293434" cy="2296120"/>
          </a:xfrm>
          <a:prstGeom prst="rect">
            <a:avLst/>
          </a:prstGeom>
          <a:solidFill>
            <a:srgbClr val="465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F566E2-D959-C448-9029-A726D6E67CF9}"/>
              </a:ext>
            </a:extLst>
          </p:cNvPr>
          <p:cNvSpPr>
            <a:spLocks noGrp="1"/>
          </p:cNvSpPr>
          <p:nvPr>
            <p:ph type="ctrTitle"/>
          </p:nvPr>
        </p:nvSpPr>
        <p:spPr>
          <a:xfrm>
            <a:off x="531233" y="3429000"/>
            <a:ext cx="10993549" cy="1475013"/>
          </a:xfrm>
        </p:spPr>
        <p:txBody>
          <a:bodyPr>
            <a:normAutofit/>
          </a:bodyPr>
          <a:lstStyle/>
          <a:p>
            <a:r>
              <a:rPr lang="en-US" dirty="0">
                <a:solidFill>
                  <a:srgbClr val="FFFFFF"/>
                </a:solidFill>
              </a:rPr>
              <a:t>Hutchinson’s teeth</a:t>
            </a:r>
          </a:p>
        </p:txBody>
      </p:sp>
      <p:sp>
        <p:nvSpPr>
          <p:cNvPr id="3" name="Subtitle 2">
            <a:extLst>
              <a:ext uri="{FF2B5EF4-FFF2-40B4-BE49-F238E27FC236}">
                <a16:creationId xmlns:a16="http://schemas.microsoft.com/office/drawing/2014/main" id="{0F3FB06B-799E-7248-83E5-81EAA14CED8A}"/>
              </a:ext>
            </a:extLst>
          </p:cNvPr>
          <p:cNvSpPr>
            <a:spLocks noGrp="1"/>
          </p:cNvSpPr>
          <p:nvPr>
            <p:ph type="subTitle" idx="1"/>
          </p:nvPr>
        </p:nvSpPr>
        <p:spPr>
          <a:xfrm>
            <a:off x="581194" y="4904014"/>
            <a:ext cx="10993546" cy="1047798"/>
          </a:xfrm>
        </p:spPr>
        <p:txBody>
          <a:bodyPr>
            <a:normAutofit/>
          </a:bodyPr>
          <a:lstStyle/>
          <a:p>
            <a:pPr>
              <a:lnSpc>
                <a:spcPct val="90000"/>
              </a:lnSpc>
            </a:pPr>
            <a:r>
              <a:rPr lang="en-US" sz="1800" dirty="0">
                <a:solidFill>
                  <a:srgbClr val="FFFFFF">
                    <a:alpha val="75000"/>
                  </a:srgbClr>
                </a:solidFill>
              </a:rPr>
              <a:t>are abnormal peg-shaped and triangular-shaped incisors with wide space between them. The pathology may be unnoticed until the 5</a:t>
            </a:r>
            <a:r>
              <a:rPr lang="en-US" sz="1800" baseline="30000" dirty="0">
                <a:solidFill>
                  <a:srgbClr val="FFFFFF">
                    <a:alpha val="75000"/>
                  </a:srgbClr>
                </a:solidFill>
              </a:rPr>
              <a:t>th</a:t>
            </a:r>
            <a:r>
              <a:rPr lang="en-US" sz="1800" dirty="0">
                <a:solidFill>
                  <a:srgbClr val="FFFFFF">
                    <a:alpha val="75000"/>
                  </a:srgbClr>
                </a:solidFill>
              </a:rPr>
              <a:t> year of a child’s life when permanent teeth appear.</a:t>
            </a:r>
          </a:p>
        </p:txBody>
      </p:sp>
    </p:spTree>
    <p:extLst>
      <p:ext uri="{BB962C8B-B14F-4D97-AF65-F5344CB8AC3E}">
        <p14:creationId xmlns:p14="http://schemas.microsoft.com/office/powerpoint/2010/main" val="3574659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1">
            <a:extLst>
              <a:ext uri="{FF2B5EF4-FFF2-40B4-BE49-F238E27FC236}">
                <a16:creationId xmlns:a16="http://schemas.microsoft.com/office/drawing/2014/main" id="{C1FA8F66-3B85-411D-A2A6-A50DF3026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food&#10;&#10;Description automatically generated">
            <a:extLst>
              <a:ext uri="{FF2B5EF4-FFF2-40B4-BE49-F238E27FC236}">
                <a16:creationId xmlns:a16="http://schemas.microsoft.com/office/drawing/2014/main" id="{321EC5B1-515C-E74C-B0A0-2EE6E306B2DA}"/>
              </a:ext>
            </a:extLst>
          </p:cNvPr>
          <p:cNvPicPr>
            <a:picLocks noChangeAspect="1"/>
          </p:cNvPicPr>
          <p:nvPr/>
        </p:nvPicPr>
        <p:blipFill>
          <a:blip r:embed="rId2"/>
          <a:stretch>
            <a:fillRect/>
          </a:stretch>
        </p:blipFill>
        <p:spPr>
          <a:xfrm>
            <a:off x="1122248" y="541065"/>
            <a:ext cx="4114840" cy="3435892"/>
          </a:xfrm>
          <a:prstGeom prst="rect">
            <a:avLst/>
          </a:prstGeom>
        </p:spPr>
      </p:pic>
      <p:pic>
        <p:nvPicPr>
          <p:cNvPr id="7" name="Picture 6" descr="A close up of food&#10;&#10;Description automatically generated">
            <a:extLst>
              <a:ext uri="{FF2B5EF4-FFF2-40B4-BE49-F238E27FC236}">
                <a16:creationId xmlns:a16="http://schemas.microsoft.com/office/drawing/2014/main" id="{74B0482A-744B-E146-B3D8-AB1C29D8677F}"/>
              </a:ext>
            </a:extLst>
          </p:cNvPr>
          <p:cNvPicPr>
            <a:picLocks noChangeAspect="1"/>
          </p:cNvPicPr>
          <p:nvPr/>
        </p:nvPicPr>
        <p:blipFill>
          <a:blip r:embed="rId3"/>
          <a:stretch>
            <a:fillRect/>
          </a:stretch>
        </p:blipFill>
        <p:spPr>
          <a:xfrm>
            <a:off x="6557769" y="541064"/>
            <a:ext cx="4873605" cy="3435892"/>
          </a:xfrm>
          <a:prstGeom prst="rect">
            <a:avLst/>
          </a:prstGeom>
        </p:spPr>
      </p:pic>
      <p:sp>
        <p:nvSpPr>
          <p:cNvPr id="23" name="Rectangle 13">
            <a:extLst>
              <a:ext uri="{FF2B5EF4-FFF2-40B4-BE49-F238E27FC236}">
                <a16:creationId xmlns:a16="http://schemas.microsoft.com/office/drawing/2014/main" id="{D695E25C-06E7-4082-BE92-B571B616B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297735"/>
            <a:ext cx="11265408"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15">
            <a:extLst>
              <a:ext uri="{FF2B5EF4-FFF2-40B4-BE49-F238E27FC236}">
                <a16:creationId xmlns:a16="http://schemas.microsoft.com/office/drawing/2014/main" id="{E64BD7DF-F4BB-427F-B4F6-6DC83A59AA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2" y="4428067"/>
            <a:ext cx="11260667" cy="1962497"/>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74A7453-CF68-8C4C-A796-3D82814EA569}"/>
              </a:ext>
            </a:extLst>
          </p:cNvPr>
          <p:cNvSpPr>
            <a:spLocks noGrp="1"/>
          </p:cNvSpPr>
          <p:nvPr>
            <p:ph type="ctrTitle"/>
          </p:nvPr>
        </p:nvSpPr>
        <p:spPr>
          <a:xfrm>
            <a:off x="609599" y="4204173"/>
            <a:ext cx="10965141" cy="895244"/>
          </a:xfrm>
        </p:spPr>
        <p:txBody>
          <a:bodyPr>
            <a:normAutofit/>
          </a:bodyPr>
          <a:lstStyle/>
          <a:p>
            <a:r>
              <a:rPr lang="en-US" sz="4000" dirty="0">
                <a:solidFill>
                  <a:srgbClr val="FFFFFF"/>
                </a:solidFill>
              </a:rPr>
              <a:t>Mulberry molars</a:t>
            </a:r>
          </a:p>
        </p:txBody>
      </p:sp>
      <p:sp>
        <p:nvSpPr>
          <p:cNvPr id="3" name="Subtitle 2">
            <a:extLst>
              <a:ext uri="{FF2B5EF4-FFF2-40B4-BE49-F238E27FC236}">
                <a16:creationId xmlns:a16="http://schemas.microsoft.com/office/drawing/2014/main" id="{E88A3E31-A0E5-9F44-B688-0C2DBE5335E3}"/>
              </a:ext>
            </a:extLst>
          </p:cNvPr>
          <p:cNvSpPr>
            <a:spLocks noGrp="1"/>
          </p:cNvSpPr>
          <p:nvPr>
            <p:ph type="subTitle" idx="1"/>
          </p:nvPr>
        </p:nvSpPr>
        <p:spPr>
          <a:xfrm>
            <a:off x="596494" y="5145806"/>
            <a:ext cx="10965142" cy="979865"/>
          </a:xfrm>
        </p:spPr>
        <p:txBody>
          <a:bodyPr>
            <a:normAutofit/>
          </a:bodyPr>
          <a:lstStyle/>
          <a:p>
            <a:pPr>
              <a:lnSpc>
                <a:spcPct val="90000"/>
              </a:lnSpc>
            </a:pPr>
            <a:r>
              <a:rPr lang="en-US" sz="2000" dirty="0">
                <a:solidFill>
                  <a:srgbClr val="FFFFFF">
                    <a:alpha val="75000"/>
                  </a:srgbClr>
                </a:solidFill>
              </a:rPr>
              <a:t>are characterized by many small cusps on the tooth’s surface. They are often called defective permanent molars with poorly-developed enamel.</a:t>
            </a:r>
            <a:br>
              <a:rPr lang="en-US" sz="1000" dirty="0">
                <a:solidFill>
                  <a:srgbClr val="FFFFFF">
                    <a:alpha val="75000"/>
                  </a:srgbClr>
                </a:solidFill>
              </a:rPr>
            </a:br>
            <a:endParaRPr lang="en-US" sz="1000" dirty="0">
              <a:solidFill>
                <a:srgbClr val="FFFFFF">
                  <a:alpha val="75000"/>
                </a:srgbClr>
              </a:solidFill>
            </a:endParaRPr>
          </a:p>
        </p:txBody>
      </p:sp>
    </p:spTree>
    <p:extLst>
      <p:ext uri="{BB962C8B-B14F-4D97-AF65-F5344CB8AC3E}">
        <p14:creationId xmlns:p14="http://schemas.microsoft.com/office/powerpoint/2010/main" val="1305245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C946306D-5ADD-463A-949A-DEEBA39D70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473A035-1F9A-4381-AC96-683CD2DF5D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5422"/>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CF4ED641-0671-4D88-92E6-026A8C9F1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4341"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7A02EF2F-E7B1-40FC-885B-C4D89902B6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7" name="Picture 6" descr="A close up of a bottle&#10;&#10;Description automatically generated">
            <a:extLst>
              <a:ext uri="{FF2B5EF4-FFF2-40B4-BE49-F238E27FC236}">
                <a16:creationId xmlns:a16="http://schemas.microsoft.com/office/drawing/2014/main" id="{29EF6106-2B21-5145-A75D-7D277DAFEDD4}"/>
              </a:ext>
            </a:extLst>
          </p:cNvPr>
          <p:cNvPicPr>
            <a:picLocks noChangeAspect="1"/>
          </p:cNvPicPr>
          <p:nvPr/>
        </p:nvPicPr>
        <p:blipFill rotWithShape="1">
          <a:blip r:embed="rId2"/>
          <a:srcRect l="14201" r="2721" b="2"/>
          <a:stretch/>
        </p:blipFill>
        <p:spPr>
          <a:xfrm>
            <a:off x="446534" y="599724"/>
            <a:ext cx="5614416" cy="3547872"/>
          </a:xfrm>
          <a:prstGeom prst="rect">
            <a:avLst/>
          </a:prstGeom>
        </p:spPr>
      </p:pic>
      <p:pic>
        <p:nvPicPr>
          <p:cNvPr id="5" name="Picture 4" descr="A close up of a newspaper&#10;&#10;Description automatically generated">
            <a:extLst>
              <a:ext uri="{FF2B5EF4-FFF2-40B4-BE49-F238E27FC236}">
                <a16:creationId xmlns:a16="http://schemas.microsoft.com/office/drawing/2014/main" id="{4A438F89-5242-0C41-A289-2EF67B229F6A}"/>
              </a:ext>
            </a:extLst>
          </p:cNvPr>
          <p:cNvPicPr>
            <a:picLocks noChangeAspect="1"/>
          </p:cNvPicPr>
          <p:nvPr/>
        </p:nvPicPr>
        <p:blipFill rotWithShape="1">
          <a:blip r:embed="rId3"/>
          <a:srcRect t="3662" r="3" b="1876"/>
          <a:stretch/>
        </p:blipFill>
        <p:spPr>
          <a:xfrm>
            <a:off x="6116658" y="599724"/>
            <a:ext cx="5626608" cy="3547872"/>
          </a:xfrm>
          <a:prstGeom prst="rect">
            <a:avLst/>
          </a:prstGeom>
        </p:spPr>
      </p:pic>
      <p:sp>
        <p:nvSpPr>
          <p:cNvPr id="29" name="Rectangle 28">
            <a:extLst>
              <a:ext uri="{FF2B5EF4-FFF2-40B4-BE49-F238E27FC236}">
                <a16:creationId xmlns:a16="http://schemas.microsoft.com/office/drawing/2014/main" id="{9180D5DB-9658-40A6-A418-7C69982226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199467"/>
            <a:ext cx="11296733" cy="2191098"/>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B4751F4-2223-6B46-9E87-7BA7C6D06F0E}"/>
              </a:ext>
            </a:extLst>
          </p:cNvPr>
          <p:cNvSpPr>
            <a:spLocks noGrp="1"/>
          </p:cNvSpPr>
          <p:nvPr>
            <p:ph type="ctrTitle"/>
          </p:nvPr>
        </p:nvSpPr>
        <p:spPr>
          <a:xfrm>
            <a:off x="627120" y="4319752"/>
            <a:ext cx="10947620" cy="1155959"/>
          </a:xfrm>
        </p:spPr>
        <p:txBody>
          <a:bodyPr>
            <a:normAutofit/>
          </a:bodyPr>
          <a:lstStyle/>
          <a:p>
            <a:r>
              <a:rPr lang="en-US" dirty="0">
                <a:solidFill>
                  <a:srgbClr val="FFFFFF"/>
                </a:solidFill>
              </a:rPr>
              <a:t>  </a:t>
            </a:r>
          </a:p>
        </p:txBody>
      </p:sp>
      <p:sp>
        <p:nvSpPr>
          <p:cNvPr id="3" name="Subtitle 2">
            <a:extLst>
              <a:ext uri="{FF2B5EF4-FFF2-40B4-BE49-F238E27FC236}">
                <a16:creationId xmlns:a16="http://schemas.microsoft.com/office/drawing/2014/main" id="{989BE65C-A16E-E74D-A987-A762559A87EF}"/>
              </a:ext>
            </a:extLst>
          </p:cNvPr>
          <p:cNvSpPr>
            <a:spLocks noGrp="1"/>
          </p:cNvSpPr>
          <p:nvPr>
            <p:ph type="subTitle" idx="1"/>
          </p:nvPr>
        </p:nvSpPr>
        <p:spPr>
          <a:xfrm>
            <a:off x="617260" y="4376228"/>
            <a:ext cx="10947620" cy="1563326"/>
          </a:xfrm>
        </p:spPr>
        <p:txBody>
          <a:bodyPr>
            <a:normAutofit/>
          </a:bodyPr>
          <a:lstStyle/>
          <a:p>
            <a:pPr>
              <a:lnSpc>
                <a:spcPct val="90000"/>
              </a:lnSpc>
            </a:pPr>
            <a:r>
              <a:rPr lang="en-US" sz="2400" dirty="0">
                <a:solidFill>
                  <a:srgbClr val="FFFFFF">
                    <a:alpha val="75000"/>
                  </a:srgbClr>
                </a:solidFill>
              </a:rPr>
              <a:t>The most effective drug for treating syphilis is </a:t>
            </a:r>
            <a:r>
              <a:rPr lang="en-US" sz="2400" dirty="0">
                <a:solidFill>
                  <a:srgbClr val="FF0000">
                    <a:alpha val="75000"/>
                  </a:srgbClr>
                </a:solidFill>
              </a:rPr>
              <a:t>penicillin</a:t>
            </a:r>
            <a:r>
              <a:rPr lang="en-US" sz="2400" dirty="0">
                <a:solidFill>
                  <a:srgbClr val="FFFFFF">
                    <a:alpha val="75000"/>
                  </a:srgbClr>
                </a:solidFill>
              </a:rPr>
              <a:t>. However, systemic antibiotic therapy of the pregnant woman during the fetal period can result in tetracycline stain within primary teeth of a child. </a:t>
            </a:r>
          </a:p>
        </p:txBody>
      </p:sp>
    </p:spTree>
    <p:extLst>
      <p:ext uri="{BB962C8B-B14F-4D97-AF65-F5344CB8AC3E}">
        <p14:creationId xmlns:p14="http://schemas.microsoft.com/office/powerpoint/2010/main" val="420424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4B10B-A24C-0149-B42A-9C8561539B66}"/>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6C6010F3-12A7-684E-B4AF-DE41A7B4DF28}"/>
              </a:ext>
            </a:extLst>
          </p:cNvPr>
          <p:cNvSpPr>
            <a:spLocks noGrp="1"/>
          </p:cNvSpPr>
          <p:nvPr>
            <p:ph type="subTitle" idx="1"/>
          </p:nvPr>
        </p:nvSpPr>
        <p:spPr>
          <a:xfrm>
            <a:off x="581194" y="4145739"/>
            <a:ext cx="10993546" cy="1902316"/>
          </a:xfrm>
        </p:spPr>
        <p:txBody>
          <a:bodyPr>
            <a:noAutofit/>
          </a:bodyPr>
          <a:lstStyle/>
          <a:p>
            <a:r>
              <a:rPr lang="en-US" sz="2000" dirty="0">
                <a:solidFill>
                  <a:schemeClr val="bg1"/>
                </a:solidFill>
              </a:rPr>
              <a:t>According to the </a:t>
            </a:r>
            <a:r>
              <a:rPr lang="en-US" sz="2000" dirty="0"/>
              <a:t>World Health Organization</a:t>
            </a:r>
            <a:r>
              <a:rPr lang="en-US" sz="2000" dirty="0">
                <a:solidFill>
                  <a:schemeClr val="bg1"/>
                </a:solidFill>
              </a:rPr>
              <a:t>, about 12 million people are infected each year.</a:t>
            </a:r>
            <a:r>
              <a:rPr lang="uk-UA" sz="2000" baseline="30000" dirty="0">
                <a:solidFill>
                  <a:schemeClr val="bg1"/>
                </a:solidFill>
              </a:rPr>
              <a:t> </a:t>
            </a:r>
            <a:r>
              <a:rPr lang="en-US" sz="2000" dirty="0">
                <a:solidFill>
                  <a:schemeClr val="bg1"/>
                </a:solidFill>
              </a:rPr>
              <a:t>The researchers also show that </a:t>
            </a:r>
            <a:r>
              <a:rPr lang="en-US" sz="2000" dirty="0"/>
              <a:t>congenital syphilis </a:t>
            </a:r>
            <a:r>
              <a:rPr lang="en-US" sz="2000" dirty="0">
                <a:solidFill>
                  <a:schemeClr val="bg1"/>
                </a:solidFill>
              </a:rPr>
              <a:t>remains the main cause of </a:t>
            </a:r>
            <a:r>
              <a:rPr lang="en-US" sz="2000" dirty="0"/>
              <a:t>perinatal mortality</a:t>
            </a:r>
            <a:r>
              <a:rPr lang="en-US" sz="2000" dirty="0">
                <a:solidFill>
                  <a:schemeClr val="bg1"/>
                </a:solidFill>
              </a:rPr>
              <a:t>.</a:t>
            </a:r>
            <a:r>
              <a:rPr lang="uk-UA" sz="2000" baseline="30000" dirty="0">
                <a:solidFill>
                  <a:schemeClr val="bg1"/>
                </a:solidFill>
              </a:rPr>
              <a:t> </a:t>
            </a:r>
            <a:r>
              <a:rPr lang="en-US" sz="2000" dirty="0">
                <a:solidFill>
                  <a:schemeClr val="bg1"/>
                </a:solidFill>
              </a:rPr>
              <a:t>An untreated infection may lead to severe pregnancy outcomes like prematurity, infant death, early fetal loss, and stillbirth. If not treated, syphilis also causes dental anomalies, including defects in the incisors and molars, as well as deafness, blindness, and possible paralysis. </a:t>
            </a:r>
          </a:p>
        </p:txBody>
      </p:sp>
      <p:pic>
        <p:nvPicPr>
          <p:cNvPr id="5" name="Picture 4">
            <a:extLst>
              <a:ext uri="{FF2B5EF4-FFF2-40B4-BE49-F238E27FC236}">
                <a16:creationId xmlns:a16="http://schemas.microsoft.com/office/drawing/2014/main" id="{6B41D17B-5ADC-CC4A-88BD-5DE9DD359405}"/>
              </a:ext>
            </a:extLst>
          </p:cNvPr>
          <p:cNvPicPr>
            <a:picLocks noChangeAspect="1"/>
          </p:cNvPicPr>
          <p:nvPr/>
        </p:nvPicPr>
        <p:blipFill>
          <a:blip r:embed="rId2"/>
          <a:stretch>
            <a:fillRect/>
          </a:stretch>
        </p:blipFill>
        <p:spPr>
          <a:xfrm>
            <a:off x="6234440" y="605017"/>
            <a:ext cx="5547667" cy="3490407"/>
          </a:xfrm>
          <a:prstGeom prst="rect">
            <a:avLst/>
          </a:prstGeom>
        </p:spPr>
      </p:pic>
      <p:pic>
        <p:nvPicPr>
          <p:cNvPr id="7" name="Picture 6">
            <a:extLst>
              <a:ext uri="{FF2B5EF4-FFF2-40B4-BE49-F238E27FC236}">
                <a16:creationId xmlns:a16="http://schemas.microsoft.com/office/drawing/2014/main" id="{74B5A5AA-99DD-EC40-9B52-0A1DFECDC126}"/>
              </a:ext>
            </a:extLst>
          </p:cNvPr>
          <p:cNvPicPr>
            <a:picLocks noChangeAspect="1"/>
          </p:cNvPicPr>
          <p:nvPr/>
        </p:nvPicPr>
        <p:blipFill>
          <a:blip r:embed="rId3"/>
          <a:stretch>
            <a:fillRect/>
          </a:stretch>
        </p:blipFill>
        <p:spPr>
          <a:xfrm>
            <a:off x="417095" y="605017"/>
            <a:ext cx="5817345" cy="3490407"/>
          </a:xfrm>
          <a:prstGeom prst="rect">
            <a:avLst/>
          </a:prstGeom>
        </p:spPr>
      </p:pic>
    </p:spTree>
    <p:extLst>
      <p:ext uri="{BB962C8B-B14F-4D97-AF65-F5344CB8AC3E}">
        <p14:creationId xmlns:p14="http://schemas.microsoft.com/office/powerpoint/2010/main" val="171331123"/>
      </p:ext>
    </p:extLst>
  </p:cSld>
  <p:clrMapOvr>
    <a:masterClrMapping/>
  </p:clrMapOvr>
</p:sld>
</file>

<file path=ppt/theme/theme1.xml><?xml version="1.0" encoding="utf-8"?>
<a:theme xmlns:a="http://schemas.openxmlformats.org/drawingml/2006/main" name="DividendVTI">
  <a:themeElements>
    <a:clrScheme name="">
      <a:dk1>
        <a:srgbClr val="000000"/>
      </a:dk1>
      <a:lt1>
        <a:srgbClr val="FFFFFF"/>
      </a:lt1>
      <a:dk2>
        <a:srgbClr val="243641"/>
      </a:dk2>
      <a:lt2>
        <a:srgbClr val="E2E8E8"/>
      </a:lt2>
      <a:accent1>
        <a:srgbClr val="E7297A"/>
      </a:accent1>
      <a:accent2>
        <a:srgbClr val="D51719"/>
      </a:accent2>
      <a:accent3>
        <a:srgbClr val="E77629"/>
      </a:accent3>
      <a:accent4>
        <a:srgbClr val="14B7AD"/>
      </a:accent4>
      <a:accent5>
        <a:srgbClr val="29A3E7"/>
      </a:accent5>
      <a:accent6>
        <a:srgbClr val="2F55D9"/>
      </a:accent6>
      <a:hlink>
        <a:srgbClr val="309190"/>
      </a:hlink>
      <a:folHlink>
        <a:srgbClr val="7F7F7F"/>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docProps/app.xml><?xml version="1.0" encoding="utf-8"?>
<Properties xmlns="http://schemas.openxmlformats.org/officeDocument/2006/extended-properties" xmlns:vt="http://schemas.openxmlformats.org/officeDocument/2006/docPropsVTypes">
  <TotalTime>25</TotalTime>
  <Words>477</Words>
  <Application>Microsoft Macintosh PowerPoint</Application>
  <PresentationFormat>Widescreen</PresentationFormat>
  <Paragraphs>24</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Corbel</vt:lpstr>
      <vt:lpstr>Gill Sans MT</vt:lpstr>
      <vt:lpstr>Wingdings 2</vt:lpstr>
      <vt:lpstr>DividendVTI</vt:lpstr>
      <vt:lpstr>Syphilis</vt:lpstr>
      <vt:lpstr>Syphilis</vt:lpstr>
      <vt:lpstr>Treponema pallidum </vt:lpstr>
      <vt:lpstr>Treponema pallidum</vt:lpstr>
      <vt:lpstr>  </vt:lpstr>
      <vt:lpstr>Hutchinson’s teeth</vt:lpstr>
      <vt:lpstr>Mulberry molars</vt:lpstr>
      <vt:lpstr>  </vt:lpstr>
      <vt:lpstr>PowerPoint Presentation</vt:lpstr>
      <vt:lpstr>  </vt:lpstr>
      <vt:lpstr>                                   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Syphilis</dc:title>
  <dc:creator>Olga.Bondaresco@mail.citytech.cuny.edu</dc:creator>
  <cp:lastModifiedBy>Olga.Bondaresco@mail.citytech.cuny.edu</cp:lastModifiedBy>
  <cp:revision>4</cp:revision>
  <dcterms:created xsi:type="dcterms:W3CDTF">2019-08-31T04:48:04Z</dcterms:created>
  <dcterms:modified xsi:type="dcterms:W3CDTF">2019-08-31T05:14:51Z</dcterms:modified>
</cp:coreProperties>
</file>