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Lora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-bold.fntdata"/><Relationship Id="rId25" Type="http://schemas.openxmlformats.org/officeDocument/2006/relationships/font" Target="fonts/Lora-regular.fntdata"/><Relationship Id="rId28" Type="http://schemas.openxmlformats.org/officeDocument/2006/relationships/font" Target="fonts/Lora-boldItalic.fntdata"/><Relationship Id="rId27" Type="http://schemas.openxmlformats.org/officeDocument/2006/relationships/font" Target="fonts/Lo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f473f07e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f473f07e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9199ead60d2573b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9199ead60d2573b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9199ead60d2573b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9199ead60d2573b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9199ead60d2573b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9199ead60d2573b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9199ead60d2573b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9199ead60d2573b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9199ead60d2573b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9199ead60d2573b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9199ead60d2573b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9199ead60d2573b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9199ead60d2573b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9199ead60d2573b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9199ead60d2573b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9199ead60d2573b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9199ead60d2573b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9199ead60d2573b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colgate.com/en-us/oral-health/basics/mouth-and-teeth-anatomy/what-is-concrescence--" TargetMode="External"/><Relationship Id="rId10" Type="http://schemas.openxmlformats.org/officeDocument/2006/relationships/hyperlink" Target="https://www.researchgate.net/figure/Preoperative-radiograph-of-fused-mandibular-lateral-incisor-with-supernumerary-tooth_fig1_291528248" TargetMode="External"/><Relationship Id="rId13" Type="http://schemas.openxmlformats.org/officeDocument/2006/relationships/hyperlink" Target="https://am-medicine.com/developmental-anomalies-of-tooth/" TargetMode="External"/><Relationship Id="rId12" Type="http://schemas.openxmlformats.org/officeDocument/2006/relationships/hyperlink" Target="https://www.jendodon.com/article/S0099-2399(06)80075-0/pdf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longdom.org/articles/gemination-in-primary-teeth--a-report-of-two-clinical-cases.pdf" TargetMode="External"/><Relationship Id="rId4" Type="http://schemas.openxmlformats.org/officeDocument/2006/relationships/hyperlink" Target="https://pocketdentistry.com/7-acquired-and-developmental-disturbances-of-the-teeth-and-associated-oral-structures/" TargetMode="External"/><Relationship Id="rId9" Type="http://schemas.openxmlformats.org/officeDocument/2006/relationships/hyperlink" Target="https://www.researchgate.net/figure/Preoperative-radiograph-of-fused-mandibular-lateral-incisor-with-supernumerary-tooth_fig1_291528248" TargetMode="External"/><Relationship Id="rId5" Type="http://schemas.openxmlformats.org/officeDocument/2006/relationships/hyperlink" Target="https://www.ncbi.nlm.nih.gov/pubmed/21685518" TargetMode="External"/><Relationship Id="rId6" Type="http://schemas.openxmlformats.org/officeDocument/2006/relationships/hyperlink" Target="https://www.researchgate.net/publication/264196970_Tooth_fusion-_A_rare_dental_anomaly_Analysis_of_six_cases" TargetMode="External"/><Relationship Id="rId7" Type="http://schemas.openxmlformats.org/officeDocument/2006/relationships/hyperlink" Target="http://pubs.sciepub.com/oral/3/1/4/index.html" TargetMode="External"/><Relationship Id="rId8" Type="http://schemas.openxmlformats.org/officeDocument/2006/relationships/hyperlink" Target="http://pubs.sciepub.com/oral/3/1/4/index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Gemination</a:t>
            </a:r>
            <a:r>
              <a:rPr lang="en"/>
              <a:t>, Fusion and Concrescence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614975" y="3270600"/>
            <a:ext cx="2152500" cy="14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Johanne </a:t>
            </a:r>
            <a:r>
              <a:rPr lang="en"/>
              <a:t>Aranda 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Olga Bondaresco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500" y="2739475"/>
            <a:ext cx="4788176" cy="219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729450" y="573050"/>
            <a:ext cx="7688700" cy="5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Concrescence </a:t>
            </a:r>
            <a:endParaRPr/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454775"/>
            <a:ext cx="3594250" cy="305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850" y="1363450"/>
            <a:ext cx="4152575" cy="3242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22"/>
          <p:cNvCxnSpPr/>
          <p:nvPr/>
        </p:nvCxnSpPr>
        <p:spPr>
          <a:xfrm rot="10800000">
            <a:off x="2767400" y="3703700"/>
            <a:ext cx="447300" cy="5313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22"/>
          <p:cNvCxnSpPr/>
          <p:nvPr/>
        </p:nvCxnSpPr>
        <p:spPr>
          <a:xfrm flipH="1">
            <a:off x="5912100" y="1775075"/>
            <a:ext cx="559200" cy="5451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729450" y="628950"/>
            <a:ext cx="7688700" cy="5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References:</a:t>
            </a:r>
            <a:endParaRPr/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577805" y="1159952"/>
            <a:ext cx="7992000" cy="36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Gemination:                      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https://www.longdom.org/articles/gemination-in-primary-teeth--a-report-of-two-clinical-cases.pdf</a:t>
            </a:r>
            <a:r>
              <a:rPr lang="en"/>
              <a:t>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https://pocketdentistry.com/7-acquired-and-developmental-disturbances-of-the-teeth-and-associated-oral-structures/</a:t>
            </a:r>
            <a:r>
              <a:rPr lang="en"/>
              <a:t>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https://www.ncbi.nlm.nih.gov/pubmed/21685518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Fusion: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https://www.researchgate.net/publication/264196970_Tooth_fusion-_A_rare_dental_anomaly_Analysis_of_six_cases</a:t>
            </a:r>
            <a:r>
              <a:rPr lang="en" sz="1100"/>
              <a:t>                                                                                                                             </a:t>
            </a:r>
            <a:r>
              <a:rPr lang="en" sz="1100" u="sng">
                <a:solidFill>
                  <a:schemeClr val="hlink"/>
                </a:solidFill>
                <a:hlinkClick r:id="rId7"/>
              </a:rPr>
              <a:t>http://pubs.sciepub.com/oral/3/1/4/index.htm</a:t>
            </a:r>
            <a:r>
              <a:rPr lang="en" u="sng">
                <a:solidFill>
                  <a:schemeClr val="hlink"/>
                </a:solidFill>
                <a:hlinkClick r:id="rId8"/>
              </a:rPr>
              <a:t>l</a:t>
            </a:r>
            <a:r>
              <a:rPr lang="en"/>
              <a:t>   </a:t>
            </a:r>
            <a:r>
              <a:rPr lang="en" sz="1100" u="sng">
                <a:solidFill>
                  <a:schemeClr val="hlink"/>
                </a:solidFill>
                <a:hlinkClick r:id="rId9"/>
              </a:rPr>
              <a:t>https://www.researchgate.net/figure/Preoperative-radiograph-of-fused-mandibular-lateral-incisor-with-supernumerary-tooth_fig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1_291528248</a:t>
            </a:r>
            <a:r>
              <a:rPr lang="en"/>
              <a:t>                                                                                   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Concrescence: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11"/>
              </a:rPr>
              <a:t>https://www.colgate.com/en-us/oral-health/basics/mouth-and-teeth-anatomy/what-is-concrescence--</a:t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12"/>
              </a:rPr>
              <a:t>https://www.jendodon.com/article/S0099-2399(06)80075-0/pdf</a:t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13"/>
              </a:rPr>
              <a:t>https://am-medicine.com/developmental-anomalies-of-tooth/</a:t>
            </a:r>
            <a:r>
              <a:rPr lang="en" sz="1100"/>
              <a:t>.                                                                                          https://www.nature.com/articles/sj.bdj.2013.438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76025" y="573050"/>
            <a:ext cx="6897600" cy="5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Gemination 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76025" y="1421650"/>
            <a:ext cx="7670100" cy="31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a tooth germ attempts to divide and results in a bifid crown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Usually</a:t>
            </a:r>
            <a:r>
              <a:rPr lang="en" sz="1800"/>
              <a:t> affects the primary teeth, but it can affect permanent anterior teeth.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It is considered one tooth with a single pulp chamber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3899550"/>
            <a:ext cx="29883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This images shows how in a </a:t>
            </a:r>
            <a:r>
              <a:rPr lang="en" sz="1400">
                <a:solidFill>
                  <a:srgbClr val="000000"/>
                </a:solidFill>
              </a:rPr>
              <a:t>gemination tooth, the crowns share a root and pulp chamber. This is considered one tooth. 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04175"/>
            <a:ext cx="4112800" cy="26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4802600" y="3899550"/>
            <a:ext cx="36516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This is what a tooth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gemination would look like in the oral cavity, you can clearly see a bifid crown.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50" y="1336050"/>
            <a:ext cx="2828000" cy="243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>
            <p:ph type="title"/>
          </p:nvPr>
        </p:nvSpPr>
        <p:spPr>
          <a:xfrm>
            <a:off x="729450" y="601000"/>
            <a:ext cx="76887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Gemination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610697" y="546754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Gemination </a:t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700" y="1380525"/>
            <a:ext cx="4431374" cy="270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9075" y="1185175"/>
            <a:ext cx="3250849" cy="2773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6"/>
          <p:cNvCxnSpPr/>
          <p:nvPr/>
        </p:nvCxnSpPr>
        <p:spPr>
          <a:xfrm flipH="1" rot="10800000">
            <a:off x="6219725" y="2921075"/>
            <a:ext cx="391500" cy="419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" name="Google Shape;112;p16"/>
          <p:cNvSpPr txBox="1"/>
          <p:nvPr/>
        </p:nvSpPr>
        <p:spPr>
          <a:xfrm>
            <a:off x="5730525" y="4165125"/>
            <a:ext cx="26277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712525" y="583875"/>
            <a:ext cx="8009100" cy="6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Fusion </a:t>
            </a:r>
            <a:endParaRPr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575875" y="1487000"/>
            <a:ext cx="7852500" cy="32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union of two </a:t>
            </a:r>
            <a:r>
              <a:rPr lang="en" sz="1800"/>
              <a:t>normally separated teeth to form an enlarged tooth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Tooth buds begin to develop separately and join in the final stage of tooth development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 The fused teeth take up as much as two teeth space in the mouth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434343"/>
                </a:solidFill>
                <a:highlight>
                  <a:srgbClr val="FFFFFF"/>
                </a:highlight>
              </a:rPr>
              <a:t>Teeth can have separated roots and canals or have a large bifid crown with one pulpal space</a:t>
            </a:r>
            <a:endParaRPr sz="18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1527625" y="4220150"/>
            <a:ext cx="52695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These images show two teeth fused together but have </a:t>
            </a:r>
            <a:r>
              <a:rPr lang="en"/>
              <a:t>separate</a:t>
            </a:r>
            <a:r>
              <a:rPr lang="en"/>
              <a:t> roots and/or canals. </a:t>
            </a: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-8330" r="8330" t="0"/>
          <a:stretch/>
        </p:blipFill>
        <p:spPr>
          <a:xfrm>
            <a:off x="264200" y="1288450"/>
            <a:ext cx="3188075" cy="284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9425" y="1288450"/>
            <a:ext cx="3078725" cy="28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>
            <p:ph type="title"/>
          </p:nvPr>
        </p:nvSpPr>
        <p:spPr>
          <a:xfrm>
            <a:off x="729450" y="622800"/>
            <a:ext cx="76887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Fusion </a:t>
            </a:r>
            <a:endParaRPr/>
          </a:p>
        </p:txBody>
      </p:sp>
      <p:cxnSp>
        <p:nvCxnSpPr>
          <p:cNvPr id="127" name="Google Shape;127;p18"/>
          <p:cNvCxnSpPr/>
          <p:nvPr/>
        </p:nvCxnSpPr>
        <p:spPr>
          <a:xfrm rot="10800000">
            <a:off x="7421575" y="3200650"/>
            <a:ext cx="153900" cy="5172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729450" y="656925"/>
            <a:ext cx="7688700" cy="5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Fusion   </a:t>
            </a:r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27" y="1375951"/>
            <a:ext cx="3354775" cy="311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0504" y="1417813"/>
            <a:ext cx="4424425" cy="3033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9"/>
          <p:cNvCxnSpPr/>
          <p:nvPr/>
        </p:nvCxnSpPr>
        <p:spPr>
          <a:xfrm flipH="1">
            <a:off x="1821575" y="1729975"/>
            <a:ext cx="210600" cy="5607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" name="Google Shape;136;p19"/>
          <p:cNvCxnSpPr/>
          <p:nvPr/>
        </p:nvCxnSpPr>
        <p:spPr>
          <a:xfrm>
            <a:off x="6485300" y="1632150"/>
            <a:ext cx="489000" cy="3213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533775" y="517125"/>
            <a:ext cx="7688700" cy="6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/>
              <a:t>Concrescence</a:t>
            </a:r>
            <a:r>
              <a:rPr lang="en"/>
              <a:t> </a:t>
            </a:r>
            <a:endParaRPr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729450" y="1383725"/>
            <a:ext cx="7688700" cy="29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2D2D2D"/>
                </a:solidFill>
                <a:highlight>
                  <a:srgbClr val="FFFFFF"/>
                </a:highlight>
              </a:rPr>
              <a:t>Occurs in the embryonic stage of fetal development</a:t>
            </a:r>
            <a:endParaRPr sz="180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800"/>
              <a:buChar char="●"/>
            </a:pPr>
            <a:r>
              <a:rPr lang="en" sz="1800">
                <a:solidFill>
                  <a:srgbClr val="2D2D2D"/>
                </a:solidFill>
                <a:highlight>
                  <a:srgbClr val="FFFFFF"/>
                </a:highlight>
              </a:rPr>
              <a:t>Tooth</a:t>
            </a:r>
            <a:r>
              <a:rPr lang="en" sz="1800">
                <a:solidFill>
                  <a:srgbClr val="2D2D2D"/>
                </a:solidFill>
                <a:highlight>
                  <a:srgbClr val="FFFFFF"/>
                </a:highlight>
              </a:rPr>
              <a:t> cementum is joined with another </a:t>
            </a:r>
            <a:r>
              <a:rPr lang="en" sz="1800">
                <a:solidFill>
                  <a:srgbClr val="2D2D2D"/>
                </a:solidFill>
                <a:highlight>
                  <a:srgbClr val="FFFFFF"/>
                </a:highlight>
              </a:rPr>
              <a:t>tooth</a:t>
            </a:r>
            <a:r>
              <a:rPr lang="en" sz="1800">
                <a:solidFill>
                  <a:srgbClr val="2D2D2D"/>
                </a:solidFill>
                <a:highlight>
                  <a:srgbClr val="FFFFFF"/>
                </a:highlight>
              </a:rPr>
              <a:t> cementum. </a:t>
            </a:r>
            <a:endParaRPr sz="180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800"/>
              <a:buChar char="●"/>
            </a:pPr>
            <a:r>
              <a:rPr lang="en" sz="1800">
                <a:solidFill>
                  <a:srgbClr val="2D2D2D"/>
                </a:solidFill>
                <a:highlight>
                  <a:srgbClr val="FFFFFF"/>
                </a:highlight>
              </a:rPr>
              <a:t>The teeth are connected at the roots</a:t>
            </a:r>
            <a:endParaRPr sz="180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800"/>
              <a:buChar char="●"/>
            </a:pPr>
            <a:r>
              <a:rPr lang="en" sz="1800">
                <a:solidFill>
                  <a:srgbClr val="2D2D2D"/>
                </a:solidFill>
                <a:highlight>
                  <a:srgbClr val="FFFFFF"/>
                </a:highlight>
              </a:rPr>
              <a:t>Can go undetected if the teeth appear normal, will need dental radiographs to make a determination </a:t>
            </a:r>
            <a:endParaRPr sz="1800">
              <a:solidFill>
                <a:srgbClr val="2D2D2D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2D2D2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729450" y="4346825"/>
            <a:ext cx="7688700" cy="6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These images show how the molars being connected by their roots</a:t>
            </a: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000" y="1315213"/>
            <a:ext cx="3028175" cy="27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9850" y="1402500"/>
            <a:ext cx="3850350" cy="27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>
            <p:ph type="title"/>
          </p:nvPr>
        </p:nvSpPr>
        <p:spPr>
          <a:xfrm>
            <a:off x="729450" y="573050"/>
            <a:ext cx="7688700" cy="6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Concrescence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