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BF7FB-5BFE-F186-9662-884ED39DC3F5}" v="1747" dt="2024-03-14T03:05:28.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819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775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88231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5027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50526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779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084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1045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756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03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960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1030966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199DD6-8DD4-2E84-3028-FCC40E5F0A49}"/>
              </a:ext>
            </a:extLst>
          </p:cNvPr>
          <p:cNvSpPr txBox="1"/>
          <p:nvPr/>
        </p:nvSpPr>
        <p:spPr>
          <a:xfrm>
            <a:off x="70085" y="872500"/>
            <a:ext cx="3155407" cy="3195106"/>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28575" tIns="14288" rIns="28575" bIns="14288" numCol="1" spcCol="0" rtlCol="0" fromWordArt="0" anchor="t" anchorCtr="0" forceAA="0" compatLnSpc="1">
            <a:prstTxWarp prst="textNoShape">
              <a:avLst/>
            </a:prstTxWarp>
            <a:spAutoFit/>
          </a:bodyPr>
          <a:lstStyle>
            <a:defPPr>
              <a:defRPr lang="en-US"/>
            </a:defPPr>
            <a:lvl1pPr marL="0" algn="l" defTabSz="317480" rtl="0" eaLnBrk="1" latinLnBrk="0" hangingPunct="1">
              <a:defRPr sz="625" kern="1200">
                <a:solidFill>
                  <a:schemeClr val="tx1"/>
                </a:solidFill>
                <a:latin typeface="+mn-lt"/>
                <a:ea typeface="+mn-ea"/>
                <a:cs typeface="+mn-cs"/>
              </a:defRPr>
            </a:lvl1pPr>
            <a:lvl2pPr marL="158740" algn="l" defTabSz="317480" rtl="0" eaLnBrk="1" latinLnBrk="0" hangingPunct="1">
              <a:defRPr sz="625" kern="1200">
                <a:solidFill>
                  <a:schemeClr val="tx1"/>
                </a:solidFill>
                <a:latin typeface="+mn-lt"/>
                <a:ea typeface="+mn-ea"/>
                <a:cs typeface="+mn-cs"/>
              </a:defRPr>
            </a:lvl2pPr>
            <a:lvl3pPr marL="317480" algn="l" defTabSz="317480" rtl="0" eaLnBrk="1" latinLnBrk="0" hangingPunct="1">
              <a:defRPr sz="625" kern="1200">
                <a:solidFill>
                  <a:schemeClr val="tx1"/>
                </a:solidFill>
                <a:latin typeface="+mn-lt"/>
                <a:ea typeface="+mn-ea"/>
                <a:cs typeface="+mn-cs"/>
              </a:defRPr>
            </a:lvl3pPr>
            <a:lvl4pPr marL="476220" algn="l" defTabSz="317480" rtl="0" eaLnBrk="1" latinLnBrk="0" hangingPunct="1">
              <a:defRPr sz="625" kern="1200">
                <a:solidFill>
                  <a:schemeClr val="tx1"/>
                </a:solidFill>
                <a:latin typeface="+mn-lt"/>
                <a:ea typeface="+mn-ea"/>
                <a:cs typeface="+mn-cs"/>
              </a:defRPr>
            </a:lvl4pPr>
            <a:lvl5pPr marL="634959" algn="l" defTabSz="317480" rtl="0" eaLnBrk="1" latinLnBrk="0" hangingPunct="1">
              <a:defRPr sz="625" kern="1200">
                <a:solidFill>
                  <a:schemeClr val="tx1"/>
                </a:solidFill>
                <a:latin typeface="+mn-lt"/>
                <a:ea typeface="+mn-ea"/>
                <a:cs typeface="+mn-cs"/>
              </a:defRPr>
            </a:lvl5pPr>
            <a:lvl6pPr marL="793699" algn="l" defTabSz="317480" rtl="0" eaLnBrk="1" latinLnBrk="0" hangingPunct="1">
              <a:defRPr sz="625" kern="1200">
                <a:solidFill>
                  <a:schemeClr val="tx1"/>
                </a:solidFill>
                <a:latin typeface="+mn-lt"/>
                <a:ea typeface="+mn-ea"/>
                <a:cs typeface="+mn-cs"/>
              </a:defRPr>
            </a:lvl6pPr>
            <a:lvl7pPr marL="952439" algn="l" defTabSz="317480" rtl="0" eaLnBrk="1" latinLnBrk="0" hangingPunct="1">
              <a:defRPr sz="625" kern="1200">
                <a:solidFill>
                  <a:schemeClr val="tx1"/>
                </a:solidFill>
                <a:latin typeface="+mn-lt"/>
                <a:ea typeface="+mn-ea"/>
                <a:cs typeface="+mn-cs"/>
              </a:defRPr>
            </a:lvl7pPr>
            <a:lvl8pPr marL="1111179" algn="l" defTabSz="317480" rtl="0" eaLnBrk="1" latinLnBrk="0" hangingPunct="1">
              <a:defRPr sz="625" kern="1200">
                <a:solidFill>
                  <a:schemeClr val="tx1"/>
                </a:solidFill>
                <a:latin typeface="+mn-lt"/>
                <a:ea typeface="+mn-ea"/>
                <a:cs typeface="+mn-cs"/>
              </a:defRPr>
            </a:lvl8pPr>
            <a:lvl9pPr marL="1269919" algn="l" defTabSz="317480" rtl="0" eaLnBrk="1" latinLnBrk="0" hangingPunct="1">
              <a:defRPr sz="625" kern="1200">
                <a:solidFill>
                  <a:schemeClr val="tx1"/>
                </a:solidFill>
                <a:latin typeface="+mn-lt"/>
                <a:ea typeface="+mn-ea"/>
                <a:cs typeface="+mn-cs"/>
              </a:defRPr>
            </a:lvl9pPr>
          </a:lstStyle>
          <a:p>
            <a:r>
              <a:rPr lang="en-US" sz="1250" b="1" dirty="0">
                <a:ea typeface="Calibri"/>
                <a:cs typeface="Calibri"/>
              </a:rPr>
              <a:t>Introduction</a:t>
            </a:r>
            <a:br>
              <a:rPr lang="en-US" sz="1250" b="1" dirty="0">
                <a:ea typeface="Calibri"/>
                <a:cs typeface="Calibri"/>
              </a:rPr>
            </a:br>
            <a:br>
              <a:rPr lang="en-US" sz="1250" b="1" dirty="0">
                <a:ea typeface="Calibri"/>
                <a:cs typeface="Calibri"/>
              </a:rPr>
            </a:br>
            <a:r>
              <a:rPr lang="en-US" sz="1125" dirty="0">
                <a:ea typeface="+mn-lt"/>
                <a:cs typeface="+mn-lt"/>
              </a:rPr>
              <a:t>Escape from </a:t>
            </a:r>
            <a:r>
              <a:rPr lang="en-US" sz="1125" err="1">
                <a:ea typeface="+mn-lt"/>
                <a:cs typeface="+mn-lt"/>
              </a:rPr>
              <a:t>Peddocks</a:t>
            </a:r>
            <a:r>
              <a:rPr lang="en-US" sz="1125" dirty="0">
                <a:ea typeface="+mn-lt"/>
                <a:cs typeface="+mn-lt"/>
              </a:rPr>
              <a:t> Asylum is a horror themed “Point and Click” game.</a:t>
            </a:r>
            <a:br>
              <a:rPr lang="en-US" sz="1125" dirty="0">
                <a:ea typeface="+mn-lt"/>
                <a:cs typeface="+mn-lt"/>
              </a:rPr>
            </a:br>
            <a:endParaRPr lang="en-US" sz="1125" dirty="0">
              <a:ea typeface="+mn-lt"/>
              <a:cs typeface="+mn-lt"/>
            </a:endParaRPr>
          </a:p>
          <a:p>
            <a:r>
              <a:rPr lang="en-US" sz="1100" dirty="0">
                <a:ea typeface="+mn-lt"/>
                <a:cs typeface="+mn-lt"/>
              </a:rPr>
              <a:t>Point-and-click games are a genre in which rather than navigating an environment the player must use nothing but their mouse and some logic to find and assemble clues scattering the scene in order to escape a locked area, uncover a mystery, or complete a quest.</a:t>
            </a:r>
            <a:br>
              <a:rPr lang="en-US" sz="1100" dirty="0">
                <a:ea typeface="+mn-lt"/>
                <a:cs typeface="+mn-lt"/>
              </a:rPr>
            </a:br>
            <a:br>
              <a:rPr lang="en-US" sz="1100" dirty="0">
                <a:ea typeface="+mn-lt"/>
                <a:cs typeface="+mn-lt"/>
              </a:rPr>
            </a:br>
            <a:r>
              <a:rPr lang="en-US" sz="1100" dirty="0">
                <a:ea typeface="+mn-lt"/>
                <a:cs typeface="+mn-lt"/>
              </a:rPr>
              <a:t>You the player are stuck in </a:t>
            </a:r>
            <a:r>
              <a:rPr lang="en-US" sz="1100" dirty="0" err="1">
                <a:ea typeface="+mn-lt"/>
                <a:cs typeface="+mn-lt"/>
              </a:rPr>
              <a:t>Peddocks</a:t>
            </a:r>
            <a:r>
              <a:rPr lang="en-US" sz="1100" dirty="0">
                <a:ea typeface="+mn-lt"/>
                <a:cs typeface="+mn-lt"/>
              </a:rPr>
              <a:t> Asylum, an Asylum on a nightmarish deserted island when you’ve suddenly been given the opportunity to escape. Your decisions will lead you along your journey to freedom, eternal imprisonment or even worse… death.</a:t>
            </a:r>
            <a:endParaRPr lang="en-US" sz="1125" dirty="0">
              <a:ea typeface="+mn-lt"/>
              <a:cs typeface="+mn-lt"/>
            </a:endParaRPr>
          </a:p>
          <a:p>
            <a:endParaRPr lang="en-US" sz="1500" b="1" dirty="0">
              <a:ea typeface="Calibri"/>
              <a:cs typeface="Calibri"/>
            </a:endParaRPr>
          </a:p>
        </p:txBody>
      </p:sp>
      <p:sp>
        <p:nvSpPr>
          <p:cNvPr id="7" name="TextBox 6">
            <a:extLst>
              <a:ext uri="{FF2B5EF4-FFF2-40B4-BE49-F238E27FC236}">
                <a16:creationId xmlns:a16="http://schemas.microsoft.com/office/drawing/2014/main" id="{A3B41677-F288-02DD-7E97-7B1F90DFDD5E}"/>
              </a:ext>
            </a:extLst>
          </p:cNvPr>
          <p:cNvSpPr txBox="1"/>
          <p:nvPr/>
        </p:nvSpPr>
        <p:spPr>
          <a:xfrm>
            <a:off x="4308375" y="70400"/>
            <a:ext cx="3586142" cy="288541"/>
          </a:xfrm>
          <a:prstGeom prst="rect">
            <a:avLst/>
          </a:prstGeom>
          <a:noFill/>
        </p:spPr>
        <p:txBody>
          <a:bodyPr rot="0" spcFirstLastPara="0" vertOverflow="overflow" horzOverflow="overflow" vert="horz" wrap="square" lIns="28575" tIns="14288" rIns="28575" bIns="14288" numCol="1" spcCol="0" rtlCol="0" fromWordArt="0" anchor="t" anchorCtr="0" forceAA="0" compatLnSpc="1">
            <a:prstTxWarp prst="textNoShape">
              <a:avLst/>
            </a:prstTxWarp>
            <a:spAutoFit/>
          </a:bodyPr>
          <a:lstStyle>
            <a:defPPr>
              <a:defRPr lang="en-US"/>
            </a:defPPr>
            <a:lvl1pPr marL="0" algn="l" defTabSz="317480" rtl="0" eaLnBrk="1" latinLnBrk="0" hangingPunct="1">
              <a:defRPr sz="625" kern="1200">
                <a:solidFill>
                  <a:schemeClr val="tx1"/>
                </a:solidFill>
                <a:latin typeface="+mn-lt"/>
                <a:ea typeface="+mn-ea"/>
                <a:cs typeface="+mn-cs"/>
              </a:defRPr>
            </a:lvl1pPr>
            <a:lvl2pPr marL="158740" algn="l" defTabSz="317480" rtl="0" eaLnBrk="1" latinLnBrk="0" hangingPunct="1">
              <a:defRPr sz="625" kern="1200">
                <a:solidFill>
                  <a:schemeClr val="tx1"/>
                </a:solidFill>
                <a:latin typeface="+mn-lt"/>
                <a:ea typeface="+mn-ea"/>
                <a:cs typeface="+mn-cs"/>
              </a:defRPr>
            </a:lvl2pPr>
            <a:lvl3pPr marL="317480" algn="l" defTabSz="317480" rtl="0" eaLnBrk="1" latinLnBrk="0" hangingPunct="1">
              <a:defRPr sz="625" kern="1200">
                <a:solidFill>
                  <a:schemeClr val="tx1"/>
                </a:solidFill>
                <a:latin typeface="+mn-lt"/>
                <a:ea typeface="+mn-ea"/>
                <a:cs typeface="+mn-cs"/>
              </a:defRPr>
            </a:lvl3pPr>
            <a:lvl4pPr marL="476220" algn="l" defTabSz="317480" rtl="0" eaLnBrk="1" latinLnBrk="0" hangingPunct="1">
              <a:defRPr sz="625" kern="1200">
                <a:solidFill>
                  <a:schemeClr val="tx1"/>
                </a:solidFill>
                <a:latin typeface="+mn-lt"/>
                <a:ea typeface="+mn-ea"/>
                <a:cs typeface="+mn-cs"/>
              </a:defRPr>
            </a:lvl4pPr>
            <a:lvl5pPr marL="634959" algn="l" defTabSz="317480" rtl="0" eaLnBrk="1" latinLnBrk="0" hangingPunct="1">
              <a:defRPr sz="625" kern="1200">
                <a:solidFill>
                  <a:schemeClr val="tx1"/>
                </a:solidFill>
                <a:latin typeface="+mn-lt"/>
                <a:ea typeface="+mn-ea"/>
                <a:cs typeface="+mn-cs"/>
              </a:defRPr>
            </a:lvl5pPr>
            <a:lvl6pPr marL="793699" algn="l" defTabSz="317480" rtl="0" eaLnBrk="1" latinLnBrk="0" hangingPunct="1">
              <a:defRPr sz="625" kern="1200">
                <a:solidFill>
                  <a:schemeClr val="tx1"/>
                </a:solidFill>
                <a:latin typeface="+mn-lt"/>
                <a:ea typeface="+mn-ea"/>
                <a:cs typeface="+mn-cs"/>
              </a:defRPr>
            </a:lvl6pPr>
            <a:lvl7pPr marL="952439" algn="l" defTabSz="317480" rtl="0" eaLnBrk="1" latinLnBrk="0" hangingPunct="1">
              <a:defRPr sz="625" kern="1200">
                <a:solidFill>
                  <a:schemeClr val="tx1"/>
                </a:solidFill>
                <a:latin typeface="+mn-lt"/>
                <a:ea typeface="+mn-ea"/>
                <a:cs typeface="+mn-cs"/>
              </a:defRPr>
            </a:lvl7pPr>
            <a:lvl8pPr marL="1111179" algn="l" defTabSz="317480" rtl="0" eaLnBrk="1" latinLnBrk="0" hangingPunct="1">
              <a:defRPr sz="625" kern="1200">
                <a:solidFill>
                  <a:schemeClr val="tx1"/>
                </a:solidFill>
                <a:latin typeface="+mn-lt"/>
                <a:ea typeface="+mn-ea"/>
                <a:cs typeface="+mn-cs"/>
              </a:defRPr>
            </a:lvl8pPr>
            <a:lvl9pPr marL="1269919" algn="l" defTabSz="317480" rtl="0" eaLnBrk="1" latinLnBrk="0" hangingPunct="1">
              <a:defRPr sz="625" kern="1200">
                <a:solidFill>
                  <a:schemeClr val="tx1"/>
                </a:solidFill>
                <a:latin typeface="+mn-lt"/>
                <a:ea typeface="+mn-ea"/>
                <a:cs typeface="+mn-cs"/>
              </a:defRPr>
            </a:lvl9pPr>
          </a:lstStyle>
          <a:p>
            <a:r>
              <a:rPr lang="en-US" sz="1688" b="1" dirty="0">
                <a:ea typeface="Calibri"/>
                <a:cs typeface="Calibri"/>
              </a:rPr>
              <a:t>Point &amp; Click 2D Horror Video Game</a:t>
            </a:r>
          </a:p>
        </p:txBody>
      </p:sp>
      <p:sp>
        <p:nvSpPr>
          <p:cNvPr id="8" name="TextBox 7">
            <a:extLst>
              <a:ext uri="{FF2B5EF4-FFF2-40B4-BE49-F238E27FC236}">
                <a16:creationId xmlns:a16="http://schemas.microsoft.com/office/drawing/2014/main" id="{A4C3867A-FCFD-94E6-CE0A-8047C49BB236}"/>
              </a:ext>
            </a:extLst>
          </p:cNvPr>
          <p:cNvSpPr txBox="1"/>
          <p:nvPr/>
        </p:nvSpPr>
        <p:spPr>
          <a:xfrm>
            <a:off x="4700164" y="359722"/>
            <a:ext cx="2293144" cy="452047"/>
          </a:xfrm>
          <a:prstGeom prst="rect">
            <a:avLst/>
          </a:prstGeom>
          <a:noFill/>
        </p:spPr>
        <p:txBody>
          <a:bodyPr rot="0" spcFirstLastPara="0" vertOverflow="overflow" horzOverflow="overflow" vert="horz" wrap="square" lIns="28575" tIns="14288" rIns="28575" bIns="14288" numCol="1" spcCol="0" rtlCol="0" fromWordArt="0" anchor="t" anchorCtr="0" forceAA="0" compatLnSpc="1">
            <a:prstTxWarp prst="textNoShape">
              <a:avLst/>
            </a:prstTxWarp>
            <a:spAutoFit/>
          </a:bodyPr>
          <a:lstStyle>
            <a:defPPr>
              <a:defRPr lang="en-US"/>
            </a:defPPr>
            <a:lvl1pPr marL="0" algn="l" defTabSz="317480" rtl="0" eaLnBrk="1" latinLnBrk="0" hangingPunct="1">
              <a:defRPr sz="625" kern="1200">
                <a:solidFill>
                  <a:schemeClr val="tx1"/>
                </a:solidFill>
                <a:latin typeface="+mn-lt"/>
                <a:ea typeface="+mn-ea"/>
                <a:cs typeface="+mn-cs"/>
              </a:defRPr>
            </a:lvl1pPr>
            <a:lvl2pPr marL="158740" algn="l" defTabSz="317480" rtl="0" eaLnBrk="1" latinLnBrk="0" hangingPunct="1">
              <a:defRPr sz="625" kern="1200">
                <a:solidFill>
                  <a:schemeClr val="tx1"/>
                </a:solidFill>
                <a:latin typeface="+mn-lt"/>
                <a:ea typeface="+mn-ea"/>
                <a:cs typeface="+mn-cs"/>
              </a:defRPr>
            </a:lvl2pPr>
            <a:lvl3pPr marL="317480" algn="l" defTabSz="317480" rtl="0" eaLnBrk="1" latinLnBrk="0" hangingPunct="1">
              <a:defRPr sz="625" kern="1200">
                <a:solidFill>
                  <a:schemeClr val="tx1"/>
                </a:solidFill>
                <a:latin typeface="+mn-lt"/>
                <a:ea typeface="+mn-ea"/>
                <a:cs typeface="+mn-cs"/>
              </a:defRPr>
            </a:lvl3pPr>
            <a:lvl4pPr marL="476220" algn="l" defTabSz="317480" rtl="0" eaLnBrk="1" latinLnBrk="0" hangingPunct="1">
              <a:defRPr sz="625" kern="1200">
                <a:solidFill>
                  <a:schemeClr val="tx1"/>
                </a:solidFill>
                <a:latin typeface="+mn-lt"/>
                <a:ea typeface="+mn-ea"/>
                <a:cs typeface="+mn-cs"/>
              </a:defRPr>
            </a:lvl4pPr>
            <a:lvl5pPr marL="634959" algn="l" defTabSz="317480" rtl="0" eaLnBrk="1" latinLnBrk="0" hangingPunct="1">
              <a:defRPr sz="625" kern="1200">
                <a:solidFill>
                  <a:schemeClr val="tx1"/>
                </a:solidFill>
                <a:latin typeface="+mn-lt"/>
                <a:ea typeface="+mn-ea"/>
                <a:cs typeface="+mn-cs"/>
              </a:defRPr>
            </a:lvl5pPr>
            <a:lvl6pPr marL="793699" algn="l" defTabSz="317480" rtl="0" eaLnBrk="1" latinLnBrk="0" hangingPunct="1">
              <a:defRPr sz="625" kern="1200">
                <a:solidFill>
                  <a:schemeClr val="tx1"/>
                </a:solidFill>
                <a:latin typeface="+mn-lt"/>
                <a:ea typeface="+mn-ea"/>
                <a:cs typeface="+mn-cs"/>
              </a:defRPr>
            </a:lvl6pPr>
            <a:lvl7pPr marL="952439" algn="l" defTabSz="317480" rtl="0" eaLnBrk="1" latinLnBrk="0" hangingPunct="1">
              <a:defRPr sz="625" kern="1200">
                <a:solidFill>
                  <a:schemeClr val="tx1"/>
                </a:solidFill>
                <a:latin typeface="+mn-lt"/>
                <a:ea typeface="+mn-ea"/>
                <a:cs typeface="+mn-cs"/>
              </a:defRPr>
            </a:lvl7pPr>
            <a:lvl8pPr marL="1111179" algn="l" defTabSz="317480" rtl="0" eaLnBrk="1" latinLnBrk="0" hangingPunct="1">
              <a:defRPr sz="625" kern="1200">
                <a:solidFill>
                  <a:schemeClr val="tx1"/>
                </a:solidFill>
                <a:latin typeface="+mn-lt"/>
                <a:ea typeface="+mn-ea"/>
                <a:cs typeface="+mn-cs"/>
              </a:defRPr>
            </a:lvl8pPr>
            <a:lvl9pPr marL="1269919" algn="l" defTabSz="317480" rtl="0" eaLnBrk="1" latinLnBrk="0" hangingPunct="1">
              <a:defRPr sz="625" kern="1200">
                <a:solidFill>
                  <a:schemeClr val="tx1"/>
                </a:solidFill>
                <a:latin typeface="+mn-lt"/>
                <a:ea typeface="+mn-ea"/>
                <a:cs typeface="+mn-cs"/>
              </a:defRPr>
            </a:lvl9pPr>
          </a:lstStyle>
          <a:p>
            <a:r>
              <a:rPr lang="en-US" sz="1375" b="1" dirty="0">
                <a:ea typeface="Calibri"/>
                <a:cs typeface="Calibri"/>
              </a:rPr>
              <a:t>   Nicholas Ramdin</a:t>
            </a:r>
            <a:br>
              <a:rPr lang="en-US" sz="1375" b="1" dirty="0">
                <a:ea typeface="Calibri"/>
                <a:cs typeface="Calibri"/>
              </a:rPr>
            </a:br>
            <a:endParaRPr lang="en-US" sz="1375" b="1" dirty="0">
              <a:ea typeface="Calibri"/>
              <a:cs typeface="Calibri"/>
            </a:endParaRPr>
          </a:p>
        </p:txBody>
      </p:sp>
      <p:sp>
        <p:nvSpPr>
          <p:cNvPr id="9" name="TextBox 8">
            <a:extLst>
              <a:ext uri="{FF2B5EF4-FFF2-40B4-BE49-F238E27FC236}">
                <a16:creationId xmlns:a16="http://schemas.microsoft.com/office/drawing/2014/main" id="{EE3804CB-DD1E-3E89-AA21-88EC0D6C0855}"/>
              </a:ext>
            </a:extLst>
          </p:cNvPr>
          <p:cNvSpPr txBox="1"/>
          <p:nvPr/>
        </p:nvSpPr>
        <p:spPr>
          <a:xfrm>
            <a:off x="3626718" y="634198"/>
            <a:ext cx="4418429" cy="240450"/>
          </a:xfrm>
          <a:prstGeom prst="rect">
            <a:avLst/>
          </a:prstGeom>
          <a:noFill/>
        </p:spPr>
        <p:txBody>
          <a:bodyPr rot="0" spcFirstLastPara="0" vertOverflow="overflow" horzOverflow="overflow" vert="horz" wrap="square" lIns="28575" tIns="14288" rIns="28575" bIns="14288" numCol="1" spcCol="0" rtlCol="0" fromWordArt="0" anchor="t" anchorCtr="0" forceAA="0" compatLnSpc="1">
            <a:prstTxWarp prst="textNoShape">
              <a:avLst/>
            </a:prstTxWarp>
            <a:spAutoFit/>
          </a:bodyPr>
          <a:lstStyle>
            <a:defPPr>
              <a:defRPr lang="en-US"/>
            </a:defPPr>
            <a:lvl1pPr marL="0" algn="l" defTabSz="317480" rtl="0" eaLnBrk="1" latinLnBrk="0" hangingPunct="1">
              <a:defRPr sz="625" kern="1200">
                <a:solidFill>
                  <a:schemeClr val="tx1"/>
                </a:solidFill>
                <a:latin typeface="+mn-lt"/>
                <a:ea typeface="+mn-ea"/>
                <a:cs typeface="+mn-cs"/>
              </a:defRPr>
            </a:lvl1pPr>
            <a:lvl2pPr marL="158740" algn="l" defTabSz="317480" rtl="0" eaLnBrk="1" latinLnBrk="0" hangingPunct="1">
              <a:defRPr sz="625" kern="1200">
                <a:solidFill>
                  <a:schemeClr val="tx1"/>
                </a:solidFill>
                <a:latin typeface="+mn-lt"/>
                <a:ea typeface="+mn-ea"/>
                <a:cs typeface="+mn-cs"/>
              </a:defRPr>
            </a:lvl2pPr>
            <a:lvl3pPr marL="317480" algn="l" defTabSz="317480" rtl="0" eaLnBrk="1" latinLnBrk="0" hangingPunct="1">
              <a:defRPr sz="625" kern="1200">
                <a:solidFill>
                  <a:schemeClr val="tx1"/>
                </a:solidFill>
                <a:latin typeface="+mn-lt"/>
                <a:ea typeface="+mn-ea"/>
                <a:cs typeface="+mn-cs"/>
              </a:defRPr>
            </a:lvl3pPr>
            <a:lvl4pPr marL="476220" algn="l" defTabSz="317480" rtl="0" eaLnBrk="1" latinLnBrk="0" hangingPunct="1">
              <a:defRPr sz="625" kern="1200">
                <a:solidFill>
                  <a:schemeClr val="tx1"/>
                </a:solidFill>
                <a:latin typeface="+mn-lt"/>
                <a:ea typeface="+mn-ea"/>
                <a:cs typeface="+mn-cs"/>
              </a:defRPr>
            </a:lvl4pPr>
            <a:lvl5pPr marL="634959" algn="l" defTabSz="317480" rtl="0" eaLnBrk="1" latinLnBrk="0" hangingPunct="1">
              <a:defRPr sz="625" kern="1200">
                <a:solidFill>
                  <a:schemeClr val="tx1"/>
                </a:solidFill>
                <a:latin typeface="+mn-lt"/>
                <a:ea typeface="+mn-ea"/>
                <a:cs typeface="+mn-cs"/>
              </a:defRPr>
            </a:lvl5pPr>
            <a:lvl6pPr marL="793699" algn="l" defTabSz="317480" rtl="0" eaLnBrk="1" latinLnBrk="0" hangingPunct="1">
              <a:defRPr sz="625" kern="1200">
                <a:solidFill>
                  <a:schemeClr val="tx1"/>
                </a:solidFill>
                <a:latin typeface="+mn-lt"/>
                <a:ea typeface="+mn-ea"/>
                <a:cs typeface="+mn-cs"/>
              </a:defRPr>
            </a:lvl6pPr>
            <a:lvl7pPr marL="952439" algn="l" defTabSz="317480" rtl="0" eaLnBrk="1" latinLnBrk="0" hangingPunct="1">
              <a:defRPr sz="625" kern="1200">
                <a:solidFill>
                  <a:schemeClr val="tx1"/>
                </a:solidFill>
                <a:latin typeface="+mn-lt"/>
                <a:ea typeface="+mn-ea"/>
                <a:cs typeface="+mn-cs"/>
              </a:defRPr>
            </a:lvl7pPr>
            <a:lvl8pPr marL="1111179" algn="l" defTabSz="317480" rtl="0" eaLnBrk="1" latinLnBrk="0" hangingPunct="1">
              <a:defRPr sz="625" kern="1200">
                <a:solidFill>
                  <a:schemeClr val="tx1"/>
                </a:solidFill>
                <a:latin typeface="+mn-lt"/>
                <a:ea typeface="+mn-ea"/>
                <a:cs typeface="+mn-cs"/>
              </a:defRPr>
            </a:lvl8pPr>
            <a:lvl9pPr marL="1269919" algn="l" defTabSz="317480" rtl="0" eaLnBrk="1" latinLnBrk="0" hangingPunct="1">
              <a:defRPr sz="625" kern="1200">
                <a:solidFill>
                  <a:schemeClr val="tx1"/>
                </a:solidFill>
                <a:latin typeface="+mn-lt"/>
                <a:ea typeface="+mn-ea"/>
                <a:cs typeface="+mn-cs"/>
              </a:defRPr>
            </a:lvl9pPr>
          </a:lstStyle>
          <a:p>
            <a:r>
              <a:rPr lang="en-US" sz="1375" dirty="0">
                <a:ea typeface="Calibri"/>
                <a:cs typeface="Calibri"/>
              </a:rPr>
              <a:t>Entertainment Technology, NYCCT, Brooklyn New York 11201</a:t>
            </a:r>
            <a:endParaRPr lang="en-US" sz="195" dirty="0"/>
          </a:p>
        </p:txBody>
      </p:sp>
      <p:pic>
        <p:nvPicPr>
          <p:cNvPr id="11" name="Picture 10" descr="A blue and white logo&#10;&#10;Description automatically generated">
            <a:extLst>
              <a:ext uri="{FF2B5EF4-FFF2-40B4-BE49-F238E27FC236}">
                <a16:creationId xmlns:a16="http://schemas.microsoft.com/office/drawing/2014/main" id="{1D95EDF9-0349-EC0C-1E95-4CA6BBA3FF38}"/>
              </a:ext>
            </a:extLst>
          </p:cNvPr>
          <p:cNvPicPr>
            <a:picLocks noChangeAspect="1"/>
          </p:cNvPicPr>
          <p:nvPr/>
        </p:nvPicPr>
        <p:blipFill>
          <a:blip r:embed="rId2"/>
          <a:stretch>
            <a:fillRect/>
          </a:stretch>
        </p:blipFill>
        <p:spPr>
          <a:xfrm>
            <a:off x="5518" y="-5538"/>
            <a:ext cx="821158" cy="1052423"/>
          </a:xfrm>
          <a:prstGeom prst="rect">
            <a:avLst/>
          </a:prstGeom>
        </p:spPr>
      </p:pic>
      <p:pic>
        <p:nvPicPr>
          <p:cNvPr id="12" name="Picture 11" descr="A video game of a person standing in a room with pictures on the wall&#10;&#10;Description automatically generated">
            <a:extLst>
              <a:ext uri="{FF2B5EF4-FFF2-40B4-BE49-F238E27FC236}">
                <a16:creationId xmlns:a16="http://schemas.microsoft.com/office/drawing/2014/main" id="{2C31AC49-F6EF-3FE2-CABF-35EB11502240}"/>
              </a:ext>
            </a:extLst>
          </p:cNvPr>
          <p:cNvPicPr>
            <a:picLocks noChangeAspect="1"/>
          </p:cNvPicPr>
          <p:nvPr/>
        </p:nvPicPr>
        <p:blipFill>
          <a:blip r:embed="rId3"/>
          <a:stretch>
            <a:fillRect/>
          </a:stretch>
        </p:blipFill>
        <p:spPr>
          <a:xfrm>
            <a:off x="82500" y="3966257"/>
            <a:ext cx="1849248" cy="827803"/>
          </a:xfrm>
          <a:prstGeom prst="rect">
            <a:avLst/>
          </a:prstGeom>
        </p:spPr>
      </p:pic>
      <p:sp>
        <p:nvSpPr>
          <p:cNvPr id="13" name="TextBox 12">
            <a:extLst>
              <a:ext uri="{FF2B5EF4-FFF2-40B4-BE49-F238E27FC236}">
                <a16:creationId xmlns:a16="http://schemas.microsoft.com/office/drawing/2014/main" id="{6F307464-2397-65D1-1E5E-5452110CC6D7}"/>
              </a:ext>
            </a:extLst>
          </p:cNvPr>
          <p:cNvSpPr txBox="1"/>
          <p:nvPr/>
        </p:nvSpPr>
        <p:spPr>
          <a:xfrm>
            <a:off x="76200" y="4991099"/>
            <a:ext cx="3263900" cy="15234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50" b="1" dirty="0">
                <a:ea typeface="Calibri"/>
                <a:cs typeface="Calibri"/>
              </a:rPr>
              <a:t>Materials</a:t>
            </a:r>
            <a:endParaRPr lang="en-US" dirty="0"/>
          </a:p>
          <a:p>
            <a:br>
              <a:rPr lang="en-US" sz="1350" b="1" dirty="0">
                <a:ea typeface="Calibri"/>
                <a:cs typeface="Calibri"/>
              </a:rPr>
            </a:br>
            <a:r>
              <a:rPr lang="en-US" sz="1100" dirty="0">
                <a:ea typeface="Calibri"/>
                <a:cs typeface="Calibri"/>
              </a:rPr>
              <a:t>The narrative including the many decisions made by the player was created and written in Twine. Unity was chosen as the game engine to develop this game because of its robust 2D resources and mechanics. The game has been released on itch.io and is free to play and available to the public.</a:t>
            </a:r>
            <a:endParaRPr lang="en-US"/>
          </a:p>
        </p:txBody>
      </p:sp>
      <p:pic>
        <p:nvPicPr>
          <p:cNvPr id="14" name="Picture 13" descr="A black and grey logo&#10;&#10;Description automatically generated">
            <a:extLst>
              <a:ext uri="{FF2B5EF4-FFF2-40B4-BE49-F238E27FC236}">
                <a16:creationId xmlns:a16="http://schemas.microsoft.com/office/drawing/2014/main" id="{5C93A34B-7B55-F6D2-946B-A4B5A779A566}"/>
              </a:ext>
            </a:extLst>
          </p:cNvPr>
          <p:cNvPicPr>
            <a:picLocks noChangeAspect="1"/>
          </p:cNvPicPr>
          <p:nvPr/>
        </p:nvPicPr>
        <p:blipFill>
          <a:blip r:embed="rId4"/>
          <a:stretch>
            <a:fillRect/>
          </a:stretch>
        </p:blipFill>
        <p:spPr>
          <a:xfrm>
            <a:off x="3259137" y="6096000"/>
            <a:ext cx="1127125" cy="635000"/>
          </a:xfrm>
          <a:prstGeom prst="rect">
            <a:avLst/>
          </a:prstGeom>
        </p:spPr>
      </p:pic>
      <p:pic>
        <p:nvPicPr>
          <p:cNvPr id="15" name="Picture 14" descr="A logo with a green and blue design&#10;&#10;Description automatically generated">
            <a:extLst>
              <a:ext uri="{FF2B5EF4-FFF2-40B4-BE49-F238E27FC236}">
                <a16:creationId xmlns:a16="http://schemas.microsoft.com/office/drawing/2014/main" id="{FD9F053F-A5E6-387E-7735-4B2C7E2E7A36}"/>
              </a:ext>
            </a:extLst>
          </p:cNvPr>
          <p:cNvPicPr>
            <a:picLocks noChangeAspect="1"/>
          </p:cNvPicPr>
          <p:nvPr/>
        </p:nvPicPr>
        <p:blipFill>
          <a:blip r:embed="rId5"/>
          <a:stretch>
            <a:fillRect/>
          </a:stretch>
        </p:blipFill>
        <p:spPr>
          <a:xfrm>
            <a:off x="3222625" y="5414962"/>
            <a:ext cx="1200150" cy="676275"/>
          </a:xfrm>
          <a:prstGeom prst="rect">
            <a:avLst/>
          </a:prstGeom>
        </p:spPr>
      </p:pic>
      <p:sp>
        <p:nvSpPr>
          <p:cNvPr id="16" name="TextBox 15">
            <a:extLst>
              <a:ext uri="{FF2B5EF4-FFF2-40B4-BE49-F238E27FC236}">
                <a16:creationId xmlns:a16="http://schemas.microsoft.com/office/drawing/2014/main" id="{AD8666DA-201D-C54C-8277-D6426BD4E07E}"/>
              </a:ext>
            </a:extLst>
          </p:cNvPr>
          <p:cNvSpPr txBox="1"/>
          <p:nvPr/>
        </p:nvSpPr>
        <p:spPr>
          <a:xfrm>
            <a:off x="4699000" y="1092200"/>
            <a:ext cx="3975100"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50" b="1" dirty="0">
                <a:ea typeface="Calibri"/>
                <a:cs typeface="Calibri"/>
              </a:rPr>
              <a:t>Game Design and Development</a:t>
            </a:r>
          </a:p>
        </p:txBody>
      </p:sp>
      <p:pic>
        <p:nvPicPr>
          <p:cNvPr id="17" name="Picture 16" descr="A video game of a person standing in a room&#10;&#10;Description automatically generated">
            <a:extLst>
              <a:ext uri="{FF2B5EF4-FFF2-40B4-BE49-F238E27FC236}">
                <a16:creationId xmlns:a16="http://schemas.microsoft.com/office/drawing/2014/main" id="{8DAFC795-3A5E-6886-B83B-D7C4DDB6A24E}"/>
              </a:ext>
            </a:extLst>
          </p:cNvPr>
          <p:cNvPicPr>
            <a:picLocks noChangeAspect="1"/>
          </p:cNvPicPr>
          <p:nvPr/>
        </p:nvPicPr>
        <p:blipFill>
          <a:blip r:embed="rId6"/>
          <a:stretch>
            <a:fillRect/>
          </a:stretch>
        </p:blipFill>
        <p:spPr>
          <a:xfrm>
            <a:off x="2019300" y="3972024"/>
            <a:ext cx="2146299" cy="831651"/>
          </a:xfrm>
          <a:prstGeom prst="rect">
            <a:avLst/>
          </a:prstGeom>
        </p:spPr>
      </p:pic>
      <p:sp>
        <p:nvSpPr>
          <p:cNvPr id="18" name="TextBox 17">
            <a:extLst>
              <a:ext uri="{FF2B5EF4-FFF2-40B4-BE49-F238E27FC236}">
                <a16:creationId xmlns:a16="http://schemas.microsoft.com/office/drawing/2014/main" id="{3EE8B355-7DCD-D57A-8B7C-3E0603F771C8}"/>
              </a:ext>
            </a:extLst>
          </p:cNvPr>
          <p:cNvSpPr txBox="1"/>
          <p:nvPr/>
        </p:nvSpPr>
        <p:spPr>
          <a:xfrm>
            <a:off x="3937000" y="1397000"/>
            <a:ext cx="4343400"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ea typeface="Calibri"/>
                <a:cs typeface="Calibri"/>
              </a:rPr>
              <a:t>Created scenes to represent different locations within </a:t>
            </a:r>
            <a:r>
              <a:rPr lang="en-US" sz="1100" dirty="0" err="1">
                <a:ea typeface="Calibri"/>
                <a:cs typeface="Calibri"/>
              </a:rPr>
              <a:t>Peddocks</a:t>
            </a:r>
            <a:r>
              <a:rPr lang="en-US" sz="1100" dirty="0">
                <a:ea typeface="Calibri"/>
                <a:cs typeface="Calibri"/>
              </a:rPr>
              <a:t> Asylum.</a:t>
            </a:r>
          </a:p>
          <a:p>
            <a:endParaRPr lang="en-US" sz="1100" dirty="0">
              <a:ea typeface="Calibri"/>
              <a:cs typeface="Calibri"/>
            </a:endParaRPr>
          </a:p>
          <a:p>
            <a:r>
              <a:rPr lang="en-US" sz="1100" dirty="0">
                <a:ea typeface="Calibri"/>
                <a:cs typeface="Calibri"/>
              </a:rPr>
              <a:t>Imported 2D sprites, backgrounds and other assets. </a:t>
            </a:r>
            <a:endParaRPr lang="en-US" dirty="0">
              <a:ea typeface="Calibri"/>
              <a:cs typeface="Calibri"/>
            </a:endParaRPr>
          </a:p>
          <a:p>
            <a:r>
              <a:rPr lang="en-US" sz="1100" dirty="0">
                <a:ea typeface="Calibri"/>
                <a:cs typeface="Calibri"/>
              </a:rPr>
              <a:t>Implemented Point and Click interaction for the player character and clickable objects within each scene. </a:t>
            </a:r>
            <a:r>
              <a:rPr lang="en-US" sz="1100" dirty="0" err="1">
                <a:ea typeface="Calibri"/>
                <a:cs typeface="Calibri"/>
              </a:rPr>
              <a:t>Raycasting</a:t>
            </a:r>
            <a:r>
              <a:rPr lang="en-US" sz="1100" dirty="0">
                <a:ea typeface="Calibri"/>
                <a:cs typeface="Calibri"/>
              </a:rPr>
              <a:t> is used to detect mouse clicks on object and for player character navigation.</a:t>
            </a:r>
            <a:endParaRPr lang="en-US" dirty="0">
              <a:ea typeface="Calibri"/>
              <a:cs typeface="Calibri"/>
            </a:endParaRPr>
          </a:p>
          <a:p>
            <a:endParaRPr lang="en-US" sz="1100" dirty="0">
              <a:ea typeface="Calibri"/>
              <a:cs typeface="Calibri"/>
            </a:endParaRPr>
          </a:p>
        </p:txBody>
      </p:sp>
      <p:pic>
        <p:nvPicPr>
          <p:cNvPr id="19" name="Picture 18" descr="A screenshot of a computer&#10;&#10;Description automatically generated">
            <a:extLst>
              <a:ext uri="{FF2B5EF4-FFF2-40B4-BE49-F238E27FC236}">
                <a16:creationId xmlns:a16="http://schemas.microsoft.com/office/drawing/2014/main" id="{EB8B6283-782C-9F03-A582-23ED3B59B42A}"/>
              </a:ext>
            </a:extLst>
          </p:cNvPr>
          <p:cNvPicPr>
            <a:picLocks noChangeAspect="1"/>
          </p:cNvPicPr>
          <p:nvPr/>
        </p:nvPicPr>
        <p:blipFill>
          <a:blip r:embed="rId7"/>
          <a:stretch>
            <a:fillRect/>
          </a:stretch>
        </p:blipFill>
        <p:spPr>
          <a:xfrm>
            <a:off x="6565900" y="4157279"/>
            <a:ext cx="2463800" cy="931043"/>
          </a:xfrm>
          <a:prstGeom prst="rect">
            <a:avLst/>
          </a:prstGeom>
        </p:spPr>
      </p:pic>
      <p:pic>
        <p:nvPicPr>
          <p:cNvPr id="21" name="Picture 20" descr="A screenshot of a video game&#10;&#10;Description automatically generated">
            <a:extLst>
              <a:ext uri="{FF2B5EF4-FFF2-40B4-BE49-F238E27FC236}">
                <a16:creationId xmlns:a16="http://schemas.microsoft.com/office/drawing/2014/main" id="{3A1DA680-F832-472C-BFCA-A72DBE01D9A6}"/>
              </a:ext>
            </a:extLst>
          </p:cNvPr>
          <p:cNvPicPr>
            <a:picLocks noChangeAspect="1"/>
          </p:cNvPicPr>
          <p:nvPr/>
        </p:nvPicPr>
        <p:blipFill>
          <a:blip r:embed="rId8"/>
          <a:stretch>
            <a:fillRect/>
          </a:stretch>
        </p:blipFill>
        <p:spPr>
          <a:xfrm>
            <a:off x="3937000" y="2549809"/>
            <a:ext cx="1943099" cy="1212282"/>
          </a:xfrm>
          <a:prstGeom prst="rect">
            <a:avLst/>
          </a:prstGeom>
        </p:spPr>
      </p:pic>
      <p:sp>
        <p:nvSpPr>
          <p:cNvPr id="24" name="TextBox 23">
            <a:extLst>
              <a:ext uri="{FF2B5EF4-FFF2-40B4-BE49-F238E27FC236}">
                <a16:creationId xmlns:a16="http://schemas.microsoft.com/office/drawing/2014/main" id="{84C11DF5-767E-4692-CFB8-601E975EC6D4}"/>
              </a:ext>
            </a:extLst>
          </p:cNvPr>
          <p:cNvSpPr txBox="1"/>
          <p:nvPr/>
        </p:nvSpPr>
        <p:spPr>
          <a:xfrm>
            <a:off x="5918200" y="2578100"/>
            <a:ext cx="25527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ea typeface="Calibri"/>
                <a:cs typeface="Calibri"/>
              </a:rPr>
              <a:t>Unity's UI system is used for dialogue display handling conversations between characters. Unity's UI system is also used to display the player's inventory.</a:t>
            </a:r>
          </a:p>
        </p:txBody>
      </p:sp>
      <p:sp>
        <p:nvSpPr>
          <p:cNvPr id="25" name="TextBox 24">
            <a:extLst>
              <a:ext uri="{FF2B5EF4-FFF2-40B4-BE49-F238E27FC236}">
                <a16:creationId xmlns:a16="http://schemas.microsoft.com/office/drawing/2014/main" id="{68C5ABED-691E-98B2-4FA3-611063260EF0}"/>
              </a:ext>
            </a:extLst>
          </p:cNvPr>
          <p:cNvSpPr txBox="1"/>
          <p:nvPr/>
        </p:nvSpPr>
        <p:spPr>
          <a:xfrm>
            <a:off x="4419600" y="4152900"/>
            <a:ext cx="2146300" cy="7736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ea typeface="Calibri"/>
                <a:cs typeface="Calibri"/>
              </a:rPr>
              <a:t>Animation assets were imported and then blended smoothly using Unity's animator and Blend Tree system.</a:t>
            </a:r>
          </a:p>
        </p:txBody>
      </p:sp>
      <p:pic>
        <p:nvPicPr>
          <p:cNvPr id="26" name="Picture 25" descr="A person sitting in an office&#10;&#10;Description automatically generated">
            <a:extLst>
              <a:ext uri="{FF2B5EF4-FFF2-40B4-BE49-F238E27FC236}">
                <a16:creationId xmlns:a16="http://schemas.microsoft.com/office/drawing/2014/main" id="{B043D951-E5ED-0188-5F08-CAD8168B1A49}"/>
              </a:ext>
            </a:extLst>
          </p:cNvPr>
          <p:cNvPicPr>
            <a:picLocks noChangeAspect="1"/>
          </p:cNvPicPr>
          <p:nvPr/>
        </p:nvPicPr>
        <p:blipFill>
          <a:blip r:embed="rId9"/>
          <a:stretch>
            <a:fillRect/>
          </a:stretch>
        </p:blipFill>
        <p:spPr>
          <a:xfrm>
            <a:off x="4699000" y="5369209"/>
            <a:ext cx="1828799" cy="1148782"/>
          </a:xfrm>
          <a:prstGeom prst="rect">
            <a:avLst/>
          </a:prstGeom>
        </p:spPr>
      </p:pic>
      <p:pic>
        <p:nvPicPr>
          <p:cNvPr id="27" name="Picture 26" descr="A video game screen of a person standing in a room with a desk and a computer&#10;&#10;Description automatically generated">
            <a:extLst>
              <a:ext uri="{FF2B5EF4-FFF2-40B4-BE49-F238E27FC236}">
                <a16:creationId xmlns:a16="http://schemas.microsoft.com/office/drawing/2014/main" id="{30B9C67D-7A0C-EE94-1CCC-E034E2BCD84E}"/>
              </a:ext>
            </a:extLst>
          </p:cNvPr>
          <p:cNvPicPr>
            <a:picLocks noChangeAspect="1"/>
          </p:cNvPicPr>
          <p:nvPr/>
        </p:nvPicPr>
        <p:blipFill>
          <a:blip r:embed="rId10"/>
          <a:stretch>
            <a:fillRect/>
          </a:stretch>
        </p:blipFill>
        <p:spPr>
          <a:xfrm>
            <a:off x="6642100" y="5356509"/>
            <a:ext cx="1866899" cy="1148782"/>
          </a:xfrm>
          <a:prstGeom prst="rect">
            <a:avLst/>
          </a:prstGeom>
        </p:spPr>
      </p:pic>
      <p:sp>
        <p:nvSpPr>
          <p:cNvPr id="28" name="TextBox 27">
            <a:extLst>
              <a:ext uri="{FF2B5EF4-FFF2-40B4-BE49-F238E27FC236}">
                <a16:creationId xmlns:a16="http://schemas.microsoft.com/office/drawing/2014/main" id="{6851F0C9-21C3-32E0-402D-08BC8C3A2B49}"/>
              </a:ext>
            </a:extLst>
          </p:cNvPr>
          <p:cNvSpPr txBox="1"/>
          <p:nvPr/>
        </p:nvSpPr>
        <p:spPr>
          <a:xfrm>
            <a:off x="9182100" y="1092200"/>
            <a:ext cx="2844800"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350" b="1" dirty="0">
                <a:ea typeface="Calibri"/>
                <a:cs typeface="Calibri"/>
              </a:rPr>
              <a:t>Conclusion</a:t>
            </a:r>
          </a:p>
        </p:txBody>
      </p:sp>
      <p:sp>
        <p:nvSpPr>
          <p:cNvPr id="30" name="TextBox 29">
            <a:extLst>
              <a:ext uri="{FF2B5EF4-FFF2-40B4-BE49-F238E27FC236}">
                <a16:creationId xmlns:a16="http://schemas.microsoft.com/office/drawing/2014/main" id="{7AEEFD8A-5A2A-8E38-FDE6-30D5BEC8DA3C}"/>
              </a:ext>
            </a:extLst>
          </p:cNvPr>
          <p:cNvSpPr txBox="1"/>
          <p:nvPr/>
        </p:nvSpPr>
        <p:spPr>
          <a:xfrm>
            <a:off x="9182100" y="1447800"/>
            <a:ext cx="267970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dirty="0"/>
              <a:t>Lorem ipsum dolor sit </a:t>
            </a:r>
            <a:r>
              <a:rPr lang="en-US" sz="1100" err="1"/>
              <a:t>amet</a:t>
            </a:r>
            <a:r>
              <a:rPr lang="en-US" sz="1100" dirty="0"/>
              <a:t>, </a:t>
            </a:r>
            <a:r>
              <a:rPr lang="en-US" sz="1100" err="1"/>
              <a:t>consectetur</a:t>
            </a:r>
            <a:r>
              <a:rPr lang="en-US" sz="1100" dirty="0"/>
              <a:t> </a:t>
            </a:r>
            <a:r>
              <a:rPr lang="en-US" sz="1100" err="1"/>
              <a:t>adipiscing</a:t>
            </a:r>
            <a:r>
              <a:rPr lang="en-US" sz="1100" dirty="0"/>
              <a:t> </a:t>
            </a:r>
            <a:r>
              <a:rPr lang="en-US" sz="1100" err="1"/>
              <a:t>elit</a:t>
            </a:r>
            <a:r>
              <a:rPr lang="en-US" sz="1100" dirty="0"/>
              <a:t>. Integer </a:t>
            </a:r>
            <a:r>
              <a:rPr lang="en-US" sz="1100" err="1"/>
              <a:t>molestie</a:t>
            </a:r>
            <a:r>
              <a:rPr lang="en-US" sz="1100" dirty="0"/>
              <a:t> libero sed </a:t>
            </a:r>
            <a:r>
              <a:rPr lang="en-US" sz="1100" err="1"/>
              <a:t>pretium</a:t>
            </a:r>
            <a:r>
              <a:rPr lang="en-US" sz="1100" dirty="0"/>
              <a:t> </a:t>
            </a:r>
            <a:r>
              <a:rPr lang="en-US" sz="1100" err="1"/>
              <a:t>scelerisque</a:t>
            </a:r>
            <a:r>
              <a:rPr lang="en-US" sz="1100" dirty="0"/>
              <a:t>. </a:t>
            </a:r>
            <a:r>
              <a:rPr lang="en-US" sz="1100" err="1"/>
              <a:t>Praesent</a:t>
            </a:r>
            <a:r>
              <a:rPr lang="en-US" sz="1100" dirty="0"/>
              <a:t> pharetra non </a:t>
            </a:r>
            <a:r>
              <a:rPr lang="en-US" sz="1100" err="1"/>
              <a:t>neque</a:t>
            </a:r>
            <a:r>
              <a:rPr lang="en-US" sz="1100" dirty="0"/>
              <a:t> id </a:t>
            </a:r>
            <a:r>
              <a:rPr lang="en-US" sz="1100" err="1"/>
              <a:t>tristique</a:t>
            </a:r>
            <a:r>
              <a:rPr lang="en-US" sz="1100" dirty="0"/>
              <a:t>. </a:t>
            </a:r>
            <a:r>
              <a:rPr lang="en-US" sz="1100" err="1"/>
              <a:t>Quisque</a:t>
            </a:r>
            <a:r>
              <a:rPr lang="en-US" sz="1100" dirty="0"/>
              <a:t> ipsum ante, vestibulum sed </a:t>
            </a:r>
            <a:r>
              <a:rPr lang="en-US" sz="1100" err="1"/>
              <a:t>pretium</a:t>
            </a:r>
            <a:r>
              <a:rPr lang="en-US" sz="1100" dirty="0"/>
              <a:t> vitae, </a:t>
            </a:r>
            <a:r>
              <a:rPr lang="en-US" sz="1100" err="1"/>
              <a:t>ultricies</a:t>
            </a:r>
            <a:r>
              <a:rPr lang="en-US" sz="1100" dirty="0"/>
              <a:t> </a:t>
            </a:r>
            <a:r>
              <a:rPr lang="en-US" sz="1100" err="1"/>
              <a:t>egestas</a:t>
            </a:r>
            <a:r>
              <a:rPr lang="en-US" sz="1100" dirty="0"/>
              <a:t> lorem. Cras semper </a:t>
            </a:r>
            <a:r>
              <a:rPr lang="en-US" sz="1100" err="1"/>
              <a:t>orci</a:t>
            </a:r>
            <a:r>
              <a:rPr lang="en-US" sz="1100" dirty="0"/>
              <a:t> </a:t>
            </a:r>
            <a:r>
              <a:rPr lang="en-US" sz="1100" err="1"/>
              <a:t>ut</a:t>
            </a:r>
            <a:r>
              <a:rPr lang="en-US" sz="1100" dirty="0"/>
              <a:t> pulvinar </a:t>
            </a:r>
            <a:r>
              <a:rPr lang="en-US" sz="1100" err="1"/>
              <a:t>varius</a:t>
            </a:r>
            <a:r>
              <a:rPr lang="en-US" sz="1100" dirty="0"/>
              <a:t>. Sed </a:t>
            </a:r>
            <a:r>
              <a:rPr lang="en-US" sz="1100" err="1"/>
              <a:t>arcu</a:t>
            </a:r>
            <a:r>
              <a:rPr lang="en-US" sz="1100" dirty="0"/>
              <a:t> ipsum, dictum a </a:t>
            </a:r>
            <a:r>
              <a:rPr lang="en-US" sz="1100" err="1"/>
              <a:t>egestas</a:t>
            </a:r>
            <a:r>
              <a:rPr lang="en-US" sz="1100" dirty="0"/>
              <a:t> non, </a:t>
            </a:r>
            <a:r>
              <a:rPr lang="en-US" sz="1100" err="1"/>
              <a:t>facilisis</a:t>
            </a:r>
            <a:r>
              <a:rPr lang="en-US" sz="1100" dirty="0"/>
              <a:t> et diam. </a:t>
            </a:r>
            <a:r>
              <a:rPr lang="en-US" sz="1100" err="1"/>
              <a:t>Nulla</a:t>
            </a:r>
            <a:r>
              <a:rPr lang="en-US" sz="1100" dirty="0"/>
              <a:t> </a:t>
            </a:r>
            <a:r>
              <a:rPr lang="en-US" sz="1100" err="1"/>
              <a:t>aliquet</a:t>
            </a:r>
            <a:r>
              <a:rPr lang="en-US" sz="1100" dirty="0"/>
              <a:t> </a:t>
            </a:r>
            <a:r>
              <a:rPr lang="en-US" sz="1100" err="1"/>
              <a:t>tellus</a:t>
            </a:r>
            <a:r>
              <a:rPr lang="en-US" sz="1100" dirty="0"/>
              <a:t> </a:t>
            </a:r>
            <a:r>
              <a:rPr lang="en-US" sz="1100" err="1"/>
              <a:t>ut</a:t>
            </a:r>
            <a:r>
              <a:rPr lang="en-US" sz="1100" dirty="0"/>
              <a:t> </a:t>
            </a:r>
            <a:r>
              <a:rPr lang="en-US" sz="1100" err="1"/>
              <a:t>est</a:t>
            </a:r>
            <a:r>
              <a:rPr lang="en-US" sz="1100" dirty="0"/>
              <a:t> </a:t>
            </a:r>
            <a:r>
              <a:rPr lang="en-US" sz="1100" err="1"/>
              <a:t>accumsan</a:t>
            </a:r>
            <a:r>
              <a:rPr lang="en-US" sz="1100" dirty="0"/>
              <a:t> </a:t>
            </a:r>
            <a:r>
              <a:rPr lang="en-US" sz="1100" err="1"/>
              <a:t>efficitur</a:t>
            </a:r>
            <a:r>
              <a:rPr lang="en-US" sz="1100" dirty="0"/>
              <a:t>. Integer </a:t>
            </a:r>
            <a:r>
              <a:rPr lang="en-US" sz="1100" err="1"/>
              <a:t>eleifend</a:t>
            </a:r>
            <a:r>
              <a:rPr lang="en-US" sz="1100" dirty="0"/>
              <a:t> </a:t>
            </a:r>
            <a:r>
              <a:rPr lang="en-US" sz="1100" err="1"/>
              <a:t>quis</a:t>
            </a:r>
            <a:r>
              <a:rPr lang="en-US" sz="1100" dirty="0"/>
              <a:t> ipsum id </a:t>
            </a:r>
            <a:r>
              <a:rPr lang="en-US" sz="1100" err="1"/>
              <a:t>tempor</a:t>
            </a:r>
            <a:r>
              <a:rPr lang="en-US" sz="1100" dirty="0"/>
              <a:t>. </a:t>
            </a:r>
            <a:r>
              <a:rPr lang="en-US" sz="1100" err="1"/>
              <a:t>Praesent</a:t>
            </a:r>
            <a:r>
              <a:rPr lang="en-US" sz="1100" dirty="0"/>
              <a:t> non </a:t>
            </a:r>
            <a:r>
              <a:rPr lang="en-US" sz="1100" err="1"/>
              <a:t>placerat</a:t>
            </a:r>
            <a:r>
              <a:rPr lang="en-US" sz="1100" dirty="0"/>
              <a:t> libero. Integer semper sed </a:t>
            </a:r>
            <a:r>
              <a:rPr lang="en-US" sz="1100" err="1"/>
              <a:t>massa</a:t>
            </a:r>
            <a:r>
              <a:rPr lang="en-US" sz="1100" dirty="0"/>
              <a:t> </a:t>
            </a:r>
            <a:r>
              <a:rPr lang="en-US" sz="1100" err="1"/>
              <a:t>pretium</a:t>
            </a:r>
            <a:r>
              <a:rPr lang="en-US" sz="1100" dirty="0"/>
              <a:t> dictum.</a:t>
            </a:r>
            <a:endParaRPr lang="en-US" sz="1100" dirty="0">
              <a:ea typeface="Calibri"/>
              <a:cs typeface="Calibri"/>
            </a:endParaRPr>
          </a:p>
        </p:txBody>
      </p:sp>
      <p:pic>
        <p:nvPicPr>
          <p:cNvPr id="31" name="Picture 30" descr="Test Product 002 | Circa Who">
            <a:extLst>
              <a:ext uri="{FF2B5EF4-FFF2-40B4-BE49-F238E27FC236}">
                <a16:creationId xmlns:a16="http://schemas.microsoft.com/office/drawing/2014/main" id="{A552BE47-4B49-C52F-779E-442389A693D6}"/>
              </a:ext>
            </a:extLst>
          </p:cNvPr>
          <p:cNvPicPr>
            <a:picLocks noChangeAspect="1"/>
          </p:cNvPicPr>
          <p:nvPr/>
        </p:nvPicPr>
        <p:blipFill>
          <a:blip r:embed="rId11"/>
          <a:stretch>
            <a:fillRect/>
          </a:stretch>
        </p:blipFill>
        <p:spPr>
          <a:xfrm>
            <a:off x="9855200" y="3432908"/>
            <a:ext cx="1828799" cy="1097084"/>
          </a:xfrm>
          <a:prstGeom prst="rect">
            <a:avLst/>
          </a:prstGeom>
        </p:spPr>
      </p:pic>
      <p:sp>
        <p:nvSpPr>
          <p:cNvPr id="32" name="TextBox 31">
            <a:extLst>
              <a:ext uri="{FF2B5EF4-FFF2-40B4-BE49-F238E27FC236}">
                <a16:creationId xmlns:a16="http://schemas.microsoft.com/office/drawing/2014/main" id="{DFC0DEBD-A315-BAD4-A6B2-6CBB1F9E32DE}"/>
              </a:ext>
            </a:extLst>
          </p:cNvPr>
          <p:cNvSpPr txBox="1"/>
          <p:nvPr/>
        </p:nvSpPr>
        <p:spPr>
          <a:xfrm>
            <a:off x="9182100" y="4622800"/>
            <a:ext cx="24511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50" b="1" dirty="0">
                <a:ea typeface="Calibri"/>
                <a:cs typeface="Calibri"/>
              </a:rPr>
              <a:t>Acknowledgments</a:t>
            </a:r>
            <a:br>
              <a:rPr lang="en-US" sz="1350" b="1" dirty="0">
                <a:ea typeface="Calibri"/>
                <a:cs typeface="Calibri"/>
              </a:rPr>
            </a:br>
            <a:br>
              <a:rPr lang="en-US" sz="1350" b="1" dirty="0">
                <a:ea typeface="Calibri"/>
                <a:cs typeface="Calibri"/>
              </a:rPr>
            </a:br>
            <a:r>
              <a:rPr lang="en-US" sz="1100" dirty="0">
                <a:ea typeface="Calibri"/>
                <a:cs typeface="Calibri"/>
              </a:rPr>
              <a:t>Thank you to Professor Hosni and Professor Yokum for guidance and advisement throughout development.</a:t>
            </a:r>
          </a:p>
        </p:txBody>
      </p:sp>
      <p:sp>
        <p:nvSpPr>
          <p:cNvPr id="33" name="TextBox 32">
            <a:extLst>
              <a:ext uri="{FF2B5EF4-FFF2-40B4-BE49-F238E27FC236}">
                <a16:creationId xmlns:a16="http://schemas.microsoft.com/office/drawing/2014/main" id="{BAD7026A-6F1D-42F0-EF6E-6AF950466F88}"/>
              </a:ext>
            </a:extLst>
          </p:cNvPr>
          <p:cNvSpPr txBox="1"/>
          <p:nvPr/>
        </p:nvSpPr>
        <p:spPr>
          <a:xfrm>
            <a:off x="9182100" y="5676900"/>
            <a:ext cx="2679700" cy="1184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50" b="1" dirty="0">
                <a:ea typeface="Calibri"/>
                <a:cs typeface="Calibri"/>
              </a:rPr>
              <a:t>For Further Information</a:t>
            </a:r>
            <a:endParaRPr lang="en-US" dirty="0"/>
          </a:p>
          <a:p>
            <a:br>
              <a:rPr lang="en-US" sz="1350" b="1" dirty="0">
                <a:ea typeface="Calibri"/>
                <a:cs typeface="Calibri"/>
              </a:rPr>
            </a:br>
            <a:r>
              <a:rPr lang="en-US" sz="1100" dirty="0" err="1">
                <a:ea typeface="Calibri"/>
                <a:cs typeface="Calibri"/>
              </a:rPr>
              <a:t>Github</a:t>
            </a:r>
            <a:r>
              <a:rPr lang="en-US" sz="1100" dirty="0">
                <a:ea typeface="Calibri"/>
                <a:cs typeface="Calibri"/>
              </a:rPr>
              <a:t>: </a:t>
            </a:r>
            <a:r>
              <a:rPr lang="en-US" sz="1100" dirty="0" err="1">
                <a:ea typeface="Calibri"/>
                <a:cs typeface="Calibri"/>
              </a:rPr>
              <a:t>github</a:t>
            </a:r>
            <a:r>
              <a:rPr lang="en-US" sz="1100" dirty="0">
                <a:ea typeface="Calibri"/>
                <a:cs typeface="Calibri"/>
              </a:rPr>
              <a:t> link</a:t>
            </a:r>
            <a:br>
              <a:rPr lang="en-US" sz="1100" dirty="0"/>
            </a:br>
            <a:r>
              <a:rPr lang="en-US" sz="1100" dirty="0">
                <a:ea typeface="Calibri"/>
                <a:cs typeface="Calibri"/>
              </a:rPr>
              <a:t>itch.io link to deployed game</a:t>
            </a:r>
            <a:br>
              <a:rPr lang="en-US" sz="1100" dirty="0">
                <a:ea typeface="Calibri"/>
                <a:cs typeface="Calibri"/>
              </a:rPr>
            </a:br>
            <a:r>
              <a:rPr lang="en-US" sz="1100" dirty="0">
                <a:ea typeface="Calibri"/>
                <a:cs typeface="Calibri"/>
              </a:rPr>
              <a:t>Portfolio link</a:t>
            </a:r>
            <a:br>
              <a:rPr lang="en-US" sz="1100" dirty="0">
                <a:ea typeface="Calibri"/>
                <a:cs typeface="Calibri"/>
              </a:rPr>
            </a:br>
            <a:r>
              <a:rPr lang="en-US" sz="1100" dirty="0">
                <a:ea typeface="Calibri"/>
                <a:cs typeface="Calibri"/>
              </a:rPr>
              <a:t>contact email</a:t>
            </a:r>
            <a:endParaRPr lang="en-US"/>
          </a:p>
        </p:txBody>
      </p:sp>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475</cp:revision>
  <dcterms:created xsi:type="dcterms:W3CDTF">2024-03-14T01:32:45Z</dcterms:created>
  <dcterms:modified xsi:type="dcterms:W3CDTF">2024-03-14T03:05:57Z</dcterms:modified>
</cp:coreProperties>
</file>