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0" d="100"/>
          <a:sy n="70" d="100"/>
        </p:scale>
        <p:origin x="-19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03BFEA2-1B2F-48F6-A7DA-E751717D1935}"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4024371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BFEA2-1B2F-48F6-A7DA-E751717D193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35341116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BFEA2-1B2F-48F6-A7DA-E751717D193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19878870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BFEA2-1B2F-48F6-A7DA-E751717D193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220D-38E3-46E2-ADE8-DC4A1FA5341B}"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49811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BFEA2-1B2F-48F6-A7DA-E751717D193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2122517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3BFEA2-1B2F-48F6-A7DA-E751717D1935}"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33685262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03BFEA2-1B2F-48F6-A7DA-E751717D1935}"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449035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BFEA2-1B2F-48F6-A7DA-E751717D193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24391469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BFEA2-1B2F-48F6-A7DA-E751717D193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166231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3BFEA2-1B2F-48F6-A7DA-E751717D193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424649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3BFEA2-1B2F-48F6-A7DA-E751717D1935}"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191055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3BFEA2-1B2F-48F6-A7DA-E751717D193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1692266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3BFEA2-1B2F-48F6-A7DA-E751717D1935}"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507533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3BFEA2-1B2F-48F6-A7DA-E751717D1935}"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2671347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BFEA2-1B2F-48F6-A7DA-E751717D1935}"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1722543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BFEA2-1B2F-48F6-A7DA-E751717D193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2207080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3BFEA2-1B2F-48F6-A7DA-E751717D1935}"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DB220D-38E3-46E2-ADE8-DC4A1FA5341B}" type="slidenum">
              <a:rPr lang="en-US" smtClean="0"/>
              <a:t>‹#›</a:t>
            </a:fld>
            <a:endParaRPr lang="en-US"/>
          </a:p>
        </p:txBody>
      </p:sp>
    </p:spTree>
    <p:extLst>
      <p:ext uri="{BB962C8B-B14F-4D97-AF65-F5344CB8AC3E}">
        <p14:creationId xmlns:p14="http://schemas.microsoft.com/office/powerpoint/2010/main" val="3479389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C03BFEA2-1B2F-48F6-A7DA-E751717D1935}"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DB220D-38E3-46E2-ADE8-DC4A1FA5341B}" type="slidenum">
              <a:rPr lang="en-US" smtClean="0"/>
              <a:t>‹#›</a:t>
            </a:fld>
            <a:endParaRPr lang="en-US"/>
          </a:p>
        </p:txBody>
      </p:sp>
    </p:spTree>
    <p:extLst>
      <p:ext uri="{BB962C8B-B14F-4D97-AF65-F5344CB8AC3E}">
        <p14:creationId xmlns:p14="http://schemas.microsoft.com/office/powerpoint/2010/main" val="4026085102"/>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 id="2147483765" r:id="rId15"/>
    <p:sldLayoutId id="2147483766" r:id="rId16"/>
    <p:sldLayoutId id="214748376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openlab.citytech.cuny.edu/nmugaviri-eportfolio/entry-6/" TargetMode="External"/><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8C5E-B6F8-4158-BD6A-B6987383AC67}"/>
              </a:ext>
            </a:extLst>
          </p:cNvPr>
          <p:cNvSpPr>
            <a:spLocks noGrp="1"/>
          </p:cNvSpPr>
          <p:nvPr>
            <p:ph type="ctrTitle"/>
          </p:nvPr>
        </p:nvSpPr>
        <p:spPr>
          <a:xfrm>
            <a:off x="1738630" y="2084070"/>
            <a:ext cx="8714740" cy="2689860"/>
          </a:xfrm>
        </p:spPr>
        <p:txBody>
          <a:bodyPr>
            <a:normAutofit fontScale="90000"/>
          </a:bodyPr>
          <a:lstStyle/>
          <a:p>
            <a:pPr algn="ctr">
              <a:lnSpc>
                <a:spcPct val="150000"/>
              </a:lnSpc>
            </a:pPr>
            <a:r>
              <a:rPr lang="en-US" sz="8000" dirty="0">
                <a:solidFill>
                  <a:schemeClr val="tx1"/>
                </a:solidFill>
                <a:latin typeface="Gill Sans MT" panose="020B0502020104020203" pitchFamily="34" charset="0"/>
              </a:rPr>
              <a:t>My Internship Experience</a:t>
            </a:r>
            <a:br>
              <a:rPr lang="en-US" sz="6700" dirty="0">
                <a:solidFill>
                  <a:schemeClr val="tx1"/>
                </a:solidFill>
                <a:latin typeface="Gill Sans MT" panose="020B0502020104020203" pitchFamily="34" charset="0"/>
              </a:rPr>
            </a:br>
            <a:r>
              <a:rPr lang="en-US" sz="4900" dirty="0">
                <a:solidFill>
                  <a:schemeClr val="tx1"/>
                </a:solidFill>
                <a:latin typeface="Gill Sans MT" panose="020B0502020104020203" pitchFamily="34" charset="0"/>
              </a:rPr>
              <a:t>Fall 2019</a:t>
            </a:r>
            <a:br>
              <a:rPr lang="en-US" sz="6700" dirty="0">
                <a:solidFill>
                  <a:schemeClr val="tx1"/>
                </a:solidFill>
                <a:latin typeface="Gill Sans MT" panose="020B0502020104020203" pitchFamily="34" charset="0"/>
              </a:rPr>
            </a:br>
            <a:br>
              <a:rPr lang="en-US" sz="6700" dirty="0">
                <a:solidFill>
                  <a:schemeClr val="tx1"/>
                </a:solidFill>
                <a:latin typeface="Gill Sans MT" panose="020B0502020104020203" pitchFamily="34" charset="0"/>
              </a:rPr>
            </a:br>
            <a:endParaRPr lang="en-US" sz="8000" dirty="0">
              <a:solidFill>
                <a:schemeClr val="tx1"/>
              </a:solidFill>
              <a:latin typeface="Gill Sans MT" panose="020B0502020104020203" pitchFamily="34" charset="0"/>
            </a:endParaRPr>
          </a:p>
        </p:txBody>
      </p:sp>
    </p:spTree>
    <p:extLst>
      <p:ext uri="{BB962C8B-B14F-4D97-AF65-F5344CB8AC3E}">
        <p14:creationId xmlns:p14="http://schemas.microsoft.com/office/powerpoint/2010/main" val="645368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8C5E-B6F8-4158-BD6A-B6987383AC67}"/>
              </a:ext>
            </a:extLst>
          </p:cNvPr>
          <p:cNvSpPr>
            <a:spLocks noGrp="1"/>
          </p:cNvSpPr>
          <p:nvPr>
            <p:ph type="ctrTitle"/>
          </p:nvPr>
        </p:nvSpPr>
        <p:spPr>
          <a:xfrm>
            <a:off x="4008755" y="2418715"/>
            <a:ext cx="4174490" cy="2020570"/>
          </a:xfrm>
        </p:spPr>
        <p:txBody>
          <a:bodyPr>
            <a:normAutofit/>
          </a:bodyPr>
          <a:lstStyle/>
          <a:p>
            <a:pPr algn="ctr">
              <a:lnSpc>
                <a:spcPct val="150000"/>
              </a:lnSpc>
            </a:pPr>
            <a:r>
              <a:rPr lang="en-US" sz="8000" dirty="0">
                <a:solidFill>
                  <a:schemeClr val="tx1"/>
                </a:solidFill>
                <a:latin typeface="Gill Sans MT" panose="020B0502020104020203" pitchFamily="34" charset="0"/>
              </a:rPr>
              <a:t>The End</a:t>
            </a:r>
          </a:p>
        </p:txBody>
      </p:sp>
    </p:spTree>
    <p:extLst>
      <p:ext uri="{BB962C8B-B14F-4D97-AF65-F5344CB8AC3E}">
        <p14:creationId xmlns:p14="http://schemas.microsoft.com/office/powerpoint/2010/main" val="15585550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D8C5E-B6F8-4158-BD6A-B6987383AC67}"/>
              </a:ext>
            </a:extLst>
          </p:cNvPr>
          <p:cNvSpPr>
            <a:spLocks noGrp="1"/>
          </p:cNvSpPr>
          <p:nvPr>
            <p:ph type="ctrTitle"/>
          </p:nvPr>
        </p:nvSpPr>
        <p:spPr>
          <a:xfrm>
            <a:off x="2923857" y="2418715"/>
            <a:ext cx="6344285" cy="2020570"/>
          </a:xfrm>
        </p:spPr>
        <p:txBody>
          <a:bodyPr>
            <a:normAutofit/>
          </a:bodyPr>
          <a:lstStyle/>
          <a:p>
            <a:pPr algn="ctr">
              <a:lnSpc>
                <a:spcPct val="150000"/>
              </a:lnSpc>
            </a:pPr>
            <a:r>
              <a:rPr lang="en-US" sz="7200" dirty="0">
                <a:solidFill>
                  <a:schemeClr val="tx1"/>
                </a:solidFill>
                <a:latin typeface="Gill Sans MT" panose="020B0502020104020203" pitchFamily="34" charset="0"/>
              </a:rPr>
              <a:t>Any Questions?</a:t>
            </a:r>
          </a:p>
        </p:txBody>
      </p:sp>
    </p:spTree>
    <p:extLst>
      <p:ext uri="{BB962C8B-B14F-4D97-AF65-F5344CB8AC3E}">
        <p14:creationId xmlns:p14="http://schemas.microsoft.com/office/powerpoint/2010/main" val="998515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8D7F-5A83-47B2-9DC7-B8DA1ACDA274}"/>
              </a:ext>
            </a:extLst>
          </p:cNvPr>
          <p:cNvSpPr>
            <a:spLocks noGrp="1"/>
          </p:cNvSpPr>
          <p:nvPr>
            <p:ph type="title"/>
          </p:nvPr>
        </p:nvSpPr>
        <p:spPr>
          <a:xfrm>
            <a:off x="716280" y="98526"/>
            <a:ext cx="6304280" cy="1325563"/>
          </a:xfrm>
        </p:spPr>
        <p:txBody>
          <a:bodyPr>
            <a:normAutofit/>
          </a:bodyPr>
          <a:lstStyle/>
          <a:p>
            <a:r>
              <a:rPr lang="en-US" sz="4400" dirty="0">
                <a:latin typeface="Gill Sans MT Condensed" panose="020B0506020104020203" pitchFamily="34" charset="0"/>
              </a:rPr>
              <a:t>The Professional Development Center</a:t>
            </a:r>
          </a:p>
        </p:txBody>
      </p:sp>
      <p:pic>
        <p:nvPicPr>
          <p:cNvPr id="4" name="Picture 3" descr="A screenshot of a cell phone&#10;&#10;Description automatically generated">
            <a:extLst>
              <a:ext uri="{FF2B5EF4-FFF2-40B4-BE49-F238E27FC236}">
                <a16:creationId xmlns:a16="http://schemas.microsoft.com/office/drawing/2014/main" id="{EC2A88A4-BECB-45D6-8591-45A603BB2D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199" y="1817281"/>
            <a:ext cx="4638041" cy="1611719"/>
          </a:xfrm>
          <a:prstGeom prst="rect">
            <a:avLst/>
          </a:prstGeom>
        </p:spPr>
      </p:pic>
      <p:sp>
        <p:nvSpPr>
          <p:cNvPr id="5" name="TextBox 4">
            <a:extLst>
              <a:ext uri="{FF2B5EF4-FFF2-40B4-BE49-F238E27FC236}">
                <a16:creationId xmlns:a16="http://schemas.microsoft.com/office/drawing/2014/main" id="{3F63DCC1-AEA1-4FE2-9EB7-E7B189D5771A}"/>
              </a:ext>
            </a:extLst>
          </p:cNvPr>
          <p:cNvSpPr txBox="1"/>
          <p:nvPr/>
        </p:nvSpPr>
        <p:spPr>
          <a:xfrm>
            <a:off x="5852160" y="1921549"/>
            <a:ext cx="5394960" cy="3570208"/>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The company where I interned for the Fall 2019 semester was at the </a:t>
            </a:r>
            <a:r>
              <a:rPr lang="en-US" sz="1600" b="1" dirty="0">
                <a:latin typeface="Gill Sans MT" panose="020B0502020104020203" pitchFamily="34" charset="0"/>
              </a:rPr>
              <a:t>Professional Development Center (PDC) at New York City College of Technology located at 300 Jay St, Brooklyn, NY 11201 / Room L-114</a:t>
            </a:r>
            <a:r>
              <a:rPr lang="en-US" sz="1600" dirty="0">
                <a:latin typeface="Gill Sans MT" panose="020B0502020104020203" pitchFamily="34" charset="0"/>
              </a:rPr>
              <a:t>. The company is located inside of the school within the school’s </a:t>
            </a:r>
            <a:r>
              <a:rPr lang="en-US" sz="1600" b="1" dirty="0">
                <a:latin typeface="Gill Sans MT" panose="020B0502020104020203" pitchFamily="34" charset="0"/>
              </a:rPr>
              <a:t>Welcome Center</a:t>
            </a:r>
            <a:r>
              <a:rPr lang="en-US" sz="1600" dirty="0">
                <a:latin typeface="Gill Sans MT" panose="020B0502020104020203" pitchFamily="34" charset="0"/>
              </a:rPr>
              <a:t>.</a:t>
            </a:r>
          </a:p>
          <a:p>
            <a:pPr marL="285750" indent="-285750">
              <a:buFont typeface="Wingdings" panose="05000000000000000000" pitchFamily="2" charset="2"/>
              <a:buChar char="§"/>
            </a:pPr>
            <a:endParaRPr lang="en-US" sz="1600" dirty="0">
              <a:latin typeface="Gill Sans MT" panose="020B0502020104020203" pitchFamily="34" charset="0"/>
            </a:endParaRPr>
          </a:p>
          <a:p>
            <a:pPr marL="285750" indent="-285750">
              <a:buFont typeface="Wingdings" panose="05000000000000000000" pitchFamily="2" charset="2"/>
              <a:buChar char="§"/>
            </a:pPr>
            <a:r>
              <a:rPr lang="en-US" sz="1600" dirty="0">
                <a:latin typeface="Gill Sans MT" panose="020B0502020104020203" pitchFamily="34" charset="0"/>
              </a:rPr>
              <a:t>The Professional Development Center’s main purpose is to help students take the necessary steps to achieve their career goals. The Professional Development Center collaborates and helps build relationships with other organizations to help provide job opportunities for current students and alumni looking for meaningful employment.</a:t>
            </a:r>
          </a:p>
          <a:p>
            <a:endParaRPr lang="en-US" dirty="0"/>
          </a:p>
        </p:txBody>
      </p:sp>
      <p:pic>
        <p:nvPicPr>
          <p:cNvPr id="7" name="Picture 6" descr="A picture containing drawing, sign&#10;&#10;Description automatically generated">
            <a:extLst>
              <a:ext uri="{FF2B5EF4-FFF2-40B4-BE49-F238E27FC236}">
                <a16:creationId xmlns:a16="http://schemas.microsoft.com/office/drawing/2014/main" id="{83B7FCF8-33E6-436D-931D-E8805C1F4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419" y="4215384"/>
            <a:ext cx="3657600" cy="865632"/>
          </a:xfrm>
          <a:prstGeom prst="rect">
            <a:avLst/>
          </a:prstGeom>
        </p:spPr>
      </p:pic>
    </p:spTree>
    <p:extLst>
      <p:ext uri="{BB962C8B-B14F-4D97-AF65-F5344CB8AC3E}">
        <p14:creationId xmlns:p14="http://schemas.microsoft.com/office/powerpoint/2010/main" val="341958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874B5-ED32-4016-BD93-5CD8F79593D4}"/>
              </a:ext>
            </a:extLst>
          </p:cNvPr>
          <p:cNvSpPr>
            <a:spLocks noGrp="1"/>
          </p:cNvSpPr>
          <p:nvPr>
            <p:ph type="title"/>
          </p:nvPr>
        </p:nvSpPr>
        <p:spPr>
          <a:xfrm>
            <a:off x="1376680" y="131365"/>
            <a:ext cx="3063240" cy="1351915"/>
          </a:xfrm>
        </p:spPr>
        <p:txBody>
          <a:bodyPr>
            <a:normAutofit/>
          </a:bodyPr>
          <a:lstStyle/>
          <a:p>
            <a:r>
              <a:rPr lang="en-US" sz="4400" dirty="0" err="1">
                <a:latin typeface="Gill Sans MT Condensed" panose="020B0506020104020203" pitchFamily="34" charset="0"/>
              </a:rPr>
              <a:t>CityTech</a:t>
            </a:r>
            <a:r>
              <a:rPr lang="en-US" sz="4400" dirty="0">
                <a:latin typeface="Gill Sans MT Condensed" panose="020B0506020104020203" pitchFamily="34" charset="0"/>
              </a:rPr>
              <a:t> Connect</a:t>
            </a:r>
          </a:p>
        </p:txBody>
      </p:sp>
      <p:pic>
        <p:nvPicPr>
          <p:cNvPr id="4" name="Picture 3" descr="A screenshot of a cell phone&#10;&#10;Description automatically generated">
            <a:extLst>
              <a:ext uri="{FF2B5EF4-FFF2-40B4-BE49-F238E27FC236}">
                <a16:creationId xmlns:a16="http://schemas.microsoft.com/office/drawing/2014/main" id="{FF38D272-C4AD-4AF1-ADCD-DF43D0417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751" y="1757680"/>
            <a:ext cx="2437649" cy="4211717"/>
          </a:xfrm>
          <a:prstGeom prst="rect">
            <a:avLst/>
          </a:prstGeom>
        </p:spPr>
      </p:pic>
      <p:sp>
        <p:nvSpPr>
          <p:cNvPr id="5" name="TextBox 4">
            <a:extLst>
              <a:ext uri="{FF2B5EF4-FFF2-40B4-BE49-F238E27FC236}">
                <a16:creationId xmlns:a16="http://schemas.microsoft.com/office/drawing/2014/main" id="{579C99CF-2E82-4E99-BA6F-EAA6B32F115C}"/>
              </a:ext>
            </a:extLst>
          </p:cNvPr>
          <p:cNvSpPr txBox="1"/>
          <p:nvPr/>
        </p:nvSpPr>
        <p:spPr>
          <a:xfrm>
            <a:off x="5130800" y="2521059"/>
            <a:ext cx="5872480"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The staff at the Professional Development Center also help students gain access to </a:t>
            </a:r>
            <a:r>
              <a:rPr lang="en-US" sz="1600" dirty="0" err="1">
                <a:latin typeface="Gill Sans MT" panose="020B0502020104020203" pitchFamily="34" charset="0"/>
              </a:rPr>
              <a:t>CityTech</a:t>
            </a:r>
            <a:r>
              <a:rPr lang="en-US" sz="1600" dirty="0">
                <a:latin typeface="Gill Sans MT" panose="020B0502020104020203" pitchFamily="34" charset="0"/>
              </a:rPr>
              <a:t> Connect. </a:t>
            </a:r>
            <a:r>
              <a:rPr lang="en-US" sz="1600" dirty="0" err="1">
                <a:latin typeface="Gill Sans MT" panose="020B0502020104020203" pitchFamily="34" charset="0"/>
              </a:rPr>
              <a:t>CityTech</a:t>
            </a:r>
            <a:r>
              <a:rPr lang="en-US" sz="1600" dirty="0">
                <a:latin typeface="Gill Sans MT" panose="020B0502020104020203" pitchFamily="34" charset="0"/>
              </a:rPr>
              <a:t> Connect is a resource which helps students and alumni to find networking events, workshops, internships and job employment. Students and alumni can create a profile and then upload their resumes, cover letters, portfolio sites, etc. This is a great resource for all students and alumni.</a:t>
            </a:r>
          </a:p>
        </p:txBody>
      </p:sp>
    </p:spTree>
    <p:extLst>
      <p:ext uri="{BB962C8B-B14F-4D97-AF65-F5344CB8AC3E}">
        <p14:creationId xmlns:p14="http://schemas.microsoft.com/office/powerpoint/2010/main" val="2886382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426F9-FB04-4F17-B336-E2262565E443}"/>
              </a:ext>
            </a:extLst>
          </p:cNvPr>
          <p:cNvSpPr>
            <a:spLocks noGrp="1"/>
          </p:cNvSpPr>
          <p:nvPr>
            <p:ph type="title"/>
          </p:nvPr>
        </p:nvSpPr>
        <p:spPr>
          <a:xfrm>
            <a:off x="1132840" y="109220"/>
            <a:ext cx="3784600" cy="1325563"/>
          </a:xfrm>
        </p:spPr>
        <p:txBody>
          <a:bodyPr>
            <a:normAutofit/>
          </a:bodyPr>
          <a:lstStyle/>
          <a:p>
            <a:r>
              <a:rPr lang="en-US" sz="4400" dirty="0">
                <a:latin typeface="Gill Sans MT Condensed" panose="020B0506020104020203" pitchFamily="34" charset="0"/>
              </a:rPr>
              <a:t>Graphic Design Intern</a:t>
            </a:r>
          </a:p>
        </p:txBody>
      </p:sp>
      <p:pic>
        <p:nvPicPr>
          <p:cNvPr id="4" name="Picture 3" descr="A desk with a computer&#10;&#10;Description automatically generated">
            <a:extLst>
              <a:ext uri="{FF2B5EF4-FFF2-40B4-BE49-F238E27FC236}">
                <a16:creationId xmlns:a16="http://schemas.microsoft.com/office/drawing/2014/main" id="{8214A787-7E67-4E6D-8678-96CD9F9C9D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440" y="1878430"/>
            <a:ext cx="4881880" cy="3661410"/>
          </a:xfrm>
          <a:prstGeom prst="rect">
            <a:avLst/>
          </a:prstGeom>
        </p:spPr>
      </p:pic>
      <p:sp>
        <p:nvSpPr>
          <p:cNvPr id="5" name="TextBox 4">
            <a:extLst>
              <a:ext uri="{FF2B5EF4-FFF2-40B4-BE49-F238E27FC236}">
                <a16:creationId xmlns:a16="http://schemas.microsoft.com/office/drawing/2014/main" id="{D7554349-7650-46DF-9257-EBA12C412447}"/>
              </a:ext>
            </a:extLst>
          </p:cNvPr>
          <p:cNvSpPr txBox="1"/>
          <p:nvPr/>
        </p:nvSpPr>
        <p:spPr>
          <a:xfrm>
            <a:off x="6639560" y="2801194"/>
            <a:ext cx="4521200" cy="1815882"/>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My role as a Graphic Design Intern in the Professional Development Center was to design and update current flyers for upcoming PDC Workshops and Internship Info Sessions. My supervisor’s name is Bradley Burford who is the Interim Director at PDC. He supervises the interns at the Professional Development Center.</a:t>
            </a:r>
          </a:p>
        </p:txBody>
      </p:sp>
    </p:spTree>
    <p:extLst>
      <p:ext uri="{BB962C8B-B14F-4D97-AF65-F5344CB8AC3E}">
        <p14:creationId xmlns:p14="http://schemas.microsoft.com/office/powerpoint/2010/main" val="3765751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BD0F4-60B4-463C-953C-E8AF857F6FB4}"/>
              </a:ext>
            </a:extLst>
          </p:cNvPr>
          <p:cNvSpPr>
            <a:spLocks noGrp="1"/>
          </p:cNvSpPr>
          <p:nvPr>
            <p:ph type="title"/>
          </p:nvPr>
        </p:nvSpPr>
        <p:spPr>
          <a:xfrm>
            <a:off x="1153160" y="0"/>
            <a:ext cx="3337560" cy="1325563"/>
          </a:xfrm>
        </p:spPr>
        <p:txBody>
          <a:bodyPr>
            <a:normAutofit/>
          </a:bodyPr>
          <a:lstStyle/>
          <a:p>
            <a:r>
              <a:rPr lang="en-US" sz="4400" dirty="0">
                <a:latin typeface="Gill Sans MT Condensed" panose="020B0506020104020203" pitchFamily="34" charset="0"/>
              </a:rPr>
              <a:t>My First PDC Flyer</a:t>
            </a:r>
          </a:p>
        </p:txBody>
      </p:sp>
      <p:pic>
        <p:nvPicPr>
          <p:cNvPr id="5" name="Picture 4" descr="A screenshot of a cell phone&#10;&#10;Description automatically generated">
            <a:extLst>
              <a:ext uri="{FF2B5EF4-FFF2-40B4-BE49-F238E27FC236}">
                <a16:creationId xmlns:a16="http://schemas.microsoft.com/office/drawing/2014/main" id="{EA9E06AA-B070-4069-AFDD-1721E15573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7720" y="1578928"/>
            <a:ext cx="3598554" cy="4637087"/>
          </a:xfrm>
          <a:prstGeom prst="rect">
            <a:avLst/>
          </a:prstGeom>
        </p:spPr>
      </p:pic>
      <p:sp>
        <p:nvSpPr>
          <p:cNvPr id="6" name="TextBox 5">
            <a:extLst>
              <a:ext uri="{FF2B5EF4-FFF2-40B4-BE49-F238E27FC236}">
                <a16:creationId xmlns:a16="http://schemas.microsoft.com/office/drawing/2014/main" id="{3E68117D-CDA6-4154-9CC0-51BFE9CAF27F}"/>
              </a:ext>
            </a:extLst>
          </p:cNvPr>
          <p:cNvSpPr txBox="1"/>
          <p:nvPr/>
        </p:nvSpPr>
        <p:spPr>
          <a:xfrm>
            <a:off x="6096000" y="3325444"/>
            <a:ext cx="4704080" cy="830997"/>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What do you think? Please provide feedback.</a:t>
            </a:r>
          </a:p>
          <a:p>
            <a:pPr marL="285750" indent="-285750">
              <a:buFont typeface="Wingdings" panose="05000000000000000000" pitchFamily="2" charset="2"/>
              <a:buChar char="§"/>
            </a:pPr>
            <a:endParaRPr lang="en-US" sz="1600" dirty="0">
              <a:latin typeface="Gill Sans MT" panose="020B0502020104020203" pitchFamily="34" charset="0"/>
            </a:endParaRPr>
          </a:p>
          <a:p>
            <a:endParaRPr lang="en-US" sz="1600" dirty="0">
              <a:latin typeface="Gill Sans MT" panose="020B0502020104020203" pitchFamily="34" charset="0"/>
            </a:endParaRPr>
          </a:p>
        </p:txBody>
      </p:sp>
    </p:spTree>
    <p:extLst>
      <p:ext uri="{BB962C8B-B14F-4D97-AF65-F5344CB8AC3E}">
        <p14:creationId xmlns:p14="http://schemas.microsoft.com/office/powerpoint/2010/main" val="1843319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58736F-750C-4482-872B-61348A2D033F}"/>
              </a:ext>
            </a:extLst>
          </p:cNvPr>
          <p:cNvSpPr>
            <a:spLocks noGrp="1"/>
          </p:cNvSpPr>
          <p:nvPr>
            <p:ph type="title"/>
          </p:nvPr>
        </p:nvSpPr>
        <p:spPr>
          <a:xfrm>
            <a:off x="1051560" y="0"/>
            <a:ext cx="2941320" cy="1325563"/>
          </a:xfrm>
        </p:spPr>
        <p:txBody>
          <a:bodyPr>
            <a:normAutofit/>
          </a:bodyPr>
          <a:lstStyle/>
          <a:p>
            <a:r>
              <a:rPr lang="en-US" sz="4400" dirty="0">
                <a:latin typeface="Gill Sans MT Condensed" panose="020B0506020104020203" pitchFamily="34" charset="0"/>
              </a:rPr>
              <a:t>More PDC Flyers</a:t>
            </a:r>
            <a:endParaRPr lang="en-US" sz="4400" dirty="0"/>
          </a:p>
        </p:txBody>
      </p:sp>
      <p:pic>
        <p:nvPicPr>
          <p:cNvPr id="4" name="Picture 3" descr="A screenshot of a cell phone&#10;&#10;Description automatically generated">
            <a:extLst>
              <a:ext uri="{FF2B5EF4-FFF2-40B4-BE49-F238E27FC236}">
                <a16:creationId xmlns:a16="http://schemas.microsoft.com/office/drawing/2014/main" id="{37394A21-973D-457E-85A3-10AF70105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9351" y="1613536"/>
            <a:ext cx="3526658" cy="4582160"/>
          </a:xfrm>
          <a:prstGeom prst="rect">
            <a:avLst/>
          </a:prstGeom>
        </p:spPr>
      </p:pic>
      <p:sp>
        <p:nvSpPr>
          <p:cNvPr id="5" name="TextBox 4">
            <a:extLst>
              <a:ext uri="{FF2B5EF4-FFF2-40B4-BE49-F238E27FC236}">
                <a16:creationId xmlns:a16="http://schemas.microsoft.com/office/drawing/2014/main" id="{349C4DC1-D3DB-4A77-B2FB-63B43F81541F}"/>
              </a:ext>
            </a:extLst>
          </p:cNvPr>
          <p:cNvSpPr txBox="1"/>
          <p:nvPr/>
        </p:nvSpPr>
        <p:spPr>
          <a:xfrm>
            <a:off x="6177280" y="2997200"/>
            <a:ext cx="4185920" cy="1077218"/>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Here is a link of more flyers I worked on.</a:t>
            </a:r>
          </a:p>
          <a:p>
            <a:pPr marL="285750" indent="-285750">
              <a:buFont typeface="Wingdings" panose="05000000000000000000" pitchFamily="2" charset="2"/>
              <a:buChar char="§"/>
            </a:pPr>
            <a:endParaRPr lang="en-US" sz="1600" dirty="0">
              <a:latin typeface="Gill Sans MT" panose="020B0502020104020203" pitchFamily="34" charset="0"/>
            </a:endParaRPr>
          </a:p>
          <a:p>
            <a:r>
              <a:rPr lang="en-US" sz="1600" dirty="0">
                <a:latin typeface="Gill Sans MT" panose="020B0502020104020203" pitchFamily="34" charset="0"/>
                <a:hlinkClick r:id="rId3"/>
              </a:rPr>
              <a:t>https://openlab.citytech.cuny.edu/nmugaviri-eportfolio/entry-6/</a:t>
            </a:r>
            <a:endParaRPr lang="en-US" sz="1600" dirty="0">
              <a:latin typeface="Gill Sans MT" panose="020B0502020104020203" pitchFamily="34" charset="0"/>
            </a:endParaRPr>
          </a:p>
        </p:txBody>
      </p:sp>
    </p:spTree>
    <p:extLst>
      <p:ext uri="{BB962C8B-B14F-4D97-AF65-F5344CB8AC3E}">
        <p14:creationId xmlns:p14="http://schemas.microsoft.com/office/powerpoint/2010/main" val="1886162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1D565-D8D2-41A5-BDF3-968C802DCB8E}"/>
              </a:ext>
            </a:extLst>
          </p:cNvPr>
          <p:cNvSpPr>
            <a:spLocks noGrp="1"/>
          </p:cNvSpPr>
          <p:nvPr>
            <p:ph type="title"/>
          </p:nvPr>
        </p:nvSpPr>
        <p:spPr>
          <a:xfrm>
            <a:off x="1112520" y="0"/>
            <a:ext cx="2880360" cy="1325563"/>
          </a:xfrm>
        </p:spPr>
        <p:txBody>
          <a:bodyPr>
            <a:normAutofit/>
          </a:bodyPr>
          <a:lstStyle/>
          <a:p>
            <a:r>
              <a:rPr lang="en-US" sz="4400" dirty="0">
                <a:latin typeface="Gill Sans MT Condensed" panose="020B0506020104020203" pitchFamily="34" charset="0"/>
              </a:rPr>
              <a:t>Dining Etiquette</a:t>
            </a:r>
          </a:p>
        </p:txBody>
      </p:sp>
      <p:pic>
        <p:nvPicPr>
          <p:cNvPr id="6" name="Picture 5" descr="A picture containing indoor, table, food, sitting&#10;&#10;Description automatically generated">
            <a:extLst>
              <a:ext uri="{FF2B5EF4-FFF2-40B4-BE49-F238E27FC236}">
                <a16:creationId xmlns:a16="http://schemas.microsoft.com/office/drawing/2014/main" id="{13706317-49CC-49B9-B0F5-FEF8F5DA04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505373" y="2068302"/>
            <a:ext cx="4456853" cy="3342640"/>
          </a:xfrm>
          <a:prstGeom prst="rect">
            <a:avLst/>
          </a:prstGeom>
        </p:spPr>
      </p:pic>
      <p:sp>
        <p:nvSpPr>
          <p:cNvPr id="7" name="TextBox 6">
            <a:extLst>
              <a:ext uri="{FF2B5EF4-FFF2-40B4-BE49-F238E27FC236}">
                <a16:creationId xmlns:a16="http://schemas.microsoft.com/office/drawing/2014/main" id="{DAF6FD58-9170-470A-8BF7-0E09EEFAB25B}"/>
              </a:ext>
            </a:extLst>
          </p:cNvPr>
          <p:cNvSpPr txBox="1"/>
          <p:nvPr/>
        </p:nvSpPr>
        <p:spPr>
          <a:xfrm>
            <a:off x="5892800" y="2885440"/>
            <a:ext cx="4846320" cy="1569660"/>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I had the chance to attend two Dining Etiquette workshops during my internship and they were awesome experiences. Not only did you just learn about table manners, but you also get a three-course meal which was prepared by the Culinary staff and students. It is also a great way to network.</a:t>
            </a:r>
          </a:p>
        </p:txBody>
      </p:sp>
    </p:spTree>
    <p:extLst>
      <p:ext uri="{BB962C8B-B14F-4D97-AF65-F5344CB8AC3E}">
        <p14:creationId xmlns:p14="http://schemas.microsoft.com/office/powerpoint/2010/main" val="1823031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697E-A2D5-45CC-B2A8-58609236DA05}"/>
              </a:ext>
            </a:extLst>
          </p:cNvPr>
          <p:cNvSpPr>
            <a:spLocks noGrp="1"/>
          </p:cNvSpPr>
          <p:nvPr>
            <p:ph type="title"/>
          </p:nvPr>
        </p:nvSpPr>
        <p:spPr>
          <a:xfrm>
            <a:off x="889000" y="131445"/>
            <a:ext cx="2352040" cy="1325563"/>
          </a:xfrm>
        </p:spPr>
        <p:txBody>
          <a:bodyPr>
            <a:normAutofit/>
          </a:bodyPr>
          <a:lstStyle/>
          <a:p>
            <a:r>
              <a:rPr lang="en-US" sz="4400" dirty="0">
                <a:latin typeface="Gill Sans MT Condensed" panose="020B0506020104020203" pitchFamily="34" charset="0"/>
              </a:rPr>
              <a:t>Networking</a:t>
            </a:r>
          </a:p>
        </p:txBody>
      </p:sp>
      <p:pic>
        <p:nvPicPr>
          <p:cNvPr id="4" name="Picture 3" descr="A screenshot of a cell phone&#10;&#10;Description automatically generated">
            <a:extLst>
              <a:ext uri="{FF2B5EF4-FFF2-40B4-BE49-F238E27FC236}">
                <a16:creationId xmlns:a16="http://schemas.microsoft.com/office/drawing/2014/main" id="{AB5FCC55-BFAC-4310-83A7-8116FFD010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72" y="2458719"/>
            <a:ext cx="2143915" cy="2580639"/>
          </a:xfrm>
          <a:prstGeom prst="rect">
            <a:avLst/>
          </a:prstGeom>
        </p:spPr>
      </p:pic>
      <p:pic>
        <p:nvPicPr>
          <p:cNvPr id="6" name="Picture 5" descr="A picture containing person, man, sitting, small&#10;&#10;Description automatically generated">
            <a:extLst>
              <a:ext uri="{FF2B5EF4-FFF2-40B4-BE49-F238E27FC236}">
                <a16:creationId xmlns:a16="http://schemas.microsoft.com/office/drawing/2014/main" id="{6257C484-C2E4-43FA-B305-C86EEBC3E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935946" y="2073067"/>
            <a:ext cx="2506133" cy="1879600"/>
          </a:xfrm>
          <a:prstGeom prst="rect">
            <a:avLst/>
          </a:prstGeom>
        </p:spPr>
      </p:pic>
      <p:pic>
        <p:nvPicPr>
          <p:cNvPr id="8" name="Picture 7" descr="A close up of a newspaper&#10;&#10;Description automatically generated">
            <a:extLst>
              <a:ext uri="{FF2B5EF4-FFF2-40B4-BE49-F238E27FC236}">
                <a16:creationId xmlns:a16="http://schemas.microsoft.com/office/drawing/2014/main" id="{79510F5F-8A5D-432C-8DB7-5E7BDA7BBC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8000" y="2700001"/>
            <a:ext cx="2339357" cy="2339357"/>
          </a:xfrm>
          <a:prstGeom prst="rect">
            <a:avLst/>
          </a:prstGeom>
        </p:spPr>
      </p:pic>
      <p:pic>
        <p:nvPicPr>
          <p:cNvPr id="10" name="Picture 9" descr="A picture containing newspaper, drawing&#10;&#10;Description automatically generated">
            <a:extLst>
              <a:ext uri="{FF2B5EF4-FFF2-40B4-BE49-F238E27FC236}">
                <a16:creationId xmlns:a16="http://schemas.microsoft.com/office/drawing/2014/main" id="{AEB51F4E-E780-48B9-A5EF-F614A3C586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46148" y="2723223"/>
            <a:ext cx="3040380" cy="1542711"/>
          </a:xfrm>
          <a:prstGeom prst="rect">
            <a:avLst/>
          </a:prstGeom>
        </p:spPr>
      </p:pic>
      <p:sp>
        <p:nvSpPr>
          <p:cNvPr id="11" name="TextBox 10">
            <a:extLst>
              <a:ext uri="{FF2B5EF4-FFF2-40B4-BE49-F238E27FC236}">
                <a16:creationId xmlns:a16="http://schemas.microsoft.com/office/drawing/2014/main" id="{F8677853-C7A5-48EC-B64E-9E86480ADD5F}"/>
              </a:ext>
            </a:extLst>
          </p:cNvPr>
          <p:cNvSpPr txBox="1"/>
          <p:nvPr/>
        </p:nvSpPr>
        <p:spPr>
          <a:xfrm>
            <a:off x="5486400" y="1457007"/>
            <a:ext cx="3779520" cy="584775"/>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These are some of the events I attended during the Fall semester.</a:t>
            </a:r>
          </a:p>
        </p:txBody>
      </p:sp>
    </p:spTree>
    <p:extLst>
      <p:ext uri="{BB962C8B-B14F-4D97-AF65-F5344CB8AC3E}">
        <p14:creationId xmlns:p14="http://schemas.microsoft.com/office/powerpoint/2010/main" val="1208002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DDA12-717C-48F7-ABCA-576CC61DB884}"/>
              </a:ext>
            </a:extLst>
          </p:cNvPr>
          <p:cNvSpPr>
            <a:spLocks noGrp="1"/>
          </p:cNvSpPr>
          <p:nvPr>
            <p:ph type="title"/>
          </p:nvPr>
        </p:nvSpPr>
        <p:spPr>
          <a:xfrm>
            <a:off x="797560" y="90805"/>
            <a:ext cx="3703320" cy="1325563"/>
          </a:xfrm>
        </p:spPr>
        <p:txBody>
          <a:bodyPr/>
          <a:lstStyle/>
          <a:p>
            <a:r>
              <a:rPr lang="en-US" dirty="0"/>
              <a:t> </a:t>
            </a:r>
            <a:r>
              <a:rPr lang="en-US" sz="4400" dirty="0">
                <a:latin typeface="Gill Sans MT Condensed" panose="020B0506020104020203" pitchFamily="34" charset="0"/>
              </a:rPr>
              <a:t>A Great Experience</a:t>
            </a:r>
          </a:p>
        </p:txBody>
      </p:sp>
      <p:pic>
        <p:nvPicPr>
          <p:cNvPr id="4" name="Picture 3" descr="A picture containing indoor, building, window, room&#10;&#10;Description automatically generated">
            <a:extLst>
              <a:ext uri="{FF2B5EF4-FFF2-40B4-BE49-F238E27FC236}">
                <a16:creationId xmlns:a16="http://schemas.microsoft.com/office/drawing/2014/main" id="{EC01AEB9-4F8A-4B44-9876-97114C6DA8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7573" y="1849120"/>
            <a:ext cx="4768427" cy="3576320"/>
          </a:xfrm>
          <a:prstGeom prst="rect">
            <a:avLst/>
          </a:prstGeom>
        </p:spPr>
      </p:pic>
      <p:sp>
        <p:nvSpPr>
          <p:cNvPr id="5" name="TextBox 4">
            <a:extLst>
              <a:ext uri="{FF2B5EF4-FFF2-40B4-BE49-F238E27FC236}">
                <a16:creationId xmlns:a16="http://schemas.microsoft.com/office/drawing/2014/main" id="{B9B74D54-10E7-467D-AA9A-E01F28E21658}"/>
              </a:ext>
            </a:extLst>
          </p:cNvPr>
          <p:cNvSpPr txBox="1"/>
          <p:nvPr/>
        </p:nvSpPr>
        <p:spPr>
          <a:xfrm>
            <a:off x="6461760" y="2767280"/>
            <a:ext cx="4541520" cy="1323439"/>
          </a:xfrm>
          <a:prstGeom prst="rect">
            <a:avLst/>
          </a:prstGeom>
          <a:noFill/>
        </p:spPr>
        <p:txBody>
          <a:bodyPr wrap="square" rtlCol="0">
            <a:spAutoFit/>
          </a:bodyPr>
          <a:lstStyle/>
          <a:p>
            <a:pPr marL="285750" indent="-285750">
              <a:buFont typeface="Wingdings" panose="05000000000000000000" pitchFamily="2" charset="2"/>
              <a:buChar char="§"/>
            </a:pPr>
            <a:r>
              <a:rPr lang="en-US" sz="1600" dirty="0">
                <a:latin typeface="Gill Sans MT" panose="020B0502020104020203" pitchFamily="34" charset="0"/>
              </a:rPr>
              <a:t>I enjoyed my time interning at PDC and it was a pleasure working with the staff there. I felt very welcomed and that I was a part of the team. I will take what I learned from this experience and take it with me moving forward into my career.</a:t>
            </a:r>
          </a:p>
        </p:txBody>
      </p:sp>
    </p:spTree>
    <p:extLst>
      <p:ext uri="{BB962C8B-B14F-4D97-AF65-F5344CB8AC3E}">
        <p14:creationId xmlns:p14="http://schemas.microsoft.com/office/powerpoint/2010/main" val="1731247856"/>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Depth</Template>
  <TotalTime>237</TotalTime>
  <Words>413</Words>
  <Application>Microsoft Office PowerPoint</Application>
  <PresentationFormat>Widescreen</PresentationFormat>
  <Paragraphs>23</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Corbel</vt:lpstr>
      <vt:lpstr>Gill Sans MT</vt:lpstr>
      <vt:lpstr>Gill Sans MT Condensed</vt:lpstr>
      <vt:lpstr>Wingdings</vt:lpstr>
      <vt:lpstr>Depth</vt:lpstr>
      <vt:lpstr>My Internship Experience Fall 2019  </vt:lpstr>
      <vt:lpstr>The Professional Development Center</vt:lpstr>
      <vt:lpstr>CityTech Connect</vt:lpstr>
      <vt:lpstr>Graphic Design Intern</vt:lpstr>
      <vt:lpstr>My First PDC Flyer</vt:lpstr>
      <vt:lpstr>More PDC Flyers</vt:lpstr>
      <vt:lpstr>Dining Etiquette</vt:lpstr>
      <vt:lpstr>Networking</vt:lpstr>
      <vt:lpstr> A Great Experience</vt:lpstr>
      <vt:lpstr>The End</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Development Center Internship</dc:title>
  <dc:creator>Noel Mugaviri</dc:creator>
  <cp:lastModifiedBy>Noel Mugaviri</cp:lastModifiedBy>
  <cp:revision>31</cp:revision>
  <dcterms:created xsi:type="dcterms:W3CDTF">2019-12-02T21:43:04Z</dcterms:created>
  <dcterms:modified xsi:type="dcterms:W3CDTF">2019-12-09T06:07:41Z</dcterms:modified>
</cp:coreProperties>
</file>