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46" r:id="rId2"/>
    <p:sldId id="379" r:id="rId3"/>
    <p:sldId id="374" r:id="rId4"/>
    <p:sldId id="375" r:id="rId5"/>
    <p:sldId id="376" r:id="rId6"/>
    <p:sldId id="377" r:id="rId7"/>
    <p:sldId id="378" r:id="rId8"/>
    <p:sldId id="256" r:id="rId9"/>
    <p:sldId id="257" r:id="rId10"/>
    <p:sldId id="258" r:id="rId11"/>
    <p:sldId id="259" r:id="rId12"/>
    <p:sldId id="260" r:id="rId13"/>
    <p:sldId id="368" r:id="rId14"/>
    <p:sldId id="261" r:id="rId15"/>
    <p:sldId id="369" r:id="rId16"/>
    <p:sldId id="370" r:id="rId17"/>
    <p:sldId id="262" r:id="rId18"/>
    <p:sldId id="371" r:id="rId19"/>
    <p:sldId id="372" r:id="rId20"/>
    <p:sldId id="373" r:id="rId21"/>
    <p:sldId id="359" r:id="rId22"/>
    <p:sldId id="364" r:id="rId23"/>
    <p:sldId id="365" r:id="rId24"/>
    <p:sldId id="366" r:id="rId25"/>
    <p:sldId id="360" r:id="rId26"/>
    <p:sldId id="361" r:id="rId27"/>
    <p:sldId id="362" r:id="rId28"/>
    <p:sldId id="357" r:id="rId29"/>
    <p:sldId id="363" r:id="rId30"/>
    <p:sldId id="36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91EA"/>
    <a:srgbClr val="FF0000"/>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4660"/>
  </p:normalViewPr>
  <p:slideViewPr>
    <p:cSldViewPr>
      <p:cViewPr>
        <p:scale>
          <a:sx n="76" d="100"/>
          <a:sy n="76" d="100"/>
        </p:scale>
        <p:origin x="-131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3/24/2020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s.periochip.com/for_patien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lipartix.com/floss-clipart-image-5640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entalcare.com/en-us/patient-education/patient-materials/manual-brushing-and-floss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entalcare.com/en-us/patient-education/patient-materials/manual-brushing-and-floss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46133-C2C6-42E5-9F03-188AA2A4A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pPr>
              <a:lnSpc>
                <a:spcPct val="140000"/>
              </a:lnSpc>
              <a:spcBef>
                <a:spcPts val="1100"/>
              </a:spcBef>
              <a:defRPr sz="1200">
                <a:latin typeface="Calibri"/>
                <a:ea typeface="Calibri"/>
                <a:cs typeface="Calibri"/>
                <a:sym typeface="Calibri"/>
              </a:defRPr>
            </a:pPr>
            <a:r>
              <a:t>Image: </a:t>
            </a:r>
            <a:r>
              <a:rPr sz="1100" u="sng">
                <a:solidFill>
                  <a:schemeClr val="accent4"/>
                </a:solidFill>
                <a:uFill>
                  <a:solidFill>
                    <a:schemeClr val="accent4"/>
                  </a:solidFill>
                </a:uFill>
                <a:latin typeface="+mj-lt"/>
                <a:ea typeface="+mj-ea"/>
                <a:cs typeface="+mj-cs"/>
                <a:sym typeface="Arial"/>
                <a:hlinkClick r:id="rId3"/>
              </a:rPr>
              <a:t>https://us.periochip.com/for_patients/</a:t>
            </a:r>
            <a:r>
              <a:rPr sz="1100">
                <a:solidFill>
                  <a:srgbClr val="505050"/>
                </a:solidFill>
                <a:latin typeface="+mj-lt"/>
                <a:ea typeface="+mj-ea"/>
                <a:cs typeface="+mj-cs"/>
                <a:sym typeface="Arial"/>
              </a:rPr>
              <a:t> </a:t>
            </a:r>
            <a:endParaRPr sz="1100">
              <a:solidFill>
                <a:srgbClr val="50505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https://clipartix.com/floss-clipart-image-56403/</a:t>
            </a:r>
            <a:endParaRPr/>
          </a:p>
        </p:txBody>
      </p:sp>
    </p:spTree>
    <p:extLst>
      <p:ext uri="{BB962C8B-B14F-4D97-AF65-F5344CB8AC3E}">
        <p14:creationId xmlns:p14="http://schemas.microsoft.com/office/powerpoint/2010/main" val="39439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18aca31b4_1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18aca31b4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01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8aca31b4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8aca31b4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https://www.dentalcare.com/en-us/patient-education/patient-materials/manual-brushing-and-flossing</a:t>
            </a:r>
            <a:endParaRPr/>
          </a:p>
        </p:txBody>
      </p:sp>
    </p:spTree>
    <p:extLst>
      <p:ext uri="{BB962C8B-B14F-4D97-AF65-F5344CB8AC3E}">
        <p14:creationId xmlns:p14="http://schemas.microsoft.com/office/powerpoint/2010/main" val="3779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18aca31b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18aca31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https://www.dentalcare.com/en-us/patient-education/patient-materials/manual-brushing-and-flossing</a:t>
            </a:r>
            <a:endParaRPr/>
          </a:p>
        </p:txBody>
      </p:sp>
    </p:spTree>
    <p:extLst>
      <p:ext uri="{BB962C8B-B14F-4D97-AF65-F5344CB8AC3E}">
        <p14:creationId xmlns:p14="http://schemas.microsoft.com/office/powerpoint/2010/main" val="176653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18aca31b4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18aca31b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726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18aca31b4_1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18aca31b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66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141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indent="-406400">
              <a:spcBef>
                <a:spcPts val="500"/>
              </a:spcBef>
              <a:buSzPts val="2800"/>
              <a:defRPr sz="2800"/>
            </a:lvl1pPr>
            <a:lvl2pPr marL="977900" indent="-444500">
              <a:spcBef>
                <a:spcPts val="500"/>
              </a:spcBef>
              <a:buSzPts val="2800"/>
              <a:defRPr sz="2800"/>
            </a:lvl2pPr>
            <a:lvl3pPr marL="1513839" indent="-497839">
              <a:spcBef>
                <a:spcPts val="500"/>
              </a:spcBef>
              <a:buSzPts val="2800"/>
              <a:defRPr sz="2800"/>
            </a:lvl3pPr>
            <a:lvl4pPr marL="2019300" indent="-533400">
              <a:spcBef>
                <a:spcPts val="500"/>
              </a:spcBef>
              <a:buSzPts val="2800"/>
              <a:defRPr sz="2800"/>
            </a:lvl4pPr>
            <a:lvl5pPr marL="2476500" indent="-533400">
              <a:spcBef>
                <a:spcPts val="500"/>
              </a:spcBef>
              <a:buSzPts val="2800"/>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body" sz="half" idx="13"/>
          </p:nvPr>
        </p:nvSpPr>
        <p:spPr>
          <a:xfrm>
            <a:off x="4648200" y="1600200"/>
            <a:ext cx="4038600" cy="4525963"/>
          </a:xfrm>
          <a:prstGeom prst="rect">
            <a:avLst/>
          </a:prstGeom>
        </p:spPr>
        <p:txBody>
          <a:bodyPr lIns="45719" tIns="45719" rIns="45719" bIns="45719"/>
          <a:lstStyle/>
          <a:p>
            <a:pPr indent="-406400">
              <a:spcBef>
                <a:spcPts val="500"/>
              </a:spcBef>
              <a:buSzPts val="2800"/>
              <a:defRPr sz="2800"/>
            </a:pPr>
            <a:endParaRP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43833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pPr/>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pPr/>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rioimplantadvisory.com/" TargetMode="External"/><Relationship Id="rId2" Type="http://schemas.openxmlformats.org/officeDocument/2006/relationships/hyperlink" Target="https://www.healthline.com/" TargetMode="External"/><Relationship Id="rId1" Type="http://schemas.openxmlformats.org/officeDocument/2006/relationships/slideLayout" Target="../slideLayouts/slideLayout7.xml"/><Relationship Id="rId5" Type="http://schemas.openxmlformats.org/officeDocument/2006/relationships/hyperlink" Target="https://www.ncbi.nlm.nih.gov/" TargetMode="External"/><Relationship Id="rId4" Type="http://schemas.openxmlformats.org/officeDocument/2006/relationships/hyperlink" Target="https://www.cign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0" y="5334000"/>
            <a:ext cx="8763000" cy="1676400"/>
          </a:xfrm>
          <a:effectLst>
            <a:outerShdw dist="17961" dir="2700000" sx="1000" sy="1000" algn="ctr" rotWithShape="0">
              <a:schemeClr val="bg2"/>
            </a:outerShdw>
          </a:effectLst>
        </p:spPr>
        <p:txBody>
          <a:bodyPr>
            <a:normAutofit/>
          </a:bodyPr>
          <a:lstStyle/>
          <a:p>
            <a:pPr algn="l">
              <a:defRPr/>
            </a:pPr>
            <a:r>
              <a:rPr lang="en-US" sz="4800" dirty="0">
                <a:solidFill>
                  <a:srgbClr val="002060"/>
                </a:solidFill>
                <a:latin typeface="Algerian" panose="04020705040A02060702" pitchFamily="82" charset="0"/>
                <a:cs typeface="Aharoni" panose="02010803020104030203" pitchFamily="2" charset="-79"/>
              </a:rPr>
              <a:t>Importance </a:t>
            </a:r>
            <a:br>
              <a:rPr lang="en-US" sz="4800" dirty="0">
                <a:solidFill>
                  <a:srgbClr val="002060"/>
                </a:solidFill>
                <a:latin typeface="Algerian" panose="04020705040A02060702" pitchFamily="82" charset="0"/>
                <a:cs typeface="Aharoni" panose="02010803020104030203" pitchFamily="2" charset="-79"/>
              </a:rPr>
            </a:br>
            <a:r>
              <a:rPr lang="en-US" sz="4800" dirty="0">
                <a:solidFill>
                  <a:srgbClr val="002060"/>
                </a:solidFill>
                <a:latin typeface="Algerian" panose="04020705040A02060702" pitchFamily="82" charset="0"/>
                <a:cs typeface="Aharoni" panose="02010803020104030203" pitchFamily="2" charset="-79"/>
              </a:rPr>
              <a:t>of oral hygiene in our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861676" y="1018801"/>
            <a:ext cx="7063225" cy="4927825"/>
          </a:xfrm>
          <a:prstGeom prst="rect">
            <a:avLst/>
          </a:prstGeom>
          <a:noFill/>
          <a:ln>
            <a:noFill/>
          </a:ln>
        </p:spPr>
      </p:pic>
      <p:pic>
        <p:nvPicPr>
          <p:cNvPr id="69" name="Google Shape;69;p15"/>
          <p:cNvPicPr preferRelativeResize="0"/>
          <p:nvPr/>
        </p:nvPicPr>
        <p:blipFill>
          <a:blip r:embed="rId4">
            <a:alphaModFix/>
          </a:blip>
          <a:stretch>
            <a:fillRect/>
          </a:stretch>
        </p:blipFill>
        <p:spPr>
          <a:xfrm>
            <a:off x="405001" y="982126"/>
            <a:ext cx="1041375" cy="3070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descr="Image result for toothbrushing instructions"/>
          <p:cNvPicPr preferRelativeResize="0"/>
          <p:nvPr/>
        </p:nvPicPr>
        <p:blipFill>
          <a:blip r:embed="rId3">
            <a:alphaModFix/>
          </a:blip>
          <a:stretch>
            <a:fillRect/>
          </a:stretch>
        </p:blipFill>
        <p:spPr>
          <a:xfrm>
            <a:off x="1906400" y="1300200"/>
            <a:ext cx="7108150" cy="4466300"/>
          </a:xfrm>
          <a:prstGeom prst="rect">
            <a:avLst/>
          </a:prstGeom>
          <a:noFill/>
          <a:ln>
            <a:noFill/>
          </a:ln>
        </p:spPr>
      </p:pic>
      <p:pic>
        <p:nvPicPr>
          <p:cNvPr id="75" name="Google Shape;75;p16"/>
          <p:cNvPicPr preferRelativeResize="0"/>
          <p:nvPr/>
        </p:nvPicPr>
        <p:blipFill>
          <a:blip r:embed="rId4">
            <a:alphaModFix/>
          </a:blip>
          <a:stretch>
            <a:fillRect/>
          </a:stretch>
        </p:blipFill>
        <p:spPr>
          <a:xfrm>
            <a:off x="405001" y="982126"/>
            <a:ext cx="1041375" cy="3070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6200" y="152400"/>
            <a:ext cx="9051600" cy="914400"/>
          </a:xfrm>
          <a:prstGeom prst="rect">
            <a:avLst/>
          </a:prstGeom>
        </p:spPr>
        <p:txBody>
          <a:bodyPr spcFirstLastPara="1" vert="horz" wrap="square" lIns="91425" tIns="91425" rIns="91425" bIns="91425" rtlCol="0" anchor="t" anchorCtr="0">
            <a:noAutofit/>
          </a:bodyPr>
          <a:lstStyle/>
          <a:p>
            <a:pPr>
              <a:buClr>
                <a:schemeClr val="dk1"/>
              </a:buClr>
              <a:buSzPts val="1100"/>
            </a:pPr>
            <a:r>
              <a:rPr lang="en" sz="3000" dirty="0">
                <a:solidFill>
                  <a:schemeClr val="lt1"/>
                </a:solidFill>
                <a:latin typeface="Calibri"/>
                <a:ea typeface="Calibri"/>
                <a:cs typeface="Calibri"/>
                <a:sym typeface="Calibri"/>
              </a:rPr>
              <a:t>Common Mistakes &amp; How to Implement Positive Habits</a:t>
            </a:r>
            <a:endParaRPr sz="3000" dirty="0"/>
          </a:p>
        </p:txBody>
      </p:sp>
      <p:sp>
        <p:nvSpPr>
          <p:cNvPr id="81" name="Google Shape;81;p17"/>
          <p:cNvSpPr txBox="1">
            <a:spLocks noGrp="1"/>
          </p:cNvSpPr>
          <p:nvPr>
            <p:ph type="body" idx="1"/>
          </p:nvPr>
        </p:nvSpPr>
        <p:spPr>
          <a:xfrm>
            <a:off x="152200" y="1752600"/>
            <a:ext cx="8945600" cy="3801850"/>
          </a:xfrm>
          <a:prstGeom prst="rect">
            <a:avLst/>
          </a:prstGeom>
        </p:spPr>
        <p:txBody>
          <a:bodyPr spcFirstLastPara="1" vert="horz" wrap="square" lIns="91425" tIns="91425" rIns="91425" bIns="91425" rtlCol="0" anchor="t" anchorCtr="0">
            <a:noAutofit/>
          </a:bodyPr>
          <a:lstStyle/>
          <a:p>
            <a:pPr>
              <a:buChar char="❏"/>
            </a:pPr>
            <a:r>
              <a:rPr lang="en" b="1" dirty="0"/>
              <a:t>Brushing for too long or not long enough</a:t>
            </a:r>
            <a:endParaRPr b="1" dirty="0"/>
          </a:p>
          <a:p>
            <a:pPr lvl="1">
              <a:spcBef>
                <a:spcPts val="0"/>
              </a:spcBef>
              <a:buChar char="❏"/>
            </a:pPr>
            <a:r>
              <a:rPr lang="en" dirty="0"/>
              <a:t>Brushing correctly involves spending two full minutes using a recommended brushing technique, which includes 30 seconds of brushing each quadrant of the mouth (upper right, lower right, upper left, lower left). Many power toothbrushes have built-in timers that signal lapsed time. This should be done twice daily.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B3EEE-95FC-4F71-A0F2-6AC13CF2F61F}"/>
              </a:ext>
            </a:extLst>
          </p:cNvPr>
          <p:cNvSpPr>
            <a:spLocks noGrp="1"/>
          </p:cNvSpPr>
          <p:nvPr>
            <p:ph type="title"/>
          </p:nvPr>
        </p:nvSpPr>
        <p:spPr>
          <a:xfrm>
            <a:off x="152400" y="1752600"/>
            <a:ext cx="8534400" cy="5105400"/>
          </a:xfrm>
        </p:spPr>
        <p:txBody>
          <a:bodyPr>
            <a:noAutofit/>
          </a:bodyPr>
          <a:lstStyle/>
          <a:p>
            <a:pPr algn="l"/>
            <a:r>
              <a:rPr lang="en-US" sz="2800" b="1" dirty="0"/>
              <a:t>Using a hard-bristle toothbrush</a:t>
            </a:r>
            <a:br>
              <a:rPr lang="en-US" sz="2800" b="1" dirty="0"/>
            </a:br>
            <a:r>
              <a:rPr lang="en-US" sz="2800" dirty="0"/>
              <a:t>A soft nylon brush is not only more effective in cleaning hard to reach areas, but less traumatic to the gum tissue in vigorous brushers. This helps in preventing sensitive gums, tooth abrasion, and gingival recession. </a:t>
            </a:r>
            <a:br>
              <a:rPr lang="en-US" sz="2800" dirty="0"/>
            </a:br>
            <a:r>
              <a:rPr lang="en-US" sz="2800" b="1" dirty="0"/>
              <a:t>Brushing too soon after eating</a:t>
            </a:r>
            <a:br>
              <a:rPr lang="en-US" sz="2800" b="1" dirty="0"/>
            </a:br>
            <a:r>
              <a:rPr lang="en-US" sz="2800" dirty="0"/>
              <a:t>Acids created by food can lower the pH level in the oral cavity, weakening the enamel of your teeth! Brushing can pose as a risk in abrasively wearing away that enamel if done too soon. You should allow time for the saliva in your mouth to properly return the pH level in your mouth back to normal before brushing - about 1 hour!</a:t>
            </a:r>
            <a:r>
              <a:rPr lang="en-US" sz="2800" b="1" dirty="0"/>
              <a:t/>
            </a:r>
            <a:br>
              <a:rPr lang="en-US" sz="2800" b="1" dirty="0"/>
            </a:br>
            <a:endParaRPr lang="en-US" sz="2800" dirty="0"/>
          </a:p>
        </p:txBody>
      </p:sp>
    </p:spTree>
    <p:extLst>
      <p:ext uri="{BB962C8B-B14F-4D97-AF65-F5344CB8AC3E}">
        <p14:creationId xmlns:p14="http://schemas.microsoft.com/office/powerpoint/2010/main" val="58241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311700" y="1219200"/>
            <a:ext cx="8298900" cy="6400800"/>
          </a:xfrm>
          <a:prstGeom prst="rect">
            <a:avLst/>
          </a:prstGeom>
        </p:spPr>
        <p:txBody>
          <a:bodyPr spcFirstLastPara="1" vert="horz" wrap="square" lIns="91425" tIns="91425" rIns="91425" bIns="91425" rtlCol="0" anchor="t" anchorCtr="0">
            <a:noAutofit/>
          </a:bodyPr>
          <a:lstStyle/>
          <a:p>
            <a:pPr>
              <a:buChar char="❏"/>
            </a:pPr>
            <a:r>
              <a:rPr lang="en" b="1" dirty="0"/>
              <a:t>Not cleaning tongue.</a:t>
            </a:r>
            <a:endParaRPr b="1" dirty="0"/>
          </a:p>
          <a:p>
            <a:pPr lvl="1">
              <a:spcBef>
                <a:spcPts val="0"/>
              </a:spcBef>
              <a:buChar char="❏"/>
            </a:pPr>
            <a:r>
              <a:rPr lang="en" dirty="0"/>
              <a:t>Total mouth cleanliness involves the tongue too!</a:t>
            </a:r>
            <a:endParaRPr dirty="0"/>
          </a:p>
          <a:p>
            <a:pPr>
              <a:buChar char="❏"/>
            </a:pPr>
            <a:r>
              <a:rPr lang="en" b="1" dirty="0"/>
              <a:t>Using incorrect brushing technique</a:t>
            </a:r>
          </a:p>
          <a:p>
            <a:pPr>
              <a:buChar char="❏"/>
            </a:pPr>
            <a:r>
              <a:rPr lang="en" dirty="0"/>
              <a:t>One should speak to their dentist and dental hygienist about choosing the right prevention and brushing technique that meets their own personal needs. Manual or powered toothbrushes may be ideally effective for different patients. Overall, prevention should include ensuring the complete coverage of each tooth surface. </a:t>
            </a:r>
            <a:endParaRPr b="1" dirty="0"/>
          </a:p>
        </p:txBody>
      </p:sp>
      <p:sp>
        <p:nvSpPr>
          <p:cNvPr id="87" name="Google Shape;87;p18"/>
          <p:cNvSpPr txBox="1">
            <a:spLocks noGrp="1"/>
          </p:cNvSpPr>
          <p:nvPr>
            <p:ph type="title"/>
          </p:nvPr>
        </p:nvSpPr>
        <p:spPr>
          <a:xfrm>
            <a:off x="46200" y="0"/>
            <a:ext cx="9051600" cy="914400"/>
          </a:xfrm>
          <a:prstGeom prst="rect">
            <a:avLst/>
          </a:prstGeom>
        </p:spPr>
        <p:txBody>
          <a:bodyPr spcFirstLastPara="1" vert="horz" wrap="square" lIns="91425" tIns="91425" rIns="91425" bIns="91425" rtlCol="0" anchor="t" anchorCtr="0">
            <a:noAutofit/>
          </a:bodyPr>
          <a:lstStyle/>
          <a:p>
            <a:r>
              <a:rPr lang="en" sz="3000" dirty="0">
                <a:solidFill>
                  <a:schemeClr val="lt1"/>
                </a:solidFill>
                <a:latin typeface="Calibri"/>
                <a:ea typeface="Calibri"/>
                <a:cs typeface="Calibri"/>
                <a:sym typeface="Calibri"/>
              </a:rPr>
              <a:t>Common Mistakes &amp; How to Implement Positive Habits</a:t>
            </a:r>
            <a:endParaRPr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CD0417-7EF3-435B-97F6-5618FE962EFE}"/>
              </a:ext>
            </a:extLst>
          </p:cNvPr>
          <p:cNvSpPr/>
          <p:nvPr/>
        </p:nvSpPr>
        <p:spPr>
          <a:xfrm>
            <a:off x="76200" y="1828800"/>
            <a:ext cx="8382000" cy="4524315"/>
          </a:xfrm>
          <a:prstGeom prst="rect">
            <a:avLst/>
          </a:prstGeom>
        </p:spPr>
        <p:txBody>
          <a:bodyPr wrap="square">
            <a:spAutoFit/>
          </a:bodyPr>
          <a:lstStyle/>
          <a:p>
            <a:pPr>
              <a:buChar char="❏"/>
            </a:pPr>
            <a:r>
              <a:rPr lang="en-US" sz="3200" dirty="0"/>
              <a:t>Without variations for special conditions, the widely accepted effective method (Bass Method) involves brushing toward the gums (up for maxillary and down for mandibular), turning the brush head at approximately a 45-degree angle in short, light strokes against the gum line. </a:t>
            </a:r>
          </a:p>
          <a:p>
            <a:pPr>
              <a:buChar char="❏"/>
            </a:pPr>
            <a:r>
              <a:rPr lang="en-US" sz="3200" b="1" dirty="0"/>
              <a:t>Keeping the same toothbrush</a:t>
            </a:r>
          </a:p>
          <a:p>
            <a:pPr lvl="1">
              <a:spcBef>
                <a:spcPts val="0"/>
              </a:spcBef>
              <a:buChar char="❏"/>
            </a:pPr>
            <a:r>
              <a:rPr lang="en-US" sz="3200" dirty="0"/>
              <a:t>It is important to change your toothbrush every 3 months!</a:t>
            </a:r>
            <a:endParaRPr lang="en-US" sz="3200" b="1" dirty="0"/>
          </a:p>
        </p:txBody>
      </p:sp>
    </p:spTree>
    <p:extLst>
      <p:ext uri="{BB962C8B-B14F-4D97-AF65-F5344CB8AC3E}">
        <p14:creationId xmlns:p14="http://schemas.microsoft.com/office/powerpoint/2010/main" val="103247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3E9967-F222-7C40-9973-E57D6570F29A}"/>
              </a:ext>
            </a:extLst>
          </p:cNvPr>
          <p:cNvSpPr>
            <a:spLocks noGrp="1"/>
          </p:cNvSpPr>
          <p:nvPr>
            <p:ph idx="1"/>
          </p:nvPr>
        </p:nvSpPr>
        <p:spPr>
          <a:xfrm>
            <a:off x="443040" y="1456764"/>
            <a:ext cx="3419569" cy="5096435"/>
          </a:xfrm>
        </p:spPr>
        <p:txBody>
          <a:bodyPr anchor="ctr">
            <a:noAutofit/>
          </a:bodyPr>
          <a:lstStyle/>
          <a:p>
            <a:r>
              <a:rPr lang="en-US" sz="2800" dirty="0"/>
              <a:t>Rinse with an ADA-accepted antimicrobial mouthwash to reduce plaque and gingivitis </a:t>
            </a:r>
          </a:p>
          <a:p>
            <a:r>
              <a:rPr lang="en-US" sz="2800" dirty="0"/>
              <a:t>And also a fluoride mouthwash to prevent tooth decay</a:t>
            </a:r>
          </a:p>
        </p:txBody>
      </p:sp>
      <p:pic>
        <p:nvPicPr>
          <p:cNvPr id="9" name="Picture 8">
            <a:extLst>
              <a:ext uri="{FF2B5EF4-FFF2-40B4-BE49-F238E27FC236}">
                <a16:creationId xmlns:a16="http://schemas.microsoft.com/office/drawing/2014/main" xmlns="" id="{51F1C576-BE63-8248-9908-F4C7ED4420EB}"/>
              </a:ext>
            </a:extLst>
          </p:cNvPr>
          <p:cNvPicPr>
            <a:picLocks noChangeAspect="1"/>
          </p:cNvPicPr>
          <p:nvPr/>
        </p:nvPicPr>
        <p:blipFill rotWithShape="1">
          <a:blip r:embed="rId2"/>
          <a:srcRect l="8583" r="9149" b="1"/>
          <a:stretch/>
        </p:blipFill>
        <p:spPr>
          <a:xfrm>
            <a:off x="3627374" y="1456764"/>
            <a:ext cx="4925025" cy="4563036"/>
          </a:xfrm>
          <a:prstGeom prst="rect">
            <a:avLst/>
          </a:prstGeom>
        </p:spPr>
      </p:pic>
      <p:sp>
        <p:nvSpPr>
          <p:cNvPr id="2" name="Title 1">
            <a:extLst>
              <a:ext uri="{FF2B5EF4-FFF2-40B4-BE49-F238E27FC236}">
                <a16:creationId xmlns:a16="http://schemas.microsoft.com/office/drawing/2014/main" xmlns="" id="{8850087C-A532-1647-B728-01B49736B7A1}"/>
              </a:ext>
            </a:extLst>
          </p:cNvPr>
          <p:cNvSpPr>
            <a:spLocks noGrp="1"/>
          </p:cNvSpPr>
          <p:nvPr>
            <p:ph type="title"/>
          </p:nvPr>
        </p:nvSpPr>
        <p:spPr>
          <a:xfrm>
            <a:off x="3613925" y="-1991248"/>
            <a:ext cx="7886700" cy="994172"/>
          </a:xfrm>
        </p:spPr>
        <p:txBody>
          <a:bodyPr/>
          <a:lstStyle/>
          <a:p>
            <a:r>
              <a:rPr lang="en-US" dirty="0"/>
              <a:t>Rinse</a:t>
            </a:r>
          </a:p>
        </p:txBody>
      </p:sp>
    </p:spTree>
    <p:extLst>
      <p:ext uri="{BB962C8B-B14F-4D97-AF65-F5344CB8AC3E}">
        <p14:creationId xmlns:p14="http://schemas.microsoft.com/office/powerpoint/2010/main" val="395192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4B74-D9EB-D34F-A634-5D5ABC717240}"/>
              </a:ext>
            </a:extLst>
          </p:cNvPr>
          <p:cNvSpPr>
            <a:spLocks noGrp="1"/>
          </p:cNvSpPr>
          <p:nvPr>
            <p:ph type="title"/>
          </p:nvPr>
        </p:nvSpPr>
        <p:spPr>
          <a:xfrm>
            <a:off x="457200" y="274638"/>
            <a:ext cx="8229600" cy="2925762"/>
          </a:xfrm>
        </p:spPr>
        <p:txBody>
          <a:bodyPr>
            <a:normAutofit fontScale="90000"/>
          </a:bodyPr>
          <a:lstStyle/>
          <a:p>
            <a:r>
              <a:rPr lang="en-US" dirty="0"/>
              <a:t>Rinse 2x/day for 30 seconds with 20 ml(4 teaspoons)– can penetrate deep into plaque biofilm to kill the bacteria in virtually 100% of the mouth</a:t>
            </a:r>
          </a:p>
        </p:txBody>
      </p:sp>
      <p:pic>
        <p:nvPicPr>
          <p:cNvPr id="6" name="Content Placeholder 5">
            <a:extLst>
              <a:ext uri="{FF2B5EF4-FFF2-40B4-BE49-F238E27FC236}">
                <a16:creationId xmlns:a16="http://schemas.microsoft.com/office/drawing/2014/main" xmlns="" id="{C1889511-DA7B-2F40-8434-68259489614E}"/>
              </a:ext>
            </a:extLst>
          </p:cNvPr>
          <p:cNvPicPr>
            <a:picLocks noGrp="1" noChangeAspect="1"/>
          </p:cNvPicPr>
          <p:nvPr>
            <p:ph idx="1"/>
          </p:nvPr>
        </p:nvPicPr>
        <p:blipFill>
          <a:blip r:embed="rId2"/>
          <a:stretch>
            <a:fillRect/>
          </a:stretch>
        </p:blipFill>
        <p:spPr>
          <a:xfrm>
            <a:off x="628650" y="3429000"/>
            <a:ext cx="8229600" cy="3154362"/>
          </a:xfrm>
          <a:prstGeom prst="rect">
            <a:avLst/>
          </a:prstGeom>
        </p:spPr>
      </p:pic>
    </p:spTree>
    <p:extLst>
      <p:ext uri="{BB962C8B-B14F-4D97-AF65-F5344CB8AC3E}">
        <p14:creationId xmlns:p14="http://schemas.microsoft.com/office/powerpoint/2010/main" val="155397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BCEAAE-3B62-DC4F-8D6B-29A844EDF7B0}"/>
              </a:ext>
            </a:extLst>
          </p:cNvPr>
          <p:cNvSpPr>
            <a:spLocks noGrp="1"/>
          </p:cNvSpPr>
          <p:nvPr>
            <p:ph type="title"/>
          </p:nvPr>
        </p:nvSpPr>
        <p:spPr>
          <a:xfrm>
            <a:off x="304801" y="1600201"/>
            <a:ext cx="4051778" cy="907826"/>
          </a:xfrm>
        </p:spPr>
        <p:txBody>
          <a:bodyPr anchor="b">
            <a:noAutofit/>
          </a:bodyPr>
          <a:lstStyle/>
          <a:p>
            <a:r>
              <a:rPr lang="en-US" sz="3200" dirty="0"/>
              <a:t>Dental floss threaders for orthodontic braces </a:t>
            </a:r>
          </a:p>
        </p:txBody>
      </p:sp>
      <p:sp>
        <p:nvSpPr>
          <p:cNvPr id="3" name="Content Placeholder 2">
            <a:extLst>
              <a:ext uri="{FF2B5EF4-FFF2-40B4-BE49-F238E27FC236}">
                <a16:creationId xmlns:a16="http://schemas.microsoft.com/office/drawing/2014/main" xmlns="" id="{4AC2D9BC-550A-F541-B6D5-E67F43B858FB}"/>
              </a:ext>
            </a:extLst>
          </p:cNvPr>
          <p:cNvSpPr>
            <a:spLocks noGrp="1"/>
          </p:cNvSpPr>
          <p:nvPr>
            <p:ph idx="1"/>
          </p:nvPr>
        </p:nvSpPr>
        <p:spPr>
          <a:xfrm>
            <a:off x="0" y="2738328"/>
            <a:ext cx="4572000" cy="3967271"/>
          </a:xfrm>
        </p:spPr>
        <p:txBody>
          <a:bodyPr anchor="ctr">
            <a:normAutofit/>
          </a:bodyPr>
          <a:lstStyle/>
          <a:p>
            <a:r>
              <a:rPr lang="en-US" sz="2400" b="1" dirty="0">
                <a:latin typeface="HelveticaNeue-Bold"/>
              </a:rPr>
              <a:t>Flossing with braces</a:t>
            </a:r>
            <a:r>
              <a:rPr lang="en-US" sz="2400" dirty="0">
                <a:latin typeface="HelveticaNeue"/>
              </a:rPr>
              <a:t> can be tedious, but </a:t>
            </a:r>
            <a:r>
              <a:rPr lang="en-US" sz="2400" b="1" dirty="0">
                <a:latin typeface="HelveticaNeue-Bold"/>
              </a:rPr>
              <a:t>you</a:t>
            </a:r>
            <a:r>
              <a:rPr lang="en-US" sz="2400" dirty="0">
                <a:latin typeface="HelveticaNeue"/>
              </a:rPr>
              <a:t> won't regret it. First of all, </a:t>
            </a:r>
            <a:r>
              <a:rPr lang="en-US" sz="2400" b="1" dirty="0">
                <a:latin typeface="HelveticaNeue-Bold"/>
              </a:rPr>
              <a:t>if you don't floss you</a:t>
            </a:r>
            <a:r>
              <a:rPr lang="en-US" sz="2400" dirty="0">
                <a:latin typeface="HelveticaNeue"/>
              </a:rPr>
              <a:t> will develop the gum disease gingivitis, which makes your gums sensitive, red and swollen, resulting in a “gummy” smile. Plus, your teeth will move a lot faster with healthy gums.</a:t>
            </a:r>
          </a:p>
          <a:p>
            <a:endParaRPr lang="en-US" sz="1500" dirty="0"/>
          </a:p>
        </p:txBody>
      </p:sp>
      <p:pic>
        <p:nvPicPr>
          <p:cNvPr id="6" name="Picture 5">
            <a:extLst>
              <a:ext uri="{FF2B5EF4-FFF2-40B4-BE49-F238E27FC236}">
                <a16:creationId xmlns:a16="http://schemas.microsoft.com/office/drawing/2014/main" xmlns="" id="{E31B0475-5D2B-9A44-ADDC-04861A0B9F66}"/>
              </a:ext>
            </a:extLst>
          </p:cNvPr>
          <p:cNvPicPr>
            <a:picLocks noChangeAspect="1"/>
          </p:cNvPicPr>
          <p:nvPr/>
        </p:nvPicPr>
        <p:blipFill rotWithShape="1">
          <a:blip r:embed="rId2"/>
          <a:srcRect r="2" b="3496"/>
          <a:stretch/>
        </p:blipFill>
        <p:spPr>
          <a:xfrm>
            <a:off x="4786441" y="1785811"/>
            <a:ext cx="4357559" cy="5072189"/>
          </a:xfrm>
          <a:prstGeom prst="rect">
            <a:avLst/>
          </a:prstGeom>
        </p:spPr>
      </p:pic>
    </p:spTree>
    <p:extLst>
      <p:ext uri="{BB962C8B-B14F-4D97-AF65-F5344CB8AC3E}">
        <p14:creationId xmlns:p14="http://schemas.microsoft.com/office/powerpoint/2010/main" val="377524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C6A7AB-C096-9547-B042-6D13EA9521D9}"/>
              </a:ext>
            </a:extLst>
          </p:cNvPr>
          <p:cNvSpPr>
            <a:spLocks noGrp="1"/>
          </p:cNvSpPr>
          <p:nvPr>
            <p:ph idx="1"/>
          </p:nvPr>
        </p:nvSpPr>
        <p:spPr>
          <a:xfrm>
            <a:off x="0" y="1143000"/>
            <a:ext cx="4267200" cy="5732371"/>
          </a:xfrm>
        </p:spPr>
        <p:txBody>
          <a:bodyPr anchor="ctr">
            <a:normAutofit/>
          </a:bodyPr>
          <a:lstStyle/>
          <a:p>
            <a:r>
              <a:rPr lang="en-US" sz="2000" dirty="0">
                <a:latin typeface="HelveticaNeue"/>
              </a:rPr>
              <a:t>Gingivitis is caused by the accumulation of plaque and bacteria lurking between and around your teeth resulting in red, </a:t>
            </a:r>
            <a:r>
              <a:rPr lang="en-US" sz="2000" b="1" dirty="0">
                <a:latin typeface="HelveticaNeue-Bold"/>
              </a:rPr>
              <a:t>swollen</a:t>
            </a:r>
            <a:r>
              <a:rPr lang="en-US" sz="2000" dirty="0">
                <a:latin typeface="HelveticaNeue"/>
              </a:rPr>
              <a:t>, and bleeding </a:t>
            </a:r>
            <a:r>
              <a:rPr lang="en-US" sz="2000" b="1" dirty="0">
                <a:latin typeface="HelveticaNeue-Bold"/>
              </a:rPr>
              <a:t>gums</a:t>
            </a:r>
            <a:r>
              <a:rPr lang="en-US" sz="2000" dirty="0">
                <a:latin typeface="HelveticaNeue"/>
              </a:rPr>
              <a:t>. ... You </a:t>
            </a:r>
            <a:r>
              <a:rPr lang="en-US" sz="2000" b="1" dirty="0">
                <a:latin typeface="HelveticaNeue-Bold"/>
              </a:rPr>
              <a:t>can treat</a:t>
            </a:r>
            <a:r>
              <a:rPr lang="en-US" sz="2000" dirty="0">
                <a:latin typeface="HelveticaNeue"/>
              </a:rPr>
              <a:t> gingivitis at home using a </a:t>
            </a:r>
            <a:r>
              <a:rPr lang="en-US" sz="2000" b="1" dirty="0" err="1">
                <a:latin typeface="HelveticaNeue-Bold"/>
              </a:rPr>
              <a:t>Waterpik</a:t>
            </a:r>
            <a:r>
              <a:rPr lang="en-US" sz="2000" dirty="0">
                <a:latin typeface="HelveticaNeue"/>
              </a:rPr>
              <a:t>® </a:t>
            </a:r>
            <a:r>
              <a:rPr lang="en-US" sz="2000" b="1" dirty="0">
                <a:latin typeface="HelveticaNeue-Bold"/>
              </a:rPr>
              <a:t>Water Flosser</a:t>
            </a:r>
            <a:r>
              <a:rPr lang="en-US" sz="2000" dirty="0">
                <a:latin typeface="HelveticaNeue"/>
              </a:rPr>
              <a:t>.</a:t>
            </a:r>
          </a:p>
          <a:p>
            <a:endParaRPr lang="en-US" sz="2000" dirty="0">
              <a:latin typeface="HelveticaNeue"/>
            </a:endParaRPr>
          </a:p>
          <a:p>
            <a:r>
              <a:rPr lang="en-US" sz="2000" dirty="0">
                <a:latin typeface="HelveticaNeue"/>
              </a:rPr>
              <a:t>The researchers found that the group who used the </a:t>
            </a:r>
            <a:r>
              <a:rPr lang="en-US" sz="2000" b="1" dirty="0" err="1">
                <a:latin typeface="HelveticaNeue-Bold"/>
              </a:rPr>
              <a:t>waterpik</a:t>
            </a:r>
            <a:r>
              <a:rPr lang="en-US" sz="2000" dirty="0">
                <a:latin typeface="HelveticaNeue"/>
              </a:rPr>
              <a:t> had a 74.4 percent reduction in plaque as compared to a 57.7 percent reduction in the group who used the string floss.</a:t>
            </a:r>
          </a:p>
          <a:p>
            <a:pPr marL="0" indent="0">
              <a:buNone/>
            </a:pPr>
            <a:endParaRPr lang="en-US" sz="1500" dirty="0"/>
          </a:p>
        </p:txBody>
      </p:sp>
      <p:pic>
        <p:nvPicPr>
          <p:cNvPr id="6" name="Picture 5">
            <a:extLst>
              <a:ext uri="{FF2B5EF4-FFF2-40B4-BE49-F238E27FC236}">
                <a16:creationId xmlns:a16="http://schemas.microsoft.com/office/drawing/2014/main" xmlns="" id="{C98D41F2-EE00-4E49-8EF3-95E22363A2A1}"/>
              </a:ext>
            </a:extLst>
          </p:cNvPr>
          <p:cNvPicPr>
            <a:picLocks noChangeAspect="1"/>
          </p:cNvPicPr>
          <p:nvPr/>
        </p:nvPicPr>
        <p:blipFill rotWithShape="1">
          <a:blip r:embed="rId2"/>
          <a:srcRect t="3062" r="4" b="4"/>
          <a:stretch/>
        </p:blipFill>
        <p:spPr>
          <a:xfrm>
            <a:off x="4267200" y="1905000"/>
            <a:ext cx="5021586" cy="4970371"/>
          </a:xfrm>
          <a:prstGeom prst="rect">
            <a:avLst/>
          </a:prstGeom>
        </p:spPr>
      </p:pic>
      <p:sp>
        <p:nvSpPr>
          <p:cNvPr id="2" name="Title 1">
            <a:extLst>
              <a:ext uri="{FF2B5EF4-FFF2-40B4-BE49-F238E27FC236}">
                <a16:creationId xmlns:a16="http://schemas.microsoft.com/office/drawing/2014/main" xmlns="" id="{6623B1C0-9B21-8F46-96F4-C003DEC10F9C}"/>
              </a:ext>
            </a:extLst>
          </p:cNvPr>
          <p:cNvSpPr>
            <a:spLocks noGrp="1"/>
          </p:cNvSpPr>
          <p:nvPr>
            <p:ph type="title"/>
          </p:nvPr>
        </p:nvSpPr>
        <p:spPr>
          <a:xfrm>
            <a:off x="628650" y="-1305912"/>
            <a:ext cx="7886700" cy="994172"/>
          </a:xfrm>
        </p:spPr>
        <p:txBody>
          <a:bodyPr/>
          <a:lstStyle/>
          <a:p>
            <a:r>
              <a:rPr lang="en-US" dirty="0" err="1"/>
              <a:t>Waterpik</a:t>
            </a:r>
            <a:r>
              <a:rPr lang="en-US" dirty="0"/>
              <a:t> for gums</a:t>
            </a:r>
          </a:p>
        </p:txBody>
      </p:sp>
    </p:spTree>
    <p:extLst>
      <p:ext uri="{BB962C8B-B14F-4D97-AF65-F5344CB8AC3E}">
        <p14:creationId xmlns:p14="http://schemas.microsoft.com/office/powerpoint/2010/main" val="103291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94645-4148-4259-84E1-E85EAC4168FE}"/>
              </a:ext>
            </a:extLst>
          </p:cNvPr>
          <p:cNvSpPr>
            <a:spLocks noGrp="1"/>
          </p:cNvSpPr>
          <p:nvPr>
            <p:ph type="title"/>
          </p:nvPr>
        </p:nvSpPr>
        <p:spPr/>
        <p:txBody>
          <a:bodyPr/>
          <a:lstStyle/>
          <a:p>
            <a:r>
              <a:rPr lang="en-US" dirty="0">
                <a:solidFill>
                  <a:srgbClr val="002060"/>
                </a:solidFill>
                <a:latin typeface="Algerian" panose="04020705040A02060702" pitchFamily="82" charset="0"/>
                <a:cs typeface="Aharoni" panose="02010803020104030203" pitchFamily="2" charset="-79"/>
              </a:rPr>
              <a:t>Presented by:</a:t>
            </a:r>
          </a:p>
        </p:txBody>
      </p:sp>
      <p:sp>
        <p:nvSpPr>
          <p:cNvPr id="3" name="Content Placeholder 2">
            <a:extLst>
              <a:ext uri="{FF2B5EF4-FFF2-40B4-BE49-F238E27FC236}">
                <a16:creationId xmlns:a16="http://schemas.microsoft.com/office/drawing/2014/main" xmlns="" id="{71509D43-DAC1-46F1-8780-FE5F4B1F74F3}"/>
              </a:ext>
            </a:extLst>
          </p:cNvPr>
          <p:cNvSpPr>
            <a:spLocks noGrp="1"/>
          </p:cNvSpPr>
          <p:nvPr>
            <p:ph idx="1"/>
          </p:nvPr>
        </p:nvSpPr>
        <p:spPr/>
        <p:txBody>
          <a:bodyPr>
            <a:normAutofit/>
          </a:bodyPr>
          <a:lstStyle/>
          <a:p>
            <a:r>
              <a:rPr lang="en-US" sz="4000" dirty="0" smtClean="0"/>
              <a:t>Fuchs, </a:t>
            </a:r>
            <a:r>
              <a:rPr lang="en-US" sz="4000" dirty="0"/>
              <a:t>Maxine</a:t>
            </a:r>
          </a:p>
          <a:p>
            <a:r>
              <a:rPr lang="en-US" sz="4000" dirty="0" err="1" smtClean="0"/>
              <a:t>Mikhelis</a:t>
            </a:r>
            <a:r>
              <a:rPr lang="en-US" sz="4000" dirty="0" smtClean="0"/>
              <a:t>, </a:t>
            </a:r>
            <a:r>
              <a:rPr lang="en-US" sz="4000" dirty="0" err="1"/>
              <a:t>Natallia</a:t>
            </a:r>
            <a:endParaRPr lang="en-US" sz="4000" dirty="0"/>
          </a:p>
          <a:p>
            <a:r>
              <a:rPr lang="en-US" sz="4000" dirty="0" smtClean="0"/>
              <a:t>Roy, </a:t>
            </a:r>
            <a:r>
              <a:rPr lang="en-US" sz="4000" dirty="0" err="1"/>
              <a:t>Prianka</a:t>
            </a:r>
            <a:r>
              <a:rPr lang="en-US" sz="4000" dirty="0"/>
              <a:t> </a:t>
            </a:r>
          </a:p>
          <a:p>
            <a:r>
              <a:rPr lang="en-US" sz="4000" dirty="0" smtClean="0"/>
              <a:t>Stern, </a:t>
            </a:r>
            <a:r>
              <a:rPr lang="en-US" sz="4000" dirty="0"/>
              <a:t>Zoe</a:t>
            </a:r>
          </a:p>
          <a:p>
            <a:r>
              <a:rPr lang="en-US" sz="4000" dirty="0" err="1" smtClean="0"/>
              <a:t>Yakimidi</a:t>
            </a:r>
            <a:r>
              <a:rPr lang="en-US" sz="4000" dirty="0" smtClean="0"/>
              <a:t>, </a:t>
            </a:r>
            <a:r>
              <a:rPr lang="en-US" sz="4000" dirty="0" err="1"/>
              <a:t>Vlada</a:t>
            </a:r>
            <a:endParaRPr lang="en-US" sz="4000" dirty="0"/>
          </a:p>
          <a:p>
            <a:r>
              <a:rPr lang="en-US" sz="4000" dirty="0" err="1" smtClean="0"/>
              <a:t>Zhalivtsiv</a:t>
            </a:r>
            <a:r>
              <a:rPr lang="en-US" sz="4000" dirty="0" smtClean="0"/>
              <a:t>, </a:t>
            </a:r>
            <a:r>
              <a:rPr lang="en-US" sz="4000" dirty="0"/>
              <a:t>Nataliia</a:t>
            </a:r>
          </a:p>
        </p:txBody>
      </p:sp>
    </p:spTree>
    <p:extLst>
      <p:ext uri="{BB962C8B-B14F-4D97-AF65-F5344CB8AC3E}">
        <p14:creationId xmlns:p14="http://schemas.microsoft.com/office/powerpoint/2010/main" val="16965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24EEF-8F67-414C-B78D-3885C5042C90}"/>
              </a:ext>
            </a:extLst>
          </p:cNvPr>
          <p:cNvSpPr>
            <a:spLocks noGrp="1"/>
          </p:cNvSpPr>
          <p:nvPr>
            <p:ph type="title"/>
          </p:nvPr>
        </p:nvSpPr>
        <p:spPr>
          <a:xfrm>
            <a:off x="785460" y="1427104"/>
            <a:ext cx="7729890" cy="994172"/>
          </a:xfrm>
        </p:spPr>
        <p:txBody>
          <a:bodyPr>
            <a:normAutofit/>
          </a:bodyPr>
          <a:lstStyle/>
          <a:p>
            <a:r>
              <a:rPr lang="en-US" sz="3000">
                <a:solidFill>
                  <a:srgbClr val="FFFFFF"/>
                </a:solidFill>
              </a:rPr>
              <a:t>Tongue cleaner</a:t>
            </a:r>
          </a:p>
        </p:txBody>
      </p:sp>
      <p:sp>
        <p:nvSpPr>
          <p:cNvPr id="3" name="Content Placeholder 2">
            <a:extLst>
              <a:ext uri="{FF2B5EF4-FFF2-40B4-BE49-F238E27FC236}">
                <a16:creationId xmlns:a16="http://schemas.microsoft.com/office/drawing/2014/main" xmlns="" id="{548B2985-B0CD-A646-BD74-21719D5E3138}"/>
              </a:ext>
            </a:extLst>
          </p:cNvPr>
          <p:cNvSpPr>
            <a:spLocks noGrp="1"/>
          </p:cNvSpPr>
          <p:nvPr>
            <p:ph idx="1"/>
          </p:nvPr>
        </p:nvSpPr>
        <p:spPr>
          <a:xfrm>
            <a:off x="228600" y="2708034"/>
            <a:ext cx="3880237" cy="4149966"/>
          </a:xfrm>
        </p:spPr>
        <p:txBody>
          <a:bodyPr>
            <a:normAutofit/>
          </a:bodyPr>
          <a:lstStyle/>
          <a:p>
            <a:r>
              <a:rPr lang="en-US" sz="2800" dirty="0">
                <a:latin typeface="HelveticaNeue"/>
              </a:rPr>
              <a:t>Tongue scraping can </a:t>
            </a:r>
            <a:r>
              <a:rPr lang="en-US" sz="2800" b="1" dirty="0">
                <a:latin typeface="HelveticaNeue-Bold"/>
              </a:rPr>
              <a:t>do</a:t>
            </a:r>
            <a:r>
              <a:rPr lang="en-US" sz="2800" dirty="0">
                <a:latin typeface="HelveticaNeue"/>
              </a:rPr>
              <a:t> a better </a:t>
            </a:r>
            <a:r>
              <a:rPr lang="en-US" sz="2800" b="1" dirty="0">
                <a:latin typeface="HelveticaNeue-Bold"/>
              </a:rPr>
              <a:t>job</a:t>
            </a:r>
            <a:r>
              <a:rPr lang="en-US" sz="2800" dirty="0">
                <a:latin typeface="HelveticaNeue"/>
              </a:rPr>
              <a:t> at removing the plaque and bacteria off the </a:t>
            </a:r>
            <a:r>
              <a:rPr lang="en-US" sz="2800" b="1" dirty="0">
                <a:latin typeface="HelveticaNeue-Bold"/>
              </a:rPr>
              <a:t>tongue's</a:t>
            </a:r>
            <a:r>
              <a:rPr lang="en-US" sz="2800" dirty="0">
                <a:latin typeface="HelveticaNeue"/>
              </a:rPr>
              <a:t> surface</a:t>
            </a:r>
          </a:p>
          <a:p>
            <a:endParaRPr lang="en-US" sz="1800" dirty="0"/>
          </a:p>
        </p:txBody>
      </p:sp>
      <p:pic>
        <p:nvPicPr>
          <p:cNvPr id="6" name="Picture 5">
            <a:extLst>
              <a:ext uri="{FF2B5EF4-FFF2-40B4-BE49-F238E27FC236}">
                <a16:creationId xmlns:a16="http://schemas.microsoft.com/office/drawing/2014/main" xmlns="" id="{23CFCA8B-A20D-294A-ADF5-B5E6A7EA703C}"/>
              </a:ext>
            </a:extLst>
          </p:cNvPr>
          <p:cNvPicPr>
            <a:picLocks noChangeAspect="1"/>
          </p:cNvPicPr>
          <p:nvPr/>
        </p:nvPicPr>
        <p:blipFill rotWithShape="1">
          <a:blip r:embed="rId2"/>
          <a:srcRect t="16983" b="8817"/>
          <a:stretch/>
        </p:blipFill>
        <p:spPr>
          <a:xfrm>
            <a:off x="4294836" y="2708035"/>
            <a:ext cx="4849164" cy="4149965"/>
          </a:xfrm>
          <a:prstGeom prst="rect">
            <a:avLst/>
          </a:prstGeom>
        </p:spPr>
      </p:pic>
    </p:spTree>
    <p:extLst>
      <p:ext uri="{BB962C8B-B14F-4D97-AF65-F5344CB8AC3E}">
        <p14:creationId xmlns:p14="http://schemas.microsoft.com/office/powerpoint/2010/main" val="322137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en-US" sz="1400" dirty="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endParaRPr kumimoji="1" lang="en-US" altLang="ko-KR" sz="3500" dirty="0">
              <a:solidFill>
                <a:schemeClr val="bg1"/>
              </a:solidFill>
              <a:ea typeface="굴림" pitchFamily="34" charset="-127"/>
            </a:endParaRPr>
          </a:p>
        </p:txBody>
      </p:sp>
      <p:sp>
        <p:nvSpPr>
          <p:cNvPr id="2" name="Прямоугольник 1"/>
          <p:cNvSpPr/>
          <p:nvPr/>
        </p:nvSpPr>
        <p:spPr>
          <a:xfrm>
            <a:off x="152400" y="2828836"/>
            <a:ext cx="2514600" cy="3046988"/>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E-cigarette use from 2017 to 2018 increased 78% among high school students and 48% among middle school students.</a:t>
            </a:r>
            <a:endParaRPr lang="ru-RU" sz="2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667000" y="2967335"/>
            <a:ext cx="2667000" cy="267765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Using e-cigarettes, referred to as vaping, works by heating a liquid to generate an aerosol that the user inhales</a:t>
            </a:r>
            <a:r>
              <a:rPr lang="en-US" b="1" dirty="0">
                <a:latin typeface="Lora"/>
              </a:rPr>
              <a:t>.</a:t>
            </a:r>
            <a:endParaRPr lang="ru-RU" b="1" dirty="0"/>
          </a:p>
        </p:txBody>
      </p:sp>
      <p:sp>
        <p:nvSpPr>
          <p:cNvPr id="4" name="Прямоугольник 3"/>
          <p:cNvSpPr/>
          <p:nvPr/>
        </p:nvSpPr>
        <p:spPr>
          <a:xfrm>
            <a:off x="5562600" y="2967335"/>
            <a:ext cx="2667000" cy="3416320"/>
          </a:xfrm>
          <a:prstGeom prst="rect">
            <a:avLst/>
          </a:prstGeom>
        </p:spPr>
        <p:txBody>
          <a:bodyPr wrap="square">
            <a:spAutoFit/>
          </a:bodyPr>
          <a:lstStyle/>
          <a:p>
            <a:pPr algn="ctr"/>
            <a:r>
              <a:rPr lang="en-US" sz="2400" b="1" u="sng" dirty="0">
                <a:latin typeface="Times New Roman" panose="02020603050405020304" pitchFamily="18" charset="0"/>
                <a:cs typeface="Times New Roman" panose="02020603050405020304" pitchFamily="18" charset="0"/>
              </a:rPr>
              <a:t>Ingredients: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Propylene;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glycol;</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glycerin;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flavorings;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water;</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nicotine;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THC;</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Acetate E oil. </a:t>
            </a:r>
            <a:endParaRPr lang="ru-RU" sz="2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0"/>
            <a:ext cx="9067799" cy="1107996"/>
          </a:xfrm>
          <a:prstGeom prst="rect">
            <a:avLst/>
          </a:prstGeom>
        </p:spPr>
        <p:txBody>
          <a:bodyPr wrap="square">
            <a:spAutoFit/>
          </a:bodyPr>
          <a:lstStyle/>
          <a:p>
            <a:pPr algn="ctr"/>
            <a:r>
              <a:rPr lang="en-US" sz="6600" b="1" dirty="0">
                <a:solidFill>
                  <a:schemeClr val="bg2"/>
                </a:solidFill>
                <a:latin typeface="Times New Roman" panose="02020603050405020304" pitchFamily="18" charset="0"/>
                <a:cs typeface="Times New Roman" panose="02020603050405020304" pitchFamily="18" charset="0"/>
              </a:rPr>
              <a:t>Vaping and Oral Health</a:t>
            </a:r>
            <a:endParaRPr lang="en-US" sz="6600" b="1" i="0" dirty="0">
              <a:solidFill>
                <a:schemeClr val="bg2"/>
              </a:solidFill>
              <a:effectLst/>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09972">
            <a:off x="-5791200" y="11760200"/>
            <a:ext cx="3962400" cy="264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68400"/>
            <a:ext cx="8686800" cy="169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00200" y="152400"/>
            <a:ext cx="7162800" cy="1401763"/>
          </a:xfrm>
        </p:spPr>
        <p:txBody>
          <a:bodyPr>
            <a:noAutofit/>
          </a:bodyPr>
          <a:lstStyle/>
          <a:p>
            <a:pPr algn="l"/>
            <a:r>
              <a:rPr lang="en-US" sz="5000" b="1" dirty="0">
                <a:solidFill>
                  <a:schemeClr val="bg2"/>
                </a:solidFill>
                <a:latin typeface="Times New Roman" panose="02020603050405020304" pitchFamily="18" charset="0"/>
                <a:cs typeface="Times New Roman" panose="02020603050405020304" pitchFamily="18" charset="0"/>
              </a:rPr>
              <a:t>Vaping and Oral Health</a:t>
            </a:r>
            <a:r>
              <a:rPr lang="en-US" sz="5000" b="1" dirty="0">
                <a:latin typeface="Times New Roman" panose="02020603050405020304" pitchFamily="18" charset="0"/>
                <a:cs typeface="Times New Roman" panose="02020603050405020304" pitchFamily="18" charset="0"/>
              </a:rPr>
              <a:t/>
            </a:r>
            <a:br>
              <a:rPr lang="en-US" sz="5000" b="1" dirty="0">
                <a:latin typeface="Times New Roman" panose="02020603050405020304" pitchFamily="18" charset="0"/>
                <a:cs typeface="Times New Roman" panose="02020603050405020304" pitchFamily="18" charset="0"/>
              </a:rPr>
            </a:br>
            <a:endParaRPr lang="en-US" sz="5000" b="1" dirty="0">
              <a:solidFill>
                <a:srgbClr val="4D4D4D"/>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2895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143000"/>
            <a:ext cx="3319926"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67807"/>
            <a:ext cx="2895600" cy="268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67807"/>
            <a:ext cx="3319926" cy="268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49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dirty="0">
                <a:solidFill>
                  <a:schemeClr val="bg2"/>
                </a:solidFill>
                <a:latin typeface="Times New Roman" panose="02020603050405020304" pitchFamily="18" charset="0"/>
                <a:cs typeface="Times New Roman" panose="02020603050405020304" pitchFamily="18" charset="0"/>
              </a:rPr>
              <a:t>Alcohol and Oral Health</a:t>
            </a:r>
            <a:endParaRPr lang="ru-RU" sz="6000" b="1" dirty="0">
              <a:solidFill>
                <a:schemeClr val="bg2"/>
              </a:solidFill>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200"/>
            <a:ext cx="3276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4343400"/>
            <a:ext cx="2743200" cy="249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352800" y="1371600"/>
            <a:ext cx="5715000" cy="2954655"/>
          </a:xfrm>
          <a:prstGeom prst="rect">
            <a:avLst/>
          </a:prstGeom>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Gum disease;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Tooth decay;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Mouth sores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Plaque/Stain;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Dryness;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Tooth damage.</a:t>
            </a:r>
          </a:p>
          <a:p>
            <a:r>
              <a:rPr lang="en-US" sz="2400"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more likely for heavy drinkers, and alcohol abuse is the second most common risk factor for oral cancer</a:t>
            </a:r>
            <a:r>
              <a:rPr lang="en-US" dirty="0"/>
              <a:t>).</a:t>
            </a:r>
            <a:endParaRPr lang="ru-RU" dirty="0"/>
          </a:p>
        </p:txBody>
      </p:sp>
      <p:sp>
        <p:nvSpPr>
          <p:cNvPr id="6" name="Прямоугольник 5"/>
          <p:cNvSpPr/>
          <p:nvPr/>
        </p:nvSpPr>
        <p:spPr>
          <a:xfrm>
            <a:off x="152400" y="3429000"/>
            <a:ext cx="3200400" cy="3508653"/>
          </a:xfrm>
          <a:prstGeom prst="rect">
            <a:avLst/>
          </a:prstGeom>
        </p:spPr>
        <p:txBody>
          <a:bodyPr wrap="square">
            <a:spAutoFit/>
          </a:bodyPr>
          <a:lstStyle/>
          <a:p>
            <a:r>
              <a:rPr lang="en-US" i="1" dirty="0">
                <a:solidFill>
                  <a:srgbClr val="333333"/>
                </a:solidFill>
                <a:latin typeface="Times New Roman" panose="02020603050405020304" pitchFamily="18" charset="0"/>
                <a:cs typeface="Times New Roman" panose="02020603050405020304" pitchFamily="18" charset="0"/>
              </a:rPr>
              <a:t>If you're going to drink alcohol, here are some tips to help keep your mouth healthy:</a:t>
            </a:r>
          </a:p>
          <a:p>
            <a:pPr marL="285750" indent="-285750">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Drink responsibly and in moderation. </a:t>
            </a:r>
          </a:p>
          <a:p>
            <a:pPr marL="285750" indent="-285750">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Drink plenty of water. </a:t>
            </a:r>
          </a:p>
          <a:p>
            <a:pPr marL="285750" indent="-285750">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Brush and floss daily. </a:t>
            </a:r>
            <a:r>
              <a:rPr lang="en-US" sz="2400" dirty="0">
                <a:solidFill>
                  <a:srgbClr val="333333"/>
                </a:solidFill>
                <a:latin typeface="Times New Roman" panose="02020603050405020304" pitchFamily="18" charset="0"/>
                <a:cs typeface="Times New Roman" panose="02020603050405020304" pitchFamily="18" charset="0"/>
              </a:rPr>
              <a:t>.</a:t>
            </a:r>
          </a:p>
          <a:p>
            <a:pPr>
              <a:buFont typeface="Arial"/>
              <a:buChar char="•"/>
            </a:pPr>
            <a:r>
              <a:rPr lang="en-US" sz="2400" b="1" dirty="0">
                <a:solidFill>
                  <a:srgbClr val="333333"/>
                </a:solidFill>
                <a:latin typeface="Times New Roman" panose="02020603050405020304" pitchFamily="18" charset="0"/>
                <a:cs typeface="Times New Roman" panose="02020603050405020304" pitchFamily="18" charset="0"/>
              </a:rPr>
              <a:t>   Visit your dentist. </a:t>
            </a:r>
            <a:endParaRPr lang="ru-RU" sz="2400"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683" y="4343400"/>
            <a:ext cx="3040118" cy="249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755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000" b="1" dirty="0">
                <a:solidFill>
                  <a:schemeClr val="bg2"/>
                </a:solidFill>
                <a:latin typeface="Times New Roman" panose="02020603050405020304" pitchFamily="18" charset="0"/>
                <a:cs typeface="Times New Roman" panose="02020603050405020304" pitchFamily="18" charset="0"/>
              </a:rPr>
              <a:t>Oral Health of Drug Abusers</a:t>
            </a:r>
            <a:endParaRPr lang="ru-RU" sz="5000" b="1" dirty="0">
              <a:solidFill>
                <a:schemeClr val="bg2"/>
              </a:solidFill>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648200"/>
            <a:ext cx="3124200" cy="220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3733800" cy="220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0" y="1295400"/>
            <a:ext cx="5986461" cy="3477875"/>
          </a:xfrm>
          <a:prstGeom prst="rect">
            <a:avLst/>
          </a:prstGeom>
        </p:spPr>
        <p:txBody>
          <a:bodyPr wrap="square">
            <a:spAutoFit/>
          </a:bodyPr>
          <a:lstStyle/>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Tooth loss;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Tooth extractions;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Generalized tooth decay;</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Salivary hypofunction;</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Xerostomia;</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Burning mouth;</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Taste impairment;</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Eating difficulties;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Mucosal infections;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Periodontal diseases.</a:t>
            </a:r>
            <a:endParaRPr lang="ru-RU" sz="2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00400" y="3802531"/>
            <a:ext cx="4953000" cy="2862322"/>
          </a:xfrm>
          <a:prstGeom prst="rect">
            <a:avLst/>
          </a:prstGeom>
        </p:spPr>
        <p:txBody>
          <a:bodyPr wrap="square">
            <a:spAutoFit/>
          </a:bodyPr>
          <a:lstStyle/>
          <a:p>
            <a:pPr marL="342900" lvl="0" indent="-342900">
              <a:buFont typeface="Arial" panose="020B0604020202020204" pitchFamily="34" charset="0"/>
              <a:buChar char="•"/>
            </a:pPr>
            <a:r>
              <a:rPr lang="en-US" sz="2000" b="1" dirty="0">
                <a:solidFill>
                  <a:srgbClr val="404040"/>
                </a:solidFill>
                <a:latin typeface="Times New Roman" panose="02020603050405020304" pitchFamily="18" charset="0"/>
                <a:cs typeface="Times New Roman" panose="02020603050405020304" pitchFamily="18" charset="0"/>
              </a:rPr>
              <a:t>Cannabis is the most abused drug in most countries of the world.1 An estimated 147 million people use cannabis globally, mainly for recreational purposes.</a:t>
            </a:r>
          </a:p>
          <a:p>
            <a:pPr marL="342900" lvl="0" indent="-342900">
              <a:buFont typeface="Arial" panose="020B0604020202020204" pitchFamily="34" charset="0"/>
              <a:buChar char="•"/>
            </a:pPr>
            <a:r>
              <a:rPr lang="en-US" sz="2000" b="1" dirty="0">
                <a:solidFill>
                  <a:srgbClr val="404040"/>
                </a:solidFill>
                <a:latin typeface="Times New Roman" panose="02020603050405020304" pitchFamily="18" charset="0"/>
                <a:cs typeface="Times New Roman" panose="02020603050405020304" pitchFamily="18" charset="0"/>
              </a:rPr>
              <a:t>Cannabis smoking is associated with periodontal complications, xerostomia, and leukoplakia as well as increased risk of mouth and neck cancers</a:t>
            </a:r>
            <a:r>
              <a:rPr lang="en-US" sz="2000" dirty="0">
                <a:solidFill>
                  <a:srgbClr val="404040"/>
                </a:solidFill>
                <a:latin typeface="arial"/>
              </a:rPr>
              <a:t>. </a:t>
            </a:r>
            <a:endParaRPr lang="ru-RU" sz="2000" dirty="0">
              <a:solidFill>
                <a:srgbClr val="262626"/>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1" y="2361080"/>
            <a:ext cx="2188028" cy="141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20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D37A5F-AC40-4050-8F2C-9B9A6E762AEF}"/>
              </a:ext>
            </a:extLst>
          </p:cNvPr>
          <p:cNvSpPr>
            <a:spLocks noGrp="1"/>
          </p:cNvSpPr>
          <p:nvPr>
            <p:ph type="title"/>
          </p:nvPr>
        </p:nvSpPr>
        <p:spPr>
          <a:xfrm>
            <a:off x="491490" y="9236"/>
            <a:ext cx="3840085" cy="1692794"/>
          </a:xfrm>
        </p:spPr>
        <p:txBody>
          <a:bodyPr vert="horz" lIns="91440" tIns="45720" rIns="91440" bIns="45720" rtlCol="0" anchor="ctr">
            <a:normAutofit/>
          </a:bodyPr>
          <a:lstStyle/>
          <a:p>
            <a:pPr algn="l">
              <a:lnSpc>
                <a:spcPct val="90000"/>
              </a:lnSpc>
            </a:pPr>
            <a:r>
              <a:rPr lang="en-US" sz="5400" dirty="0">
                <a:solidFill>
                  <a:schemeClr val="accent6">
                    <a:lumMod val="75000"/>
                  </a:schemeClr>
                </a:solidFill>
                <a:latin typeface="Aharoni" panose="02010803020104030203" pitchFamily="2" charset="-79"/>
                <a:cs typeface="Aharoni" panose="02010803020104030203" pitchFamily="2" charset="-79"/>
              </a:rPr>
              <a:t>Nutrition</a:t>
            </a:r>
            <a:r>
              <a:rPr lang="en-US" dirty="0"/>
              <a:t> </a:t>
            </a:r>
          </a:p>
        </p:txBody>
      </p:sp>
      <p:cxnSp>
        <p:nvCxnSpPr>
          <p:cNvPr id="11" name="Straight Arrow Connector 1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413DF65-01EC-4E3E-99FA-EB9568B205B2}"/>
              </a:ext>
            </a:extLst>
          </p:cNvPr>
          <p:cNvSpPr>
            <a:spLocks noGrp="1"/>
          </p:cNvSpPr>
          <p:nvPr>
            <p:ph sz="half" idx="1"/>
          </p:nvPr>
        </p:nvSpPr>
        <p:spPr>
          <a:xfrm>
            <a:off x="491490" y="2575033"/>
            <a:ext cx="4080510" cy="4054355"/>
          </a:xfrm>
        </p:spPr>
        <p:txBody>
          <a:bodyPr vert="horz" lIns="91440" tIns="45720" rIns="91440" bIns="45720" rtlCol="0">
            <a:normAutofit/>
          </a:bodyPr>
          <a:lstStyle/>
          <a:p>
            <a:pPr indent="-228600">
              <a:lnSpc>
                <a:spcPct val="90000"/>
              </a:lnSpc>
            </a:pPr>
            <a:r>
              <a:rPr lang="en-US" dirty="0">
                <a:latin typeface="Times New Roman" panose="02020603050405020304" pitchFamily="18" charset="0"/>
                <a:cs typeface="Times New Roman" panose="02020603050405020304" pitchFamily="18" charset="0"/>
              </a:rPr>
              <a:t>Dental health is more important than most people realized. And nutrition plays a big role in this. We would like to provide a few suggestions that will protect your teeth from erosion, staining, caries. </a:t>
            </a:r>
          </a:p>
          <a:p>
            <a:pPr indent="-228600">
              <a:lnSpc>
                <a:spcPct val="90000"/>
              </a:lnSpc>
            </a:pPr>
            <a:endParaRPr lang="en-US" sz="1600" dirty="0"/>
          </a:p>
        </p:txBody>
      </p:sp>
      <p:pic>
        <p:nvPicPr>
          <p:cNvPr id="6" name="Content Placeholder 5" descr="A drawing of a face&#10;&#10;Description automatically generated">
            <a:extLst>
              <a:ext uri="{FF2B5EF4-FFF2-40B4-BE49-F238E27FC236}">
                <a16:creationId xmlns:a16="http://schemas.microsoft.com/office/drawing/2014/main" xmlns="" id="{D4FDFB34-4FAB-465A-96C3-291CD5724FB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009" r="10307"/>
          <a:stretch/>
        </p:blipFill>
        <p:spPr>
          <a:xfrm>
            <a:off x="4331576" y="10"/>
            <a:ext cx="4812424"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40165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635C3-4A49-428A-B3F8-1EEBE30B8C79}"/>
              </a:ext>
            </a:extLst>
          </p:cNvPr>
          <p:cNvSpPr>
            <a:spLocks noGrp="1"/>
          </p:cNvSpPr>
          <p:nvPr>
            <p:ph type="title"/>
          </p:nvPr>
        </p:nvSpPr>
        <p:spPr>
          <a:xfrm>
            <a:off x="457200" y="273050"/>
            <a:ext cx="3008313" cy="458787"/>
          </a:xfrm>
        </p:spPr>
        <p:txBody>
          <a:bodyPr>
            <a:noAutofit/>
          </a:bodyPr>
          <a:lstStyle/>
          <a:p>
            <a:pPr algn="ctr"/>
            <a:r>
              <a:rPr lang="en-US" sz="3600" dirty="0">
                <a:solidFill>
                  <a:schemeClr val="bg2"/>
                </a:solidFill>
              </a:rPr>
              <a:t>Suggestion #1</a:t>
            </a:r>
          </a:p>
        </p:txBody>
      </p:sp>
      <p:pic>
        <p:nvPicPr>
          <p:cNvPr id="6" name="Content Placeholder 5" descr="A picture containing food, banana, dessert, sitting&#10;&#10;Description automatically generated">
            <a:extLst>
              <a:ext uri="{FF2B5EF4-FFF2-40B4-BE49-F238E27FC236}">
                <a16:creationId xmlns:a16="http://schemas.microsoft.com/office/drawing/2014/main" xmlns="" id="{B9E7A72E-B04E-422B-A2B8-92505D347D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0282" y="1776662"/>
            <a:ext cx="4339656" cy="2670558"/>
          </a:xfrm>
        </p:spPr>
      </p:pic>
      <p:sp>
        <p:nvSpPr>
          <p:cNvPr id="4" name="Text Placeholder 3">
            <a:extLst>
              <a:ext uri="{FF2B5EF4-FFF2-40B4-BE49-F238E27FC236}">
                <a16:creationId xmlns:a16="http://schemas.microsoft.com/office/drawing/2014/main" xmlns="" id="{B122A416-29CA-487C-BCBA-62A647708384}"/>
              </a:ext>
            </a:extLst>
          </p:cNvPr>
          <p:cNvSpPr>
            <a:spLocks noGrp="1"/>
          </p:cNvSpPr>
          <p:nvPr>
            <p:ph type="body" sz="half" idx="2"/>
          </p:nvPr>
        </p:nvSpPr>
        <p:spPr>
          <a:xfrm>
            <a:off x="457200" y="1435100"/>
            <a:ext cx="3008313" cy="5422900"/>
          </a:xfrm>
        </p:spPr>
        <p:txBody>
          <a:bodyPr>
            <a:noAutofit/>
          </a:bodyPr>
          <a:lstStyle/>
          <a:p>
            <a:r>
              <a:rPr lang="en-US" sz="2400" dirty="0">
                <a:latin typeface="Times New Roman" panose="02020603050405020304" pitchFamily="18" charset="0"/>
                <a:cs typeface="Times New Roman" panose="02020603050405020304" pitchFamily="18" charset="0"/>
              </a:rPr>
              <a:t>Coffee and black tea can cause staining of your teeth. </a:t>
            </a:r>
          </a:p>
          <a:p>
            <a:r>
              <a:rPr lang="en-US" sz="2400" dirty="0">
                <a:latin typeface="Times New Roman" panose="02020603050405020304" pitchFamily="18" charset="0"/>
                <a:cs typeface="Times New Roman" panose="02020603050405020304" pitchFamily="18" charset="0"/>
              </a:rPr>
              <a:t>Do not brush your teeth right after coffee or any other acidic food or drink. Better drink water and if you need to brush you can brush 30 minutes after consumption, because this is the time needed for our pH to get back to normal.  </a:t>
            </a:r>
          </a:p>
        </p:txBody>
      </p:sp>
      <p:pic>
        <p:nvPicPr>
          <p:cNvPr id="8" name="Picture 7" descr="A close up of food&#10;&#10;Description automatically generated">
            <a:extLst>
              <a:ext uri="{FF2B5EF4-FFF2-40B4-BE49-F238E27FC236}">
                <a16:creationId xmlns:a16="http://schemas.microsoft.com/office/drawing/2014/main" xmlns="" id="{0186C11B-FB65-4A8A-B9D1-3B579C403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566" y="4503367"/>
            <a:ext cx="4742432" cy="2378696"/>
          </a:xfrm>
          <a:prstGeom prst="rect">
            <a:avLst/>
          </a:prstGeom>
        </p:spPr>
      </p:pic>
    </p:spTree>
    <p:extLst>
      <p:ext uri="{BB962C8B-B14F-4D97-AF65-F5344CB8AC3E}">
        <p14:creationId xmlns:p14="http://schemas.microsoft.com/office/powerpoint/2010/main" val="4108194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157F0-BBD3-4DFC-937A-143AB8FC1567}"/>
              </a:ext>
            </a:extLst>
          </p:cNvPr>
          <p:cNvSpPr>
            <a:spLocks noGrp="1"/>
          </p:cNvSpPr>
          <p:nvPr>
            <p:ph type="title"/>
          </p:nvPr>
        </p:nvSpPr>
        <p:spPr>
          <a:xfrm>
            <a:off x="457200" y="273050"/>
            <a:ext cx="3276600" cy="717550"/>
          </a:xfrm>
        </p:spPr>
        <p:txBody>
          <a:bodyPr>
            <a:normAutofit/>
          </a:bodyPr>
          <a:lstStyle/>
          <a:p>
            <a:pPr algn="ctr"/>
            <a:r>
              <a:rPr lang="en-US" sz="3600" dirty="0">
                <a:solidFill>
                  <a:schemeClr val="bg2"/>
                </a:solidFill>
              </a:rPr>
              <a:t>Suggestion #2</a:t>
            </a:r>
          </a:p>
        </p:txBody>
      </p:sp>
      <p:pic>
        <p:nvPicPr>
          <p:cNvPr id="6" name="Content Placeholder 5" descr="A close up of food&#10;&#10;Description automatically generated">
            <a:extLst>
              <a:ext uri="{FF2B5EF4-FFF2-40B4-BE49-F238E27FC236}">
                <a16:creationId xmlns:a16="http://schemas.microsoft.com/office/drawing/2014/main" xmlns="" id="{0E8B991D-E95F-4C50-A7F8-DC9F521590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2610976"/>
            <a:ext cx="5410200" cy="4247025"/>
          </a:xfrm>
        </p:spPr>
      </p:pic>
      <p:sp>
        <p:nvSpPr>
          <p:cNvPr id="4" name="Text Placeholder 3">
            <a:extLst>
              <a:ext uri="{FF2B5EF4-FFF2-40B4-BE49-F238E27FC236}">
                <a16:creationId xmlns:a16="http://schemas.microsoft.com/office/drawing/2014/main" xmlns="" id="{086CAF04-CCA7-4391-8288-FF170FC0ADFE}"/>
              </a:ext>
            </a:extLst>
          </p:cNvPr>
          <p:cNvSpPr>
            <a:spLocks noGrp="1"/>
          </p:cNvSpPr>
          <p:nvPr>
            <p:ph type="body" sz="half" idx="2"/>
          </p:nvPr>
        </p:nvSpPr>
        <p:spPr>
          <a:xfrm>
            <a:off x="304800" y="1828800"/>
            <a:ext cx="3276600" cy="4876800"/>
          </a:xfrm>
        </p:spPr>
        <p:txBody>
          <a:bodyPr>
            <a:noAutofit/>
          </a:bodyPr>
          <a:lstStyle/>
          <a:p>
            <a:r>
              <a:rPr lang="en-US" sz="2400" dirty="0">
                <a:latin typeface="Times New Roman" panose="02020603050405020304" pitchFamily="18" charset="0"/>
                <a:cs typeface="Times New Roman" panose="02020603050405020304" pitchFamily="18" charset="0"/>
              </a:rPr>
              <a:t>Dental erosion is the loss of the surface of your teeth due to acids that you eat or drink. Stomach acids also can cause erosion. This acids has a big influence on our enamel leading tooth surface loss. Try to avoid acidic food in a big amounts and often, drink water after eating this type of food. </a:t>
            </a:r>
          </a:p>
        </p:txBody>
      </p:sp>
    </p:spTree>
    <p:extLst>
      <p:ext uri="{BB962C8B-B14F-4D97-AF65-F5344CB8AC3E}">
        <p14:creationId xmlns:p14="http://schemas.microsoft.com/office/powerpoint/2010/main" val="207517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a:solidFill>
                  <a:srgbClr val="4D4D4D"/>
                </a:solidFill>
              </a:rPr>
              <a:t>Print master</a:t>
            </a:r>
          </a:p>
        </p:txBody>
      </p:sp>
      <p:pic>
        <p:nvPicPr>
          <p:cNvPr id="5" name="Picture 4" descr="A screenshot of a cell phone&#10;&#10;Description automatically generated">
            <a:extLst>
              <a:ext uri="{FF2B5EF4-FFF2-40B4-BE49-F238E27FC236}">
                <a16:creationId xmlns:a16="http://schemas.microsoft.com/office/drawing/2014/main" xmlns="" id="{A935F826-4E3F-4007-B7AB-C945388BB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994737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EF56AEA-B5E2-44DC-A63D-AF3EC883410B}"/>
              </a:ext>
            </a:extLst>
          </p:cNvPr>
          <p:cNvSpPr>
            <a:spLocks noGrp="1"/>
          </p:cNvSpPr>
          <p:nvPr>
            <p:ph type="body" idx="1"/>
          </p:nvPr>
        </p:nvSpPr>
        <p:spPr>
          <a:xfrm>
            <a:off x="228600" y="228600"/>
            <a:ext cx="4268788" cy="3200399"/>
          </a:xfrm>
        </p:spPr>
        <p:txBody>
          <a:bodyPr>
            <a:noAutofit/>
          </a:bodyPr>
          <a:lstStyle/>
          <a:p>
            <a:r>
              <a:rPr lang="en-US" dirty="0">
                <a:solidFill>
                  <a:schemeClr val="bg2"/>
                </a:solidFill>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Sweets can cause carries. </a:t>
            </a:r>
            <a:r>
              <a:rPr lang="en-US" i="1" dirty="0">
                <a:latin typeface="Times New Roman" panose="02020603050405020304" pitchFamily="18" charset="0"/>
                <a:cs typeface="Times New Roman" panose="02020603050405020304" pitchFamily="18" charset="0"/>
              </a:rPr>
              <a:t>Streptococcus </a:t>
            </a:r>
            <a:r>
              <a:rPr lang="en-US" i="1" dirty="0" err="1">
                <a:latin typeface="Times New Roman" panose="02020603050405020304" pitchFamily="18" charset="0"/>
                <a:cs typeface="Times New Roman" panose="02020603050405020304" pitchFamily="18" charset="0"/>
              </a:rPr>
              <a:t>mutans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cause caries. This bacteria stick to our teeth metabolize and release a byproduct acid which softens our enamel and makes penetration of bacteria easier, that will cause decay.</a:t>
            </a:r>
          </a:p>
        </p:txBody>
      </p:sp>
      <p:pic>
        <p:nvPicPr>
          <p:cNvPr id="8" name="Content Placeholder 7" descr="A close up of a logo&#10;&#10;Description automatically generated">
            <a:extLst>
              <a:ext uri="{FF2B5EF4-FFF2-40B4-BE49-F238E27FC236}">
                <a16:creationId xmlns:a16="http://schemas.microsoft.com/office/drawing/2014/main" xmlns="" id="{A0E85872-56E6-4FAC-BBA3-AD159407110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158" y="3572668"/>
            <a:ext cx="3352800" cy="3056732"/>
          </a:xfrm>
        </p:spPr>
      </p:pic>
      <p:sp>
        <p:nvSpPr>
          <p:cNvPr id="5" name="Text Placeholder 4">
            <a:extLst>
              <a:ext uri="{FF2B5EF4-FFF2-40B4-BE49-F238E27FC236}">
                <a16:creationId xmlns:a16="http://schemas.microsoft.com/office/drawing/2014/main" xmlns="" id="{F69D633F-C7D1-49EC-AB23-53AF75FDB6F1}"/>
              </a:ext>
            </a:extLst>
          </p:cNvPr>
          <p:cNvSpPr>
            <a:spLocks noGrp="1"/>
          </p:cNvSpPr>
          <p:nvPr>
            <p:ph type="body" sz="quarter" idx="3"/>
          </p:nvPr>
        </p:nvSpPr>
        <p:spPr>
          <a:xfrm>
            <a:off x="4645025" y="228600"/>
            <a:ext cx="4422775" cy="2450946"/>
          </a:xfrm>
        </p:spPr>
        <p:txBody>
          <a:bodyPr>
            <a:normAutofit/>
          </a:bodyPr>
          <a:lstStyle/>
          <a:p>
            <a:r>
              <a:rPr lang="en-US" dirty="0">
                <a:solidFill>
                  <a:schemeClr val="bg2"/>
                </a:solidFill>
              </a:rPr>
              <a:t>#4:</a:t>
            </a:r>
            <a:r>
              <a:rPr lang="en-US" dirty="0">
                <a:solidFill>
                  <a:srgbClr val="7030A0"/>
                </a:solidFill>
              </a:rPr>
              <a:t> </a:t>
            </a:r>
            <a:r>
              <a:rPr lang="en-US" dirty="0">
                <a:latin typeface="Times New Roman" panose="02020603050405020304" pitchFamily="18" charset="0"/>
                <a:cs typeface="Times New Roman" panose="02020603050405020304" pitchFamily="18" charset="0"/>
              </a:rPr>
              <a:t>Felling asleep with milk bottle can cause early childhood caries.</a:t>
            </a:r>
          </a:p>
          <a:p>
            <a:r>
              <a:rPr lang="en-US" dirty="0">
                <a:latin typeface="Times New Roman" panose="02020603050405020304" pitchFamily="18" charset="0"/>
                <a:cs typeface="Times New Roman" panose="02020603050405020304" pitchFamily="18" charset="0"/>
              </a:rPr>
              <a:t>If your child can’t fell asleep without bottle, give them water instead of milk.  </a:t>
            </a:r>
          </a:p>
        </p:txBody>
      </p:sp>
      <p:pic>
        <p:nvPicPr>
          <p:cNvPr id="14" name="Content Placeholder 13" descr="A hand holding a baby&#10;&#10;Description automatically generated">
            <a:extLst>
              <a:ext uri="{FF2B5EF4-FFF2-40B4-BE49-F238E27FC236}">
                <a16:creationId xmlns:a16="http://schemas.microsoft.com/office/drawing/2014/main" xmlns="" id="{DD0AA3B5-BD6D-4E29-ACA9-1948AAB3A348}"/>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0" y="2806854"/>
            <a:ext cx="4381741" cy="2450946"/>
          </a:xfrm>
        </p:spPr>
      </p:pic>
    </p:spTree>
    <p:extLst>
      <p:ext uri="{BB962C8B-B14F-4D97-AF65-F5344CB8AC3E}">
        <p14:creationId xmlns:p14="http://schemas.microsoft.com/office/powerpoint/2010/main" val="2607190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457200" y="274649"/>
            <a:ext cx="8229600" cy="816001"/>
          </a:xfrm>
          <a:prstGeom prst="rect">
            <a:avLst/>
          </a:prstGeom>
        </p:spPr>
        <p:txBody>
          <a:bodyPr/>
          <a:lstStyle>
            <a:lvl1pPr>
              <a:defRPr sz="3600">
                <a:solidFill>
                  <a:srgbClr val="FFFFFF"/>
                </a:solidFill>
              </a:defRPr>
            </a:lvl1pPr>
          </a:lstStyle>
          <a:p>
            <a:r>
              <a:t>Importance of Oral Health</a:t>
            </a:r>
          </a:p>
        </p:txBody>
      </p:sp>
      <p:sp>
        <p:nvSpPr>
          <p:cNvPr id="116" name="Shape 116"/>
          <p:cNvSpPr>
            <a:spLocks noGrp="1"/>
          </p:cNvSpPr>
          <p:nvPr>
            <p:ph type="body" sz="half" idx="1"/>
          </p:nvPr>
        </p:nvSpPr>
        <p:spPr>
          <a:xfrm>
            <a:off x="457200" y="1862475"/>
            <a:ext cx="4114800" cy="4399501"/>
          </a:xfrm>
          <a:prstGeom prst="rect">
            <a:avLst/>
          </a:prstGeom>
        </p:spPr>
        <p:txBody>
          <a:bodyPr/>
          <a:lstStyle/>
          <a:p>
            <a:pPr marL="0" indent="0">
              <a:spcBef>
                <a:spcPts val="0"/>
              </a:spcBef>
              <a:buSzTx/>
              <a:buNone/>
              <a:defRPr sz="2400">
                <a:solidFill>
                  <a:srgbClr val="999999"/>
                </a:solidFill>
              </a:defRPr>
            </a:pPr>
            <a:r>
              <a:t>What is Dental Hygiene?</a:t>
            </a:r>
          </a:p>
          <a:p>
            <a:pPr marL="0" indent="0">
              <a:buSzTx/>
              <a:buNone/>
              <a:defRPr sz="2400"/>
            </a:pPr>
            <a:r>
              <a:t>Dental hygiene, or oral health, is concerned with the teeth, gums and mouth. The goal is to prevent complications such as tooth decay (cavities) and gum disease and to maintain the overall health of your mouth.</a:t>
            </a:r>
          </a:p>
        </p:txBody>
      </p:sp>
      <p:pic>
        <p:nvPicPr>
          <p:cNvPr id="117" name="image7.jpg"/>
          <p:cNvPicPr>
            <a:picLocks noChangeAspect="1"/>
          </p:cNvPicPr>
          <p:nvPr/>
        </p:nvPicPr>
        <p:blipFill>
          <a:blip r:embed="rId3"/>
          <a:srcRect l="1883"/>
          <a:stretch>
            <a:fillRect/>
          </a:stretch>
        </p:blipFill>
        <p:spPr>
          <a:xfrm>
            <a:off x="5157375" y="3253399"/>
            <a:ext cx="3986625" cy="3604602"/>
          </a:xfrm>
          <a:prstGeom prst="rect">
            <a:avLst/>
          </a:prstGeom>
          <a:ln w="12700">
            <a:miter lim="400000"/>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1" y="3244334"/>
            <a:ext cx="5638800" cy="3416320"/>
          </a:xfrm>
          <a:prstGeom prst="rect">
            <a:avLst/>
          </a:prstGeom>
        </p:spPr>
        <p:txBody>
          <a:bodyPr wrap="square">
            <a:spAutoFit/>
          </a:bodyPr>
          <a:lstStyle/>
          <a:p>
            <a:r>
              <a:rPr lang="en-US" dirty="0">
                <a:hlinkClick r:id="rId2"/>
              </a:rPr>
              <a:t>https://www.healthline.com</a:t>
            </a:r>
            <a:endParaRPr lang="en-US" dirty="0"/>
          </a:p>
          <a:p>
            <a:endParaRPr lang="en-US" dirty="0"/>
          </a:p>
          <a:p>
            <a:r>
              <a:rPr lang="en-US" dirty="0">
                <a:hlinkClick r:id="rId3"/>
              </a:rPr>
              <a:t>https://www.perioimplantadvisory.com</a:t>
            </a:r>
            <a:endParaRPr lang="en-US" dirty="0"/>
          </a:p>
          <a:p>
            <a:endParaRPr lang="en-US" dirty="0"/>
          </a:p>
          <a:p>
            <a:r>
              <a:rPr lang="en-US" dirty="0">
                <a:hlinkClick r:id="rId4"/>
              </a:rPr>
              <a:t>https://www.cigna.com</a:t>
            </a:r>
            <a:endParaRPr lang="en-US" dirty="0"/>
          </a:p>
          <a:p>
            <a:endParaRPr lang="en-US" dirty="0"/>
          </a:p>
          <a:p>
            <a:r>
              <a:rPr lang="en-US" dirty="0">
                <a:hlinkClick r:id="rId5"/>
              </a:rPr>
              <a:t>https://www.ncbi.nlm.nih.gov</a:t>
            </a:r>
            <a:endParaRPr lang="en-US" dirty="0"/>
          </a:p>
          <a:p>
            <a:endParaRPr lang="en-US" dirty="0"/>
          </a:p>
          <a:p>
            <a:endParaRPr lang="en-US" dirty="0"/>
          </a:p>
          <a:p>
            <a:endParaRPr lang="en-US" dirty="0"/>
          </a:p>
          <a:p>
            <a:endParaRPr lang="en-US" dirty="0"/>
          </a:p>
          <a:p>
            <a:endParaRPr lang="ru-RU" dirty="0"/>
          </a:p>
        </p:txBody>
      </p:sp>
      <p:sp>
        <p:nvSpPr>
          <p:cNvPr id="3" name="Прямоугольник 2"/>
          <p:cNvSpPr/>
          <p:nvPr/>
        </p:nvSpPr>
        <p:spPr>
          <a:xfrm>
            <a:off x="533400" y="-20053"/>
            <a:ext cx="8305800" cy="1107996"/>
          </a:xfrm>
          <a:prstGeom prst="rect">
            <a:avLst/>
          </a:prstGeom>
        </p:spPr>
        <p:txBody>
          <a:bodyPr wrap="square">
            <a:spAutoFit/>
          </a:bodyPr>
          <a:lstStyle/>
          <a:p>
            <a:pPr algn="ctr"/>
            <a:r>
              <a:rPr lang="en-US" sz="6600" b="1" dirty="0">
                <a:latin typeface="Times New Roman" panose="02020603050405020304" pitchFamily="18" charset="0"/>
                <a:cs typeface="Times New Roman" panose="02020603050405020304" pitchFamily="18" charset="0"/>
              </a:rPr>
              <a:t>References</a:t>
            </a:r>
            <a:endParaRPr lang="ru-RU"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80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457200" y="145237"/>
            <a:ext cx="8229600" cy="1143001"/>
          </a:xfrm>
          <a:prstGeom prst="rect">
            <a:avLst/>
          </a:prstGeom>
        </p:spPr>
        <p:txBody>
          <a:bodyPr/>
          <a:lstStyle/>
          <a:p>
            <a:pPr>
              <a:defRPr sz="3100">
                <a:solidFill>
                  <a:srgbClr val="FFFFFF"/>
                </a:solidFill>
              </a:defRPr>
            </a:pPr>
            <a:r>
              <a:t>The Mouth Serves as a “</a:t>
            </a:r>
            <a:r>
              <a:rPr i="1"/>
              <a:t>Health Window</a:t>
            </a:r>
            <a:r>
              <a:t>” </a:t>
            </a:r>
          </a:p>
          <a:p>
            <a:pPr>
              <a:defRPr sz="3100">
                <a:solidFill>
                  <a:srgbClr val="FFFFFF"/>
                </a:solidFill>
              </a:defRPr>
            </a:pPr>
            <a:r>
              <a:t>                            to the Rest of the Body</a:t>
            </a:r>
          </a:p>
        </p:txBody>
      </p:sp>
      <p:sp>
        <p:nvSpPr>
          <p:cNvPr id="122" name="Shape 122"/>
          <p:cNvSpPr/>
          <p:nvPr/>
        </p:nvSpPr>
        <p:spPr>
          <a:xfrm>
            <a:off x="506124" y="1669549"/>
            <a:ext cx="5618402" cy="538451"/>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spAutoFit/>
          </a:bodyPr>
          <a:lstStyle>
            <a:lvl1pPr>
              <a:defRPr sz="2400">
                <a:solidFill>
                  <a:srgbClr val="999999"/>
                </a:solidFill>
                <a:latin typeface="Calibri"/>
                <a:ea typeface="Calibri"/>
                <a:cs typeface="Calibri"/>
                <a:sym typeface="Calibri"/>
              </a:defRPr>
            </a:lvl1pPr>
          </a:lstStyle>
          <a:p>
            <a:r>
              <a:t>Why is Dental Health important?</a:t>
            </a:r>
          </a:p>
        </p:txBody>
      </p:sp>
      <p:pic>
        <p:nvPicPr>
          <p:cNvPr id="123" name="image4.png"/>
          <p:cNvPicPr>
            <a:picLocks noChangeAspect="1"/>
          </p:cNvPicPr>
          <p:nvPr/>
        </p:nvPicPr>
        <p:blipFill>
          <a:blip r:embed="rId2"/>
          <a:stretch>
            <a:fillRect/>
          </a:stretch>
        </p:blipFill>
        <p:spPr>
          <a:xfrm>
            <a:off x="6506774" y="4781550"/>
            <a:ext cx="2637226" cy="2076450"/>
          </a:xfrm>
          <a:prstGeom prst="rect">
            <a:avLst/>
          </a:prstGeom>
          <a:ln w="12700">
            <a:miter lim="400000"/>
          </a:ln>
        </p:spPr>
      </p:pic>
      <p:pic>
        <p:nvPicPr>
          <p:cNvPr id="124" name="image2.png"/>
          <p:cNvPicPr>
            <a:picLocks noChangeAspect="1"/>
          </p:cNvPicPr>
          <p:nvPr/>
        </p:nvPicPr>
        <p:blipFill>
          <a:blip r:embed="rId3"/>
          <a:stretch>
            <a:fillRect/>
          </a:stretch>
        </p:blipFill>
        <p:spPr>
          <a:xfrm>
            <a:off x="99" y="3715525"/>
            <a:ext cx="9144001" cy="3142476"/>
          </a:xfrm>
          <a:prstGeom prst="rect">
            <a:avLst/>
          </a:prstGeom>
          <a:ln w="12700">
            <a:miter lim="400000"/>
          </a:ln>
        </p:spPr>
      </p:pic>
      <p:pic>
        <p:nvPicPr>
          <p:cNvPr id="125" name="image9.png"/>
          <p:cNvPicPr>
            <a:picLocks noChangeAspect="1"/>
          </p:cNvPicPr>
          <p:nvPr/>
        </p:nvPicPr>
        <p:blipFill>
          <a:blip r:embed="rId4"/>
          <a:srcRect l="5854" r="5837" b="792"/>
          <a:stretch>
            <a:fillRect/>
          </a:stretch>
        </p:blipFill>
        <p:spPr>
          <a:xfrm>
            <a:off x="732100" y="2538475"/>
            <a:ext cx="4152600" cy="4066200"/>
          </a:xfrm>
          <a:prstGeom prst="rect">
            <a:avLst/>
          </a:prstGeom>
          <a:ln w="12700">
            <a:miter lim="400000"/>
          </a:ln>
        </p:spPr>
      </p:pic>
      <p:pic>
        <p:nvPicPr>
          <p:cNvPr id="126" name="image10.png"/>
          <p:cNvPicPr>
            <a:picLocks noChangeAspect="1"/>
          </p:cNvPicPr>
          <p:nvPr/>
        </p:nvPicPr>
        <p:blipFill>
          <a:blip r:embed="rId5">
            <a:alphaModFix amt="52000"/>
          </a:blip>
          <a:stretch>
            <a:fillRect/>
          </a:stretch>
        </p:blipFill>
        <p:spPr>
          <a:xfrm>
            <a:off x="0" y="2147938"/>
            <a:ext cx="5434177" cy="4694874"/>
          </a:xfrm>
          <a:prstGeom prst="rect">
            <a:avLst/>
          </a:prstGeom>
          <a:ln w="12700">
            <a:miter lim="400000"/>
          </a:ln>
        </p:spPr>
      </p:pic>
      <p:sp>
        <p:nvSpPr>
          <p:cNvPr id="127" name="Shape 127"/>
          <p:cNvSpPr/>
          <p:nvPr/>
        </p:nvSpPr>
        <p:spPr>
          <a:xfrm>
            <a:off x="5342225" y="1920599"/>
            <a:ext cx="3493501" cy="4983451"/>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spAutoFit/>
          </a:bodyPr>
          <a:lstStyle/>
          <a:p>
            <a:pPr marL="457200" indent="-355600">
              <a:spcBef>
                <a:spcPts val="1000"/>
              </a:spcBef>
              <a:buClr>
                <a:srgbClr val="262626"/>
              </a:buClr>
              <a:buSzPts val="2000"/>
              <a:buFont typeface="Trebuchet MS"/>
              <a:buChar char="●"/>
              <a:defRPr sz="2000">
                <a:latin typeface="Calibri"/>
                <a:ea typeface="Calibri"/>
                <a:cs typeface="Calibri"/>
                <a:sym typeface="Calibri"/>
              </a:defRPr>
            </a:pPr>
            <a:r>
              <a:t>Oral conditions have an impact on overall health. Bacteria from the mouth can cause infection in other parts of the body when the immune system is compromised.</a:t>
            </a:r>
          </a:p>
          <a:p>
            <a:pPr marL="457200" indent="-355600">
              <a:spcBef>
                <a:spcPts val="1000"/>
              </a:spcBef>
              <a:buClr>
                <a:srgbClr val="262626"/>
              </a:buClr>
              <a:buSzPts val="2000"/>
              <a:buFont typeface="Trebuchet MS"/>
              <a:buChar char="●"/>
              <a:defRPr sz="2000">
                <a:latin typeface="Calibri"/>
                <a:ea typeface="Calibri"/>
                <a:cs typeface="Calibri"/>
                <a:sym typeface="Calibri"/>
              </a:defRPr>
            </a:pPr>
            <a:r>
              <a:t>Systemic conditions and their treatment may also have an impact on oral health, such as reducing salivary flow or altering the  balance of oral microorganisms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2201474" y="302400"/>
            <a:ext cx="6553201" cy="716100"/>
          </a:xfrm>
          <a:prstGeom prst="rect">
            <a:avLst/>
          </a:prstGeom>
        </p:spPr>
        <p:txBody>
          <a:bodyPr/>
          <a:lstStyle>
            <a:lvl1pPr algn="l">
              <a:defRPr sz="3600">
                <a:solidFill>
                  <a:srgbClr val="000000"/>
                </a:solidFill>
              </a:defRPr>
            </a:lvl1pPr>
          </a:lstStyle>
          <a:p>
            <a:r>
              <a:rPr sz="4400" dirty="0">
                <a:solidFill>
                  <a:schemeClr val="bg2"/>
                </a:solidFill>
              </a:rPr>
              <a:t>Gum Disease</a:t>
            </a:r>
          </a:p>
        </p:txBody>
      </p:sp>
      <p:sp>
        <p:nvSpPr>
          <p:cNvPr id="130" name="Shape 130"/>
          <p:cNvSpPr/>
          <p:nvPr/>
        </p:nvSpPr>
        <p:spPr>
          <a:xfrm>
            <a:off x="152400" y="1676400"/>
            <a:ext cx="8839200" cy="239174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92100">
              <a:spcBef>
                <a:spcPts val="1000"/>
              </a:spcBef>
              <a:buClr>
                <a:srgbClr val="434343"/>
              </a:buClr>
              <a:buSzPts val="2000"/>
              <a:buFont typeface="Arial"/>
              <a:buChar char="•"/>
              <a:defRPr sz="2000" b="1">
                <a:solidFill>
                  <a:srgbClr val="434343"/>
                </a:solidFill>
                <a:latin typeface="Calibri"/>
                <a:ea typeface="Calibri"/>
                <a:cs typeface="Calibri"/>
                <a:sym typeface="Calibri"/>
              </a:defRPr>
            </a:pPr>
            <a:r>
              <a:rPr dirty="0"/>
              <a:t>Gingivitis</a:t>
            </a:r>
            <a:r>
              <a:rPr b="0" dirty="0"/>
              <a:t> refers to inflammation of the gums due to an excess of plaque on the teeth. Signs of gingivitis include red, swollen gums, or gums that bleed easily when you brush your teeth. This can be reversed with good oral home care and regular cleanings at the dentist.</a:t>
            </a:r>
          </a:p>
          <a:p>
            <a:pPr marL="285750" indent="-292100">
              <a:spcBef>
                <a:spcPts val="1000"/>
              </a:spcBef>
              <a:buClr>
                <a:srgbClr val="434343"/>
              </a:buClr>
              <a:buSzPts val="2000"/>
              <a:buFont typeface="Arial"/>
              <a:buChar char="•"/>
              <a:defRPr sz="2000" b="1">
                <a:solidFill>
                  <a:srgbClr val="434343"/>
                </a:solidFill>
                <a:latin typeface="Calibri"/>
                <a:ea typeface="Calibri"/>
                <a:cs typeface="Calibri"/>
                <a:sym typeface="Calibri"/>
              </a:defRPr>
            </a:pPr>
            <a:r>
              <a:rPr dirty="0"/>
              <a:t>Periodontitis</a:t>
            </a:r>
            <a:r>
              <a:rPr b="0" dirty="0"/>
              <a:t> is caused by untreated gingivitis that has advanced. The result has lasting damage to your teeth and the bones that support them and is the leading cause of tooth loss.</a:t>
            </a:r>
          </a:p>
        </p:txBody>
      </p:sp>
      <p:pic>
        <p:nvPicPr>
          <p:cNvPr id="131" name="image8.png"/>
          <p:cNvPicPr>
            <a:picLocks noChangeAspect="1"/>
          </p:cNvPicPr>
          <p:nvPr/>
        </p:nvPicPr>
        <p:blipFill>
          <a:blip r:embed="rId2"/>
          <a:stretch>
            <a:fillRect/>
          </a:stretch>
        </p:blipFill>
        <p:spPr>
          <a:xfrm>
            <a:off x="0" y="4108508"/>
            <a:ext cx="9144000" cy="2749485"/>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457200" y="274647"/>
            <a:ext cx="8229600" cy="908401"/>
          </a:xfrm>
          <a:prstGeom prst="rect">
            <a:avLst/>
          </a:prstGeom>
        </p:spPr>
        <p:txBody>
          <a:bodyPr/>
          <a:lstStyle>
            <a:lvl1pPr>
              <a:defRPr>
                <a:solidFill>
                  <a:srgbClr val="FFFFFF"/>
                </a:solidFill>
              </a:defRPr>
            </a:lvl1pPr>
          </a:lstStyle>
          <a:p>
            <a:r>
              <a:t>Oral Health Care</a:t>
            </a:r>
          </a:p>
        </p:txBody>
      </p:sp>
      <p:sp>
        <p:nvSpPr>
          <p:cNvPr id="134" name="Shape 134"/>
          <p:cNvSpPr>
            <a:spLocks noGrp="1"/>
          </p:cNvSpPr>
          <p:nvPr>
            <p:ph type="body" idx="1"/>
          </p:nvPr>
        </p:nvSpPr>
        <p:spPr>
          <a:xfrm>
            <a:off x="1680149" y="1801199"/>
            <a:ext cx="6908102" cy="4473301"/>
          </a:xfrm>
          <a:prstGeom prst="rect">
            <a:avLst/>
          </a:prstGeom>
        </p:spPr>
        <p:txBody>
          <a:bodyPr/>
          <a:lstStyle/>
          <a:p>
            <a:pPr marL="0" indent="0" defTabSz="877823">
              <a:spcBef>
                <a:spcPts val="0"/>
              </a:spcBef>
              <a:buSzTx/>
              <a:buNone/>
              <a:defRPr sz="2304">
                <a:solidFill>
                  <a:srgbClr val="999999"/>
                </a:solidFill>
              </a:defRPr>
            </a:pPr>
            <a:r>
              <a:t>How can I protect my oral health ?</a:t>
            </a:r>
            <a:endParaRPr sz="2016"/>
          </a:p>
          <a:p>
            <a:pPr marL="329184" indent="-329184" defTabSz="877823">
              <a:spcBef>
                <a:spcPts val="900"/>
              </a:spcBef>
              <a:buSzTx/>
              <a:buNone/>
              <a:defRPr sz="2016"/>
            </a:pPr>
            <a:r>
              <a:t>To protect your oral health, practice good oral hygiene daily.</a:t>
            </a:r>
          </a:p>
          <a:p>
            <a:pPr marL="438911" indent="-347471" defTabSz="877823">
              <a:spcBef>
                <a:spcPts val="0"/>
              </a:spcBef>
              <a:buSzPts val="2000"/>
              <a:defRPr sz="2016"/>
            </a:pPr>
            <a:r>
              <a:t>Brush your teeth at least 2x’s a day with a soft-bristled brush using fluoride toothpaste.</a:t>
            </a:r>
          </a:p>
          <a:p>
            <a:pPr marL="438911" indent="-347471" defTabSz="877823">
              <a:spcBef>
                <a:spcPts val="0"/>
              </a:spcBef>
              <a:buSzPts val="2000"/>
              <a:defRPr sz="2016"/>
            </a:pPr>
            <a:r>
              <a:t>Floss or use another interdental cleaner daily. </a:t>
            </a:r>
          </a:p>
          <a:p>
            <a:pPr marL="438911" indent="-347471" defTabSz="877823">
              <a:spcBef>
                <a:spcPts val="0"/>
              </a:spcBef>
              <a:buSzPts val="2000"/>
              <a:defRPr sz="2016"/>
            </a:pPr>
            <a:r>
              <a:t>Use mouthwash to remove food particles left after brushing and flossing.</a:t>
            </a:r>
          </a:p>
          <a:p>
            <a:pPr marL="438911" indent="-347471" defTabSz="877823">
              <a:spcBef>
                <a:spcPts val="0"/>
              </a:spcBef>
              <a:buSzPts val="2000"/>
              <a:defRPr sz="2016"/>
            </a:pPr>
            <a:r>
              <a:t>Eat a healthy balanced diet and limit between-meal snacking.</a:t>
            </a:r>
          </a:p>
          <a:p>
            <a:pPr marL="438911" indent="-347471" defTabSz="877823">
              <a:spcBef>
                <a:spcPts val="0"/>
              </a:spcBef>
              <a:buSzPts val="2000"/>
              <a:defRPr sz="2016"/>
            </a:pPr>
            <a:r>
              <a:t>Replace your toothbrush every three months or sooner if bristles are splayed or worn.</a:t>
            </a:r>
          </a:p>
          <a:p>
            <a:pPr marL="438911" indent="-347471" defTabSz="877823">
              <a:spcBef>
                <a:spcPts val="0"/>
              </a:spcBef>
              <a:buSzPts val="2000"/>
              <a:defRPr sz="2016"/>
            </a:pPr>
            <a:r>
              <a:t>Schedule regular dental checkups and </a:t>
            </a:r>
          </a:p>
          <a:p>
            <a:pPr marL="0" indent="438911" defTabSz="877823">
              <a:spcBef>
                <a:spcPts val="0"/>
              </a:spcBef>
              <a:buSzTx/>
              <a:buNone/>
              <a:defRPr sz="2016"/>
            </a:pPr>
            <a:r>
              <a:t>dental hygiene cleanings.</a:t>
            </a:r>
          </a:p>
        </p:txBody>
      </p:sp>
      <p:pic>
        <p:nvPicPr>
          <p:cNvPr id="135" name="image5.png"/>
          <p:cNvPicPr>
            <a:picLocks noChangeAspect="1"/>
          </p:cNvPicPr>
          <p:nvPr/>
        </p:nvPicPr>
        <p:blipFill>
          <a:blip r:embed="rId2"/>
          <a:stretch>
            <a:fillRect/>
          </a:stretch>
        </p:blipFill>
        <p:spPr>
          <a:xfrm>
            <a:off x="240249" y="1799700"/>
            <a:ext cx="1439901" cy="4245351"/>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311700" y="228600"/>
            <a:ext cx="8520600" cy="1128367"/>
          </a:xfrm>
          <a:prstGeom prst="rect">
            <a:avLst/>
          </a:prstGeom>
        </p:spPr>
        <p:txBody>
          <a:bodyPr/>
          <a:lstStyle>
            <a:lvl1pPr>
              <a:defRPr>
                <a:solidFill>
                  <a:srgbClr val="FFFFFF"/>
                </a:solidFill>
              </a:defRPr>
            </a:lvl1pPr>
          </a:lstStyle>
          <a:p>
            <a:r>
              <a:rPr dirty="0"/>
              <a:t>Dental Visits</a:t>
            </a:r>
          </a:p>
        </p:txBody>
      </p:sp>
      <p:pic>
        <p:nvPicPr>
          <p:cNvPr id="138" name="image6.jpg"/>
          <p:cNvPicPr>
            <a:picLocks noChangeAspect="1"/>
          </p:cNvPicPr>
          <p:nvPr/>
        </p:nvPicPr>
        <p:blipFill>
          <a:blip r:embed="rId2"/>
          <a:stretch>
            <a:fillRect/>
          </a:stretch>
        </p:blipFill>
        <p:spPr>
          <a:xfrm>
            <a:off x="6841325" y="4165799"/>
            <a:ext cx="2285999" cy="2692200"/>
          </a:xfrm>
          <a:prstGeom prst="rect">
            <a:avLst/>
          </a:prstGeom>
          <a:ln w="12700">
            <a:miter lim="400000"/>
          </a:ln>
        </p:spPr>
      </p:pic>
      <p:sp>
        <p:nvSpPr>
          <p:cNvPr id="139" name="Shape 139"/>
          <p:cNvSpPr>
            <a:spLocks noGrp="1"/>
          </p:cNvSpPr>
          <p:nvPr>
            <p:ph type="body" idx="1"/>
          </p:nvPr>
        </p:nvSpPr>
        <p:spPr>
          <a:xfrm>
            <a:off x="609599" y="1946674"/>
            <a:ext cx="6587702" cy="4242901"/>
          </a:xfrm>
          <a:prstGeom prst="rect">
            <a:avLst/>
          </a:prstGeom>
        </p:spPr>
        <p:txBody>
          <a:bodyPr/>
          <a:lstStyle/>
          <a:p>
            <a:pPr marL="0" indent="0" defTabSz="896111">
              <a:spcBef>
                <a:spcPts val="900"/>
              </a:spcBef>
              <a:buSzTx/>
              <a:buNone/>
              <a:defRPr sz="2352">
                <a:solidFill>
                  <a:srgbClr val="666666"/>
                </a:solidFill>
              </a:defRPr>
            </a:pPr>
            <a:r>
              <a:t>Why is it important that I schedule regular visits to the dentist if I take good care of my teeth?</a:t>
            </a:r>
          </a:p>
          <a:p>
            <a:pPr marL="448055" indent="-348488" defTabSz="896111">
              <a:spcBef>
                <a:spcPts val="900"/>
              </a:spcBef>
              <a:buSzPts val="1900"/>
              <a:defRPr sz="1960"/>
            </a:pPr>
            <a:r>
              <a:t>Many people believe that they need to see a dentist only if they are in pain or think something is wrong, but regular dental visits can contribute to a lifetime of good oral health.</a:t>
            </a:r>
          </a:p>
          <a:p>
            <a:pPr marL="448055" indent="-348488" defTabSz="896111">
              <a:spcBef>
                <a:spcPts val="900"/>
              </a:spcBef>
              <a:buSzPts val="1900"/>
              <a:defRPr sz="1960"/>
            </a:pPr>
            <a:r>
              <a:t>Routine cleanings and examinations allows the dental hygienist to catch small issues before they evolve into serious problems. This is especially true if you have diabetes or some other underlying health issue that could potentially worsen if your oral health is poor.</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3250" y="304800"/>
            <a:ext cx="9097500" cy="1295400"/>
          </a:xfrm>
          <a:prstGeom prst="rect">
            <a:avLst/>
          </a:prstGeom>
          <a:noFill/>
          <a:ln>
            <a:noFill/>
          </a:ln>
        </p:spPr>
        <p:txBody>
          <a:bodyPr spcFirstLastPara="1" wrap="square" lIns="91425" tIns="91425" rIns="91425" bIns="91425" anchor="t" anchorCtr="0">
            <a:noAutofit/>
          </a:bodyPr>
          <a:lstStyle/>
          <a:p>
            <a:pPr algn="ctr"/>
            <a:r>
              <a:rPr lang="en" sz="3600">
                <a:solidFill>
                  <a:schemeClr val="lt1"/>
                </a:solidFill>
                <a:latin typeface="Calibri"/>
                <a:ea typeface="Calibri"/>
                <a:cs typeface="Calibri"/>
                <a:sym typeface="Calibri"/>
              </a:rPr>
              <a:t>Oral Hygiene Instruction: Toothbrush</a:t>
            </a:r>
            <a:endParaRPr/>
          </a:p>
        </p:txBody>
      </p:sp>
      <p:sp>
        <p:nvSpPr>
          <p:cNvPr id="55" name="Google Shape;55;p13"/>
          <p:cNvSpPr txBox="1"/>
          <p:nvPr/>
        </p:nvSpPr>
        <p:spPr>
          <a:xfrm>
            <a:off x="119325" y="1752600"/>
            <a:ext cx="5985600" cy="4139100"/>
          </a:xfrm>
          <a:prstGeom prst="rect">
            <a:avLst/>
          </a:prstGeom>
          <a:noFill/>
          <a:ln>
            <a:noFill/>
          </a:ln>
        </p:spPr>
        <p:txBody>
          <a:bodyPr spcFirstLastPara="1" wrap="square" lIns="91425" tIns="91425" rIns="91425" bIns="91425" anchor="t" anchorCtr="0">
            <a:noAutofit/>
          </a:bodyPr>
          <a:lstStyle/>
          <a:p>
            <a:r>
              <a:rPr lang="en" sz="2400" dirty="0">
                <a:solidFill>
                  <a:srgbClr val="999999"/>
                </a:solidFill>
                <a:latin typeface="Calibri"/>
                <a:ea typeface="Calibri"/>
                <a:cs typeface="Calibri"/>
                <a:sym typeface="Calibri"/>
              </a:rPr>
              <a:t>The Importance of Brushing includes:</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Dental biofilm removal</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Application of preventive agents</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Halitosis control (Bad breath)</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Oral cavity sanitation</a:t>
            </a:r>
            <a:endParaRPr dirty="0">
              <a:latin typeface="Calibri"/>
              <a:ea typeface="Calibri"/>
              <a:cs typeface="Calibri"/>
              <a:sym typeface="Calibri"/>
            </a:endParaRPr>
          </a:p>
          <a:p>
            <a:endParaRPr sz="600" dirty="0">
              <a:latin typeface="Calibri"/>
              <a:ea typeface="Calibri"/>
              <a:cs typeface="Calibri"/>
              <a:sym typeface="Calibri"/>
            </a:endParaRPr>
          </a:p>
          <a:p>
            <a:r>
              <a:rPr lang="en" sz="2400" dirty="0">
                <a:latin typeface="Calibri"/>
                <a:ea typeface="Calibri"/>
                <a:cs typeface="Calibri"/>
                <a:sym typeface="Calibri"/>
              </a:rPr>
              <a:t>A proper brushing technique is the first step in maintaining  healthy teeth and gums. For proper control of dental biofilm and oral cavity sanitation, at least two brushings, </a:t>
            </a:r>
            <a:r>
              <a:rPr lang="en" sz="2400" i="1" dirty="0">
                <a:latin typeface="Calibri"/>
                <a:ea typeface="Calibri"/>
                <a:cs typeface="Calibri"/>
                <a:sym typeface="Calibri"/>
              </a:rPr>
              <a:t>minimum,</a:t>
            </a:r>
            <a:r>
              <a:rPr lang="en" sz="2400" dirty="0">
                <a:latin typeface="Calibri"/>
                <a:ea typeface="Calibri"/>
                <a:cs typeface="Calibri"/>
                <a:sym typeface="Calibri"/>
              </a:rPr>
              <a:t> are recommended per day, as well as appropriate interdental care. The longer the bacteria remain undisturbed in the mouth, the greater the pathogenic potential.</a:t>
            </a:r>
            <a:endParaRPr sz="2400"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sz="2400" dirty="0">
              <a:solidFill>
                <a:srgbClr val="999999"/>
              </a:solidFill>
              <a:latin typeface="Calibri"/>
              <a:ea typeface="Calibri"/>
              <a:cs typeface="Calibri"/>
              <a:sym typeface="Calibri"/>
            </a:endParaRPr>
          </a:p>
        </p:txBody>
      </p:sp>
      <p:pic>
        <p:nvPicPr>
          <p:cNvPr id="56" name="Google Shape;56;p13"/>
          <p:cNvPicPr preferRelativeResize="0"/>
          <p:nvPr/>
        </p:nvPicPr>
        <p:blipFill>
          <a:blip r:embed="rId3">
            <a:alphaModFix/>
          </a:blip>
          <a:stretch>
            <a:fillRect/>
          </a:stretch>
        </p:blipFill>
        <p:spPr>
          <a:xfrm>
            <a:off x="6161526" y="3429000"/>
            <a:ext cx="2982475"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23250" y="152400"/>
            <a:ext cx="9097500" cy="1295400"/>
          </a:xfrm>
          <a:prstGeom prst="rect">
            <a:avLst/>
          </a:prstGeom>
          <a:noFill/>
          <a:ln>
            <a:noFill/>
          </a:ln>
        </p:spPr>
        <p:txBody>
          <a:bodyPr spcFirstLastPara="1" wrap="square" lIns="91425" tIns="91425" rIns="91425" bIns="91425" anchor="t" anchorCtr="0">
            <a:noAutofit/>
          </a:bodyPr>
          <a:lstStyle/>
          <a:p>
            <a:pPr algn="ctr"/>
            <a:r>
              <a:rPr lang="en" sz="3600">
                <a:solidFill>
                  <a:schemeClr val="lt1"/>
                </a:solidFill>
                <a:latin typeface="Calibri"/>
                <a:ea typeface="Calibri"/>
                <a:cs typeface="Calibri"/>
                <a:sym typeface="Calibri"/>
              </a:rPr>
              <a:t>Oral Hygiene Instruction: Floss</a:t>
            </a:r>
            <a:endParaRPr/>
          </a:p>
        </p:txBody>
      </p:sp>
      <p:pic>
        <p:nvPicPr>
          <p:cNvPr id="62" name="Google Shape;62;p14"/>
          <p:cNvPicPr preferRelativeResize="0"/>
          <p:nvPr/>
        </p:nvPicPr>
        <p:blipFill>
          <a:blip r:embed="rId3">
            <a:alphaModFix/>
          </a:blip>
          <a:stretch>
            <a:fillRect/>
          </a:stretch>
        </p:blipFill>
        <p:spPr>
          <a:xfrm>
            <a:off x="6161526" y="3429000"/>
            <a:ext cx="2982475" cy="2571750"/>
          </a:xfrm>
          <a:prstGeom prst="rect">
            <a:avLst/>
          </a:prstGeom>
          <a:noFill/>
          <a:ln>
            <a:noFill/>
          </a:ln>
        </p:spPr>
      </p:pic>
      <p:sp>
        <p:nvSpPr>
          <p:cNvPr id="63" name="Google Shape;63;p14"/>
          <p:cNvSpPr txBox="1"/>
          <p:nvPr/>
        </p:nvSpPr>
        <p:spPr>
          <a:xfrm>
            <a:off x="119325" y="2111100"/>
            <a:ext cx="8767800" cy="4594500"/>
          </a:xfrm>
          <a:prstGeom prst="rect">
            <a:avLst/>
          </a:prstGeom>
          <a:noFill/>
          <a:ln>
            <a:noFill/>
          </a:ln>
        </p:spPr>
        <p:txBody>
          <a:bodyPr spcFirstLastPara="1" wrap="square" lIns="91425" tIns="91425" rIns="91425" bIns="91425" anchor="t" anchorCtr="0">
            <a:noAutofit/>
          </a:bodyPr>
          <a:lstStyle/>
          <a:p>
            <a:r>
              <a:rPr lang="en" sz="2400" dirty="0">
                <a:solidFill>
                  <a:srgbClr val="999999"/>
                </a:solidFill>
                <a:latin typeface="Calibri"/>
                <a:ea typeface="Calibri"/>
                <a:cs typeface="Calibri"/>
                <a:sym typeface="Calibri"/>
              </a:rPr>
              <a:t>The Importance of Flossing includes:</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Removing biofilm and food particles from interproximal surfaces</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Prevents plaque build-up that can lead to gum disease and cavities in the areas that a toothbrush can’t reach</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Allowing access of the proximal surfaces for </a:t>
            </a:r>
            <a:endParaRPr sz="2400" dirty="0">
              <a:solidFill>
                <a:srgbClr val="999999"/>
              </a:solidFill>
              <a:latin typeface="Calibri"/>
              <a:ea typeface="Calibri"/>
              <a:cs typeface="Calibri"/>
              <a:sym typeface="Calibri"/>
            </a:endParaRPr>
          </a:p>
          <a:p>
            <a:pPr marL="457200"/>
            <a:r>
              <a:rPr lang="en" sz="2400" dirty="0">
                <a:solidFill>
                  <a:srgbClr val="999999"/>
                </a:solidFill>
                <a:latin typeface="Calibri"/>
                <a:ea typeface="Calibri"/>
                <a:cs typeface="Calibri"/>
                <a:sym typeface="Calibri"/>
              </a:rPr>
              <a:t>fluoride and other agents in toothpaste</a:t>
            </a:r>
            <a:endParaRPr sz="2400" dirty="0">
              <a:solidFill>
                <a:srgbClr val="999999"/>
              </a:solidFill>
              <a:latin typeface="Calibri"/>
              <a:ea typeface="Calibri"/>
              <a:cs typeface="Calibri"/>
              <a:sym typeface="Calibri"/>
            </a:endParaRPr>
          </a:p>
          <a:p>
            <a:endParaRPr sz="600" dirty="0">
              <a:latin typeface="Calibri"/>
              <a:ea typeface="Calibri"/>
              <a:cs typeface="Calibri"/>
              <a:sym typeface="Calibri"/>
            </a:endParaRPr>
          </a:p>
          <a:p>
            <a:r>
              <a:rPr lang="en" sz="2000" dirty="0">
                <a:latin typeface="Calibri"/>
                <a:ea typeface="Calibri"/>
                <a:cs typeface="Calibri"/>
                <a:sym typeface="Calibri"/>
              </a:rPr>
              <a:t>Brushing alone may not prevent you from gum disease and </a:t>
            </a:r>
            <a:endParaRPr sz="2000" dirty="0">
              <a:latin typeface="Calibri"/>
              <a:ea typeface="Calibri"/>
              <a:cs typeface="Calibri"/>
              <a:sym typeface="Calibri"/>
            </a:endParaRPr>
          </a:p>
          <a:p>
            <a:r>
              <a:rPr lang="en" sz="2000" dirty="0">
                <a:latin typeface="Calibri"/>
                <a:ea typeface="Calibri"/>
                <a:cs typeface="Calibri"/>
                <a:sym typeface="Calibri"/>
              </a:rPr>
              <a:t>tooth loss. Cleaning between teeth a </a:t>
            </a:r>
            <a:r>
              <a:rPr lang="en" sz="2000" i="1" dirty="0">
                <a:latin typeface="Calibri"/>
                <a:ea typeface="Calibri"/>
                <a:cs typeface="Calibri"/>
                <a:sym typeface="Calibri"/>
              </a:rPr>
              <a:t>minimum</a:t>
            </a:r>
            <a:r>
              <a:rPr lang="en" sz="2000" dirty="0">
                <a:latin typeface="Calibri"/>
                <a:ea typeface="Calibri"/>
                <a:cs typeface="Calibri"/>
                <a:sym typeface="Calibri"/>
              </a:rPr>
              <a:t> of once a day </a:t>
            </a:r>
            <a:endParaRPr sz="2000" dirty="0">
              <a:latin typeface="Calibri"/>
              <a:ea typeface="Calibri"/>
              <a:cs typeface="Calibri"/>
              <a:sym typeface="Calibri"/>
            </a:endParaRPr>
          </a:p>
          <a:p>
            <a:r>
              <a:rPr lang="en" sz="2000" dirty="0">
                <a:latin typeface="Calibri"/>
                <a:ea typeface="Calibri"/>
                <a:cs typeface="Calibri"/>
                <a:sym typeface="Calibri"/>
              </a:rPr>
              <a:t>is essential to your oral and overall health. Patients should </a:t>
            </a:r>
            <a:endParaRPr sz="2000" dirty="0">
              <a:latin typeface="Calibri"/>
              <a:ea typeface="Calibri"/>
              <a:cs typeface="Calibri"/>
              <a:sym typeface="Calibri"/>
            </a:endParaRPr>
          </a:p>
          <a:p>
            <a:r>
              <a:rPr lang="en" sz="2000" dirty="0">
                <a:latin typeface="Calibri"/>
                <a:ea typeface="Calibri"/>
                <a:cs typeface="Calibri"/>
                <a:sym typeface="Calibri"/>
              </a:rPr>
              <a:t>talk to their dentist and dental hygienist about choosing the </a:t>
            </a:r>
            <a:endParaRPr sz="2000" dirty="0">
              <a:latin typeface="Calibri"/>
              <a:ea typeface="Calibri"/>
              <a:cs typeface="Calibri"/>
              <a:sym typeface="Calibri"/>
            </a:endParaRPr>
          </a:p>
          <a:p>
            <a:r>
              <a:rPr lang="en" sz="2000" dirty="0">
                <a:latin typeface="Calibri"/>
                <a:ea typeface="Calibri"/>
                <a:cs typeface="Calibri"/>
                <a:sym typeface="Calibri"/>
              </a:rPr>
              <a:t>right interdental cleaner for them.</a:t>
            </a:r>
            <a:endParaRPr sz="2000"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sz="2400" dirty="0">
              <a:solidFill>
                <a:srgbClr val="99999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9A082B"/>
      </a:accent1>
      <a:accent2>
        <a:srgbClr val="DA083A"/>
      </a:accent2>
      <a:accent3>
        <a:srgbClr val="FA3C80"/>
      </a:accent3>
      <a:accent4>
        <a:srgbClr val="F7A765"/>
      </a:accent4>
      <a:accent5>
        <a:srgbClr val="DA083A"/>
      </a:accent5>
      <a:accent6>
        <a:srgbClr val="FA3C80"/>
      </a:accent6>
      <a:hlink>
        <a:srgbClr val="F7A765"/>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4420</TotalTime>
  <Words>1553</Words>
  <Application>Microsoft Office PowerPoint</Application>
  <PresentationFormat>Экран (4:3)</PresentationFormat>
  <Paragraphs>145</Paragraphs>
  <Slides>30</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1_Office Theme</vt:lpstr>
      <vt:lpstr>Importance  of oral hygiene in our life</vt:lpstr>
      <vt:lpstr>Presented by:</vt:lpstr>
      <vt:lpstr>Importance of Oral Health</vt:lpstr>
      <vt:lpstr>The Mouth Serves as a “Health Window”                              to the Rest of the Body</vt:lpstr>
      <vt:lpstr>Gum Disease</vt:lpstr>
      <vt:lpstr>Oral Health Care</vt:lpstr>
      <vt:lpstr>Dental Visits</vt:lpstr>
      <vt:lpstr>Презентация PowerPoint</vt:lpstr>
      <vt:lpstr>Презентация PowerPoint</vt:lpstr>
      <vt:lpstr>Презентация PowerPoint</vt:lpstr>
      <vt:lpstr>Презентация PowerPoint</vt:lpstr>
      <vt:lpstr>Common Mistakes &amp; How to Implement Positive Habits</vt:lpstr>
      <vt:lpstr>Using a hard-bristle toothbrush A soft nylon brush is not only more effective in cleaning hard to reach areas, but less traumatic to the gum tissue in vigorous brushers. This helps in preventing sensitive gums, tooth abrasion, and gingival recession.  Brushing too soon after eating Acids created by food can lower the pH level in the oral cavity, weakening the enamel of your teeth! Brushing can pose as a risk in abrasively wearing away that enamel if done too soon. You should allow time for the saliva in your mouth to properly return the pH level in your mouth back to normal before brushing - about 1 hour! </vt:lpstr>
      <vt:lpstr>Common Mistakes &amp; How to Implement Positive Habits</vt:lpstr>
      <vt:lpstr>Презентация PowerPoint</vt:lpstr>
      <vt:lpstr>Rinse</vt:lpstr>
      <vt:lpstr>Rinse 2x/day for 30 seconds with 20 ml(4 teaspoons)– can penetrate deep into plaque biofilm to kill the bacteria in virtually 100% of the mouth</vt:lpstr>
      <vt:lpstr>Dental floss threaders for orthodontic braces </vt:lpstr>
      <vt:lpstr>Waterpik for gums</vt:lpstr>
      <vt:lpstr>Tongue cleaner</vt:lpstr>
      <vt:lpstr>Презентация PowerPoint</vt:lpstr>
      <vt:lpstr>Vaping and Oral Health </vt:lpstr>
      <vt:lpstr>Alcohol and Oral Health</vt:lpstr>
      <vt:lpstr>Oral Health of Drug Abusers</vt:lpstr>
      <vt:lpstr>Nutrition </vt:lpstr>
      <vt:lpstr>Suggestion #1</vt:lpstr>
      <vt:lpstr>Suggestion #2</vt:lpstr>
      <vt:lpstr>Print master</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Nataliia Zhalivtsiv</dc:creator>
  <cp:lastModifiedBy>Natali</cp:lastModifiedBy>
  <cp:revision>17</cp:revision>
  <dcterms:created xsi:type="dcterms:W3CDTF">2020-03-16T01:45:56Z</dcterms:created>
  <dcterms:modified xsi:type="dcterms:W3CDTF">2020-03-24T04:09:01Z</dcterms:modified>
</cp:coreProperties>
</file>