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embeddedFontLst>
    <p:embeddedFont>
      <p:font typeface="Algerian" panose="04020705040A02060702" pitchFamily="82" charset="0"/>
      <p:regular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87045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 rot="-10380000" flipH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5" name="Google Shape;85;p12"/>
          <p:cNvSpPr/>
          <p:nvPr/>
        </p:nvSpPr>
        <p:spPr>
          <a:xfrm rot="-10380000" flipH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2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3" name="Google Shape;93;p12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65000" sy="65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" name="Google Shape;13;p1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4" name="Google Shape;14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1" name="Google Shape;31;p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85204618_A_possible_etiology_for_the_dilacerat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rainelike.com/dentanat_tour/Anomalies_Dental_Hard_Tissues/Anomalies_Dental_Hard_Tissues_print.html" TargetMode="External"/><Relationship Id="rId5" Type="http://schemas.openxmlformats.org/officeDocument/2006/relationships/hyperlink" Target="https://onlinelibrary.wiley.com/doi/pdf/10.1111/iej.1250" TargetMode="External"/><Relationship Id="rId4" Type="http://schemas.openxmlformats.org/officeDocument/2006/relationships/hyperlink" Target="about:blan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lgerian"/>
              <a:buNone/>
            </a:pPr>
            <a:r>
              <a:rPr lang="en-US" sz="6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Dilaceration and Accessory Roots</a:t>
            </a:r>
            <a:endParaRPr sz="6600">
              <a:solidFill>
                <a:schemeClr val="dk1"/>
              </a:solidFill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8359080" cy="362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45720" lvl="0" indent="0" algn="r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/>
          </a:p>
          <a:p>
            <a:pPr marL="0" marR="45720" lvl="0" indent="0" algn="r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  <a:p>
            <a:pPr marL="0" marR="45720" lvl="0" indent="0" algn="r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  <a:p>
            <a:pPr marL="0" marR="45720" lvl="0" indent="0" algn="r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  <a:p>
            <a:pPr marL="0" marR="45720" lvl="0" indent="0" algn="r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/>
              <a:t>                               </a:t>
            </a:r>
            <a:endParaRPr/>
          </a:p>
          <a:p>
            <a:pPr marL="0" marR="45720" lvl="0" indent="0" algn="r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  <a:p>
            <a:pPr marL="0" marR="45720" lvl="0" indent="0" algn="r" rtl="0">
              <a:spcBef>
                <a:spcPts val="640"/>
              </a:spcBef>
              <a:spcAft>
                <a:spcPts val="0"/>
              </a:spcAft>
              <a:buSzPts val="2470"/>
              <a:buNone/>
            </a:pPr>
            <a:r>
              <a:rPr lang="en-US"/>
              <a:t>  </a:t>
            </a:r>
            <a:r>
              <a:rPr lang="en-US" sz="3200" i="1">
                <a:latin typeface="Times New Roman"/>
                <a:ea typeface="Times New Roman"/>
                <a:cs typeface="Times New Roman"/>
                <a:sym typeface="Times New Roman"/>
              </a:rPr>
              <a:t>by Natallia Mikhelis</a:t>
            </a:r>
            <a:endParaRPr sz="32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lgerian"/>
              <a:buNone/>
            </a:pPr>
            <a:r>
              <a:rPr lang="en-US" sz="8000">
                <a:latin typeface="Algerian"/>
                <a:ea typeface="Algerian"/>
                <a:cs typeface="Algerian"/>
                <a:sym typeface="Algerian"/>
              </a:rPr>
              <a:t>References</a:t>
            </a:r>
            <a:endParaRPr sz="8000"/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https://www.researchgate.net/publication/285204618_A_possible_etiology_for_the_dilaceration</a:t>
            </a:r>
            <a:endParaRPr/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 u="sng">
                <a:solidFill>
                  <a:schemeClr val="hlink"/>
                </a:solidFill>
                <a:hlinkClick r:id="rId4"/>
              </a:rPr>
              <a:t>file:///C:/Users/Natali/Pictures/a09v12n1%20(1).pdf</a:t>
            </a:r>
            <a:endParaRPr/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https://onlinelibrary.wiley.com/doi/pdf/10.1111/iej.1250</a:t>
            </a:r>
            <a:endParaRPr/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http://www.brainelike.com/dentanat_tour/Anomalies_Dental_Hard_Tissues/Anomalies_Dental_Hard_Tissues_print.html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49940"/>
            <a:ext cx="9143999" cy="590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lgerian"/>
              <a:buNone/>
            </a:pPr>
            <a:r>
              <a:rPr lang="en-US" sz="8000">
                <a:latin typeface="Algerian"/>
                <a:ea typeface="Algerian"/>
                <a:cs typeface="Algerian"/>
                <a:sym typeface="Algerian"/>
              </a:rPr>
              <a:t>Definition</a:t>
            </a:r>
            <a:endParaRPr sz="8000"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3164"/>
              <a:buChar char="⚫"/>
            </a:pPr>
            <a:r>
              <a:rPr lang="en-US" sz="3330">
                <a:latin typeface="Times New Roman"/>
                <a:ea typeface="Times New Roman"/>
                <a:cs typeface="Times New Roman"/>
                <a:sym typeface="Times New Roman"/>
              </a:rPr>
              <a:t>The term </a:t>
            </a:r>
            <a:r>
              <a:rPr lang="en-US" sz="3330" b="1">
                <a:latin typeface="Times New Roman"/>
                <a:ea typeface="Times New Roman"/>
                <a:cs typeface="Times New Roman"/>
                <a:sym typeface="Times New Roman"/>
              </a:rPr>
              <a:t>dilaceration</a:t>
            </a:r>
            <a:r>
              <a:rPr lang="en-US" sz="3330">
                <a:latin typeface="Times New Roman"/>
                <a:ea typeface="Times New Roman"/>
                <a:cs typeface="Times New Roman"/>
                <a:sym typeface="Times New Roman"/>
              </a:rPr>
              <a:t> was first used by Tomes  in 1848 and is defined as a deviation or bend in the linear relationship of crown of a tooth to its root</a:t>
            </a:r>
            <a:endParaRPr/>
          </a:p>
          <a:p>
            <a:pPr marL="274320" lvl="0" indent="-274320" algn="l" rtl="0">
              <a:spcBef>
                <a:spcPts val="666"/>
              </a:spcBef>
              <a:spcAft>
                <a:spcPts val="0"/>
              </a:spcAft>
              <a:buSzPts val="3164"/>
              <a:buChar char="⚫"/>
            </a:pPr>
            <a:r>
              <a:rPr lang="en-US" sz="3330" b="1"/>
              <a:t>Dilaceration</a:t>
            </a:r>
            <a:r>
              <a:rPr lang="en-US" sz="3330"/>
              <a:t> is a developmental disturbance in shape of teeth. It refers to an angulation, or a sharp bend or curve, in the </a:t>
            </a:r>
            <a:r>
              <a:rPr lang="en-US" sz="3330" b="1"/>
              <a:t>root</a:t>
            </a:r>
            <a:r>
              <a:rPr lang="en-US" sz="3330"/>
              <a:t> or crown of a formed tooth</a:t>
            </a:r>
            <a:r>
              <a:rPr lang="en-US" sz="333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</a:t>
            </a:r>
            <a:endParaRPr sz="333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919"/>
              <a:buFont typeface="Algerian"/>
              <a:buNone/>
            </a:pPr>
            <a:r>
              <a:rPr lang="en-US" sz="7919">
                <a:latin typeface="Algerian"/>
                <a:ea typeface="Algerian"/>
                <a:cs typeface="Algerian"/>
                <a:sym typeface="Algerian"/>
              </a:rPr>
              <a:t>EXAMPLES</a:t>
            </a:r>
            <a:endParaRPr sz="7919"/>
          </a:p>
        </p:txBody>
      </p:sp>
      <p:pic>
        <p:nvPicPr>
          <p:cNvPr id="123" name="Google Shape;123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916832"/>
            <a:ext cx="3972054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8024" y="1916832"/>
            <a:ext cx="3600400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323528" y="188640"/>
            <a:ext cx="8363272" cy="165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lgerian"/>
              <a:buNone/>
            </a:pPr>
            <a:r>
              <a:rPr lang="en-US" sz="6000">
                <a:latin typeface="Algerian"/>
                <a:ea typeface="Algerian"/>
                <a:cs typeface="Algerian"/>
                <a:sym typeface="Algerian"/>
              </a:rPr>
              <a:t>Causes of Roots Dilaceration</a:t>
            </a:r>
            <a:endParaRPr sz="6000"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The proposed hypothesis describes tooth root dilaceration resulting from tooth root sheath displacement due to gradients of plasticity present within the alveolar bone.  A possible etiology for the dilaceration  of permanent tooth roots relative to bone remodeling gradients in alveolar bone. </a:t>
            </a:r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65104"/>
            <a:ext cx="9144000" cy="2492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55" y="0"/>
            <a:ext cx="3048177" cy="3140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9832" y="1"/>
            <a:ext cx="3096344" cy="314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6176" y="1"/>
            <a:ext cx="2987824" cy="314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" y="3140970"/>
            <a:ext cx="4716015" cy="37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16016" y="3140970"/>
            <a:ext cx="4399918" cy="3717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lgerian"/>
              <a:buNone/>
            </a:pPr>
            <a:r>
              <a:rPr lang="en-US" sz="7200">
                <a:latin typeface="Algerian"/>
                <a:ea typeface="Algerian"/>
                <a:cs typeface="Algerian"/>
                <a:sym typeface="Algerian"/>
              </a:rPr>
              <a:t>Accessory Roots</a:t>
            </a:r>
            <a:endParaRPr sz="7200"/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3800"/>
              <a:buChar char="⚫"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An anomalous additional tooth’s root</a:t>
            </a:r>
            <a:r>
              <a:rPr lang="en-US"/>
              <a:t>.</a:t>
            </a:r>
            <a:endParaRPr/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74651"/>
            <a:ext cx="9144000" cy="418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lgerian"/>
              <a:buNone/>
            </a:pPr>
            <a:r>
              <a:rPr lang="en-US" sz="9600">
                <a:latin typeface="Algerian"/>
                <a:ea typeface="Algerian"/>
                <a:cs typeface="Algerian"/>
                <a:sym typeface="Algerian"/>
              </a:rPr>
              <a:t>Etiology</a:t>
            </a:r>
            <a:endParaRPr sz="9600"/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46"/>
              <a:buChar char="⚫"/>
            </a:pPr>
            <a:r>
              <a:rPr lang="en-US" sz="2890">
                <a:latin typeface="Times New Roman"/>
                <a:ea typeface="Times New Roman"/>
                <a:cs typeface="Times New Roman"/>
                <a:sym typeface="Times New Roman"/>
              </a:rPr>
              <a:t> Accessory root formation usually occurs through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78"/>
              </a:spcBef>
              <a:spcAft>
                <a:spcPts val="0"/>
              </a:spcAft>
              <a:buSzPts val="2746"/>
              <a:buNone/>
            </a:pPr>
            <a:r>
              <a:rPr lang="en-US" sz="2890">
                <a:latin typeface="Times New Roman"/>
                <a:ea typeface="Times New Roman"/>
                <a:cs typeface="Times New Roman"/>
                <a:sym typeface="Times New Roman"/>
              </a:rPr>
              <a:t>two ways:</a:t>
            </a:r>
            <a:endParaRPr/>
          </a:p>
          <a:p>
            <a:pPr marL="514350" lvl="0" indent="-514350" algn="l" rtl="0">
              <a:lnSpc>
                <a:spcPct val="80000"/>
              </a:lnSpc>
              <a:spcBef>
                <a:spcPts val="578"/>
              </a:spcBef>
              <a:spcAft>
                <a:spcPts val="0"/>
              </a:spcAft>
              <a:buSzPts val="2746"/>
              <a:buFont typeface="Calibri"/>
              <a:buAutoNum type="arabicPeriod"/>
            </a:pPr>
            <a:r>
              <a:rPr lang="en-US" sz="2890">
                <a:latin typeface="Times New Roman"/>
                <a:ea typeface="Times New Roman"/>
                <a:cs typeface="Times New Roman"/>
                <a:sym typeface="Times New Roman"/>
              </a:rPr>
              <a:t> either by splitting the Hertwig’s Epithelial</a:t>
            </a:r>
            <a:endParaRPr sz="289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578"/>
              </a:spcBef>
              <a:spcAft>
                <a:spcPts val="0"/>
              </a:spcAft>
              <a:buSzPts val="2746"/>
              <a:buNone/>
            </a:pPr>
            <a:r>
              <a:rPr lang="en-US" sz="2890">
                <a:latin typeface="Times New Roman"/>
                <a:ea typeface="Times New Roman"/>
                <a:cs typeface="Times New Roman"/>
                <a:sym typeface="Times New Roman"/>
              </a:rPr>
              <a:t>Root Sheath (HERS) to form two similar roots;</a:t>
            </a:r>
            <a:endParaRPr sz="289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578"/>
              </a:spcBef>
              <a:spcAft>
                <a:spcPts val="0"/>
              </a:spcAft>
              <a:buSzPts val="2746"/>
              <a:buNone/>
            </a:pPr>
            <a:r>
              <a:rPr lang="en-US" sz="2890">
                <a:solidFill>
                  <a:srgbClr val="89D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90">
                <a:latin typeface="Times New Roman"/>
                <a:ea typeface="Times New Roman"/>
                <a:cs typeface="Times New Roman"/>
                <a:sym typeface="Times New Roman"/>
              </a:rPr>
              <a:t>.   folding of the HERS to form an independent root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78"/>
              </a:spcBef>
              <a:spcAft>
                <a:spcPts val="0"/>
              </a:spcAft>
              <a:buSzPts val="2746"/>
              <a:buNone/>
            </a:pPr>
            <a:r>
              <a:rPr lang="en-US" sz="2890">
                <a:latin typeface="Times New Roman"/>
                <a:ea typeface="Times New Roman"/>
                <a:cs typeface="Times New Roman"/>
                <a:sym typeface="Times New Roman"/>
              </a:rPr>
              <a:t>which may have various morphological features.</a:t>
            </a:r>
            <a:endParaRPr sz="289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lvl="0" indent="-274320" algn="l" rtl="0">
              <a:lnSpc>
                <a:spcPct val="80000"/>
              </a:lnSpc>
              <a:spcBef>
                <a:spcPts val="578"/>
              </a:spcBef>
              <a:spcAft>
                <a:spcPts val="0"/>
              </a:spcAft>
              <a:buSzPts val="2746"/>
              <a:buChar char="⚫"/>
            </a:pPr>
            <a:r>
              <a:rPr lang="en-US" sz="2890">
                <a:latin typeface="Times New Roman"/>
                <a:ea typeface="Times New Roman"/>
                <a:cs typeface="Times New Roman"/>
                <a:sym typeface="Times New Roman"/>
              </a:rPr>
              <a:t>  The etiology of this groove is not fully understood. It could represent an infolding of the enamel organ and HERS (Hertwig’s Epithelial Root Sheath) or an alteration of genetic mechanisms</a:t>
            </a:r>
            <a:r>
              <a:rPr lang="en-US" sz="2890"/>
              <a:t>.</a:t>
            </a:r>
            <a:endParaRPr sz="289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107504" y="874323"/>
            <a:ext cx="88569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lgerian"/>
              <a:buNone/>
            </a:pPr>
            <a:r>
              <a:rPr lang="en-US" sz="9600">
                <a:latin typeface="Algerian"/>
                <a:ea typeface="Algerian"/>
                <a:cs typeface="Algerian"/>
                <a:sym typeface="Algerian"/>
              </a:rPr>
              <a:t>Examples</a:t>
            </a:r>
            <a:endParaRPr sz="9600"/>
          </a:p>
        </p:txBody>
      </p:sp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16567">
            <a:off x="251520" y="2347913"/>
            <a:ext cx="30861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36399">
            <a:off x="6366213" y="2221472"/>
            <a:ext cx="2409314" cy="245951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/>
          <p:nvPr/>
        </p:nvSpPr>
        <p:spPr>
          <a:xfrm>
            <a:off x="1979712" y="3384364"/>
            <a:ext cx="17281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2286000" y="2967335"/>
            <a:ext cx="113387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</a:t>
            </a:r>
            <a:endParaRPr/>
          </a:p>
        </p:txBody>
      </p:sp>
      <p:pic>
        <p:nvPicPr>
          <p:cNvPr id="163" name="Google Shape;163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37708" y="2031178"/>
            <a:ext cx="2174451" cy="2333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 txBox="1"/>
          <p:nvPr/>
        </p:nvSpPr>
        <p:spPr>
          <a:xfrm>
            <a:off x="2195736" y="4934982"/>
            <a:ext cx="5616624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Highest Incidence of Extra Roots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Third molars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lgerian"/>
              <a:buNone/>
            </a:pPr>
            <a:r>
              <a:rPr lang="en-US" sz="5200">
                <a:latin typeface="Algerian"/>
                <a:ea typeface="Algerian"/>
                <a:cs typeface="Algerian"/>
                <a:sym typeface="Algerian"/>
              </a:rPr>
              <a:t>Clinical Consideration</a:t>
            </a:r>
            <a:endParaRPr sz="5200"/>
          </a:p>
        </p:txBody>
      </p:sp>
      <p:pic>
        <p:nvPicPr>
          <p:cNvPr id="170" name="Google Shape;170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12160" y="1772816"/>
            <a:ext cx="3131840" cy="508518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/>
          <p:nvPr/>
        </p:nvSpPr>
        <p:spPr>
          <a:xfrm>
            <a:off x="0" y="2274838"/>
            <a:ext cx="5652120" cy="935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 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Clinical recognition of dilaceration of the root and accessory roots of teeth is important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because it can lead to non eruption, longer retention of primary predecessor tooth or possible apical fenestration of the buccal or labial cortical plate.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Dilaceration causes a challenge for endodontic or orthodontic treatment as well as difficulty in extraction.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4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X-ray is required!!!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Экран (4:3)</PresentationFormat>
  <Paragraphs>51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Algerian</vt:lpstr>
      <vt:lpstr>Times New Roman</vt:lpstr>
      <vt:lpstr>Constantia</vt:lpstr>
      <vt:lpstr>Calibri</vt:lpstr>
      <vt:lpstr>Noto Sans Symbols</vt:lpstr>
      <vt:lpstr>Поток</vt:lpstr>
      <vt:lpstr>Поток</vt:lpstr>
      <vt:lpstr>Dilaceration and Accessory Roots</vt:lpstr>
      <vt:lpstr>Definition</vt:lpstr>
      <vt:lpstr>EXAMPLES</vt:lpstr>
      <vt:lpstr>Causes of Roots Dilaceration</vt:lpstr>
      <vt:lpstr>Презентация PowerPoint</vt:lpstr>
      <vt:lpstr>Accessory Roots</vt:lpstr>
      <vt:lpstr>Etiology</vt:lpstr>
      <vt:lpstr>Examples</vt:lpstr>
      <vt:lpstr>Clinical Consideration</vt:lpstr>
      <vt:lpstr>References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Dilaceration and Accessory Roots</dc:title>
  <dc:creator>Natali</dc:creator>
  <cp:lastModifiedBy>Natali</cp:lastModifiedBy>
  <cp:revision>1</cp:revision>
  <dcterms:modified xsi:type="dcterms:W3CDTF">2020-05-08T05:05:51Z</dcterms:modified>
</cp:coreProperties>
</file>