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1" r:id="rId2"/>
    <p:sldId id="310" r:id="rId3"/>
    <p:sldId id="311" r:id="rId4"/>
    <p:sldId id="320" r:id="rId5"/>
    <p:sldId id="290" r:id="rId6"/>
    <p:sldId id="264" r:id="rId7"/>
    <p:sldId id="276" r:id="rId8"/>
    <p:sldId id="317" r:id="rId9"/>
    <p:sldId id="319" r:id="rId10"/>
    <p:sldId id="318" r:id="rId11"/>
    <p:sldId id="315" r:id="rId12"/>
    <p:sldId id="321" r:id="rId13"/>
    <p:sldId id="322" r:id="rId14"/>
    <p:sldId id="323" r:id="rId15"/>
    <p:sldId id="316" r:id="rId16"/>
    <p:sldId id="324" r:id="rId17"/>
    <p:sldId id="293" r:id="rId18"/>
    <p:sldId id="308" r:id="rId19"/>
    <p:sldId id="32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04D86-40C4-475E-962A-DFEDAFC2EB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17A96-FAE2-4885-BD47-C5F5A2C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7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F069-F319-4698-9ED6-83E5B1BD37F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C634-C93E-4A04-B1A9-F6FF9989D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autodesk.com/support/autocad/learn-explore/caas/CloudHelp/cloudhelp/2016/ENU/AutoCAD-Core/files/GUID-BC466DEE-ACD8-419A-B017-AB3065336AD7-htm.htmlhttps:/knowledge.autodesk.com/support/autocad-for-mac/learn-explore/caas/CloudHelp/cloudhelp/2015/ENU/AutoCAD-MAC-Core/files/GUID-C60B6D5D-AAEB-420F-917F-6E6B47E92F48-htm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nowledge.autodesk.com/support/autocad-civil-3d/learn-explore/caas/documentation/CIV3D/2012/ENU/filesACR/WS1a9193826455f5ff104d7f510f19418261-62b0-htm.htm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knowledge.autodesk.com/support/autocad/learn-explore/caas/CloudHelp/cloudhelp/2015/ENU/AutoCAD-Core/files/GUID-27C104F2-B687-4025-B50B-A58E37329832-htm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w0018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604" y="0"/>
            <a:ext cx="48193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98" y="1382286"/>
            <a:ext cx="4324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Working Drawings:</a:t>
            </a:r>
          </a:p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Exterior Elevations</a:t>
            </a:r>
          </a:p>
          <a:p>
            <a:pPr algn="ctr"/>
            <a:r>
              <a:rPr lang="en-US" sz="2000" dirty="0"/>
              <a:t>CMCE 1110 Construction Drawings</a:t>
            </a:r>
          </a:p>
          <a:p>
            <a:pPr algn="ctr"/>
            <a:r>
              <a:rPr lang="en-US" sz="2000" dirty="0"/>
              <a:t>Professor Anderson</a:t>
            </a:r>
          </a:p>
          <a:p>
            <a:pPr algn="ctr"/>
            <a:endParaRPr lang="en-US" sz="6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947" b="48518"/>
          <a:stretch/>
        </p:blipFill>
        <p:spPr>
          <a:xfrm>
            <a:off x="-4" y="3205054"/>
            <a:ext cx="9152242" cy="3678345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17160" r="38333" b="23086"/>
          <a:stretch/>
        </p:blipFill>
        <p:spPr>
          <a:xfrm>
            <a:off x="6589655" y="-8238"/>
            <a:ext cx="2562583" cy="31966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463482" y="3978876"/>
            <a:ext cx="255373" cy="2388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7591168" y="2998573"/>
            <a:ext cx="1" cy="980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7773" y="189562"/>
            <a:ext cx="60541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Edit Hatches</a:t>
            </a:r>
            <a:endParaRPr lang="en-US" sz="2000" dirty="0" smtClean="0"/>
          </a:p>
          <a:p>
            <a:r>
              <a:rPr lang="en-US" sz="2000" i="1" dirty="0" smtClean="0"/>
              <a:t>Hatch Creation</a:t>
            </a:r>
            <a:r>
              <a:rPr lang="en-US" sz="2000" dirty="0" smtClean="0"/>
              <a:t> tab pops up when the hatch command is active or when a hatch is selected.  Here you can edit hatch patterns, scales, angles, origin and definition.</a:t>
            </a:r>
          </a:p>
          <a:p>
            <a:endParaRPr lang="en-US" sz="2000" dirty="0" smtClean="0"/>
          </a:p>
          <a:p>
            <a:r>
              <a:rPr lang="en-US" sz="2000" dirty="0" smtClean="0"/>
              <a:t>Access: Click Option down arrow in Hatch Creation tab or type “he”.  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530113" y="5090983"/>
            <a:ext cx="1252849" cy="7825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029" y="4644476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3381" y="4219708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63307" r="43513" b="9278"/>
          <a:stretch/>
        </p:blipFill>
        <p:spPr>
          <a:xfrm>
            <a:off x="5136069" y="-41190"/>
            <a:ext cx="4012048" cy="2524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681" y="138731"/>
            <a:ext cx="394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Orthographic Projection: Process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63" y="2727145"/>
            <a:ext cx="4330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Copy first and second floor plans.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Rotate plans accordingly, per required view.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Align plans (stack vertically – make sure outer walls align).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Set elevation markers in area below plans.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35888" r="43513" b="33689"/>
          <a:stretch/>
        </p:blipFill>
        <p:spPr>
          <a:xfrm>
            <a:off x="5131953" y="2264584"/>
            <a:ext cx="4012048" cy="2801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83044" y="4546267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5115" y="2847842"/>
            <a:ext cx="1115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FIRST FLOOR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8869" y="525174"/>
            <a:ext cx="155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SECOND FLOOR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3" t="53644" r="35766" b="28899"/>
          <a:stretch/>
        </p:blipFill>
        <p:spPr>
          <a:xfrm>
            <a:off x="7114439" y="4547345"/>
            <a:ext cx="357279" cy="327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3" t="53644" r="35766" b="28899"/>
          <a:stretch/>
        </p:blipFill>
        <p:spPr>
          <a:xfrm>
            <a:off x="7097089" y="2162454"/>
            <a:ext cx="357279" cy="3272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92397" y="4480140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3794" y="2089637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1021" y="4543832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2" t="16210" r="43513" b="64872"/>
          <a:stretch/>
        </p:blipFill>
        <p:spPr>
          <a:xfrm>
            <a:off x="5136069" y="5025082"/>
            <a:ext cx="4012048" cy="17423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56017" y="5041375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1895" y="5597429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0133" y="6165845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35" y="130493"/>
            <a:ext cx="895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Orthographic Projection: Process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waeconline.org.ng/e-learning/Technical/Td118Mq1_clip_image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b="3196"/>
          <a:stretch/>
        </p:blipFill>
        <p:spPr bwMode="auto">
          <a:xfrm>
            <a:off x="168328" y="2354224"/>
            <a:ext cx="3910987" cy="42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795" y="882372"/>
            <a:ext cx="8452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5. Vertical Lines: Use </a:t>
            </a:r>
            <a:r>
              <a:rPr lang="en-US" sz="2400" i="1" dirty="0" smtClean="0"/>
              <a:t>X-Lines</a:t>
            </a:r>
            <a:r>
              <a:rPr lang="en-US" sz="2400" dirty="0" smtClean="0"/>
              <a:t> to project features from first floor plan to elevation.</a:t>
            </a:r>
            <a:endParaRPr lang="en-US" sz="2400" i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3042" y="1877632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57264" y="1872372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4634" y="1888138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7955" y="1872372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15846" r="35528" b="9999"/>
          <a:stretch/>
        </p:blipFill>
        <p:spPr>
          <a:xfrm>
            <a:off x="4154361" y="1685383"/>
            <a:ext cx="4999839" cy="52040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4382" y="3475921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12169" y="5640237"/>
            <a:ext cx="3621085" cy="9335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3093" y="6205965"/>
            <a:ext cx="168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EXAMPLE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12169" y="3698788"/>
            <a:ext cx="3621085" cy="444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95567" y="6112476"/>
            <a:ext cx="271849" cy="934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5567" y="3888259"/>
            <a:ext cx="45719" cy="22847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01344" y="3880021"/>
            <a:ext cx="31082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8" t="16806" r="37927" b="12563"/>
          <a:stretch/>
        </p:blipFill>
        <p:spPr>
          <a:xfrm>
            <a:off x="5254047" y="1713369"/>
            <a:ext cx="3137327" cy="516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35" y="130493"/>
            <a:ext cx="895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Orthographic Projection: Process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waeconline.org.ng/e-learning/Technical/Td118Mq1_clip_image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b="3196"/>
          <a:stretch/>
        </p:blipFill>
        <p:spPr bwMode="auto">
          <a:xfrm>
            <a:off x="168328" y="2354224"/>
            <a:ext cx="3910987" cy="42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795" y="882372"/>
            <a:ext cx="888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6. (REPEAT 5) Vertical Lines: Use </a:t>
            </a:r>
            <a:r>
              <a:rPr lang="en-US" sz="2400" i="1" dirty="0" smtClean="0"/>
              <a:t>X-Lines</a:t>
            </a:r>
            <a:r>
              <a:rPr lang="en-US" sz="2400" dirty="0" smtClean="0"/>
              <a:t> to project features from second floor plan to elevation.</a:t>
            </a:r>
            <a:endParaRPr lang="en-US" sz="2400" i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3042" y="1877632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57264" y="1872372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4634" y="1888138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7955" y="1872372"/>
            <a:ext cx="44067" cy="4616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93093" y="6205965"/>
            <a:ext cx="168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EXAMPLE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94877" y="2999581"/>
            <a:ext cx="2153491" cy="444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91200" y="5560541"/>
            <a:ext cx="2334777" cy="741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555875" y="5903655"/>
            <a:ext cx="214183" cy="1017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55875" y="3218120"/>
            <a:ext cx="45719" cy="270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1652" y="3209883"/>
            <a:ext cx="31082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24690" y="2793937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9" t="17354" r="37928" b="13202"/>
          <a:stretch/>
        </p:blipFill>
        <p:spPr>
          <a:xfrm>
            <a:off x="4983173" y="-50334"/>
            <a:ext cx="4156956" cy="6932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681" y="138731"/>
            <a:ext cx="394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Orthographic Projection: Process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921" y="2702431"/>
            <a:ext cx="46349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b="1" dirty="0" smtClean="0"/>
              <a:t>REPEAT</a:t>
            </a:r>
            <a:r>
              <a:rPr lang="en-US" sz="2400" dirty="0" smtClean="0"/>
              <a:t> steps 1 – 6 for next elevation.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Copy first and second floor plans.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Rotate plans accordingly, per required view.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Align plans (stack vertically – make sure outer walls align).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Set elevation markers in area below plans.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25378" y="4546267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5305" y="2991786"/>
            <a:ext cx="1115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FIRST FLOOR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1192" y="590641"/>
            <a:ext cx="123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SECOND FLOOR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2397" y="2298401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3794" y="-92102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3355" y="4543832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9015" y="5288514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4893" y="5844568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33131" y="6412984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41632" r="54685" b="44274"/>
          <a:stretch/>
        </p:blipFill>
        <p:spPr>
          <a:xfrm>
            <a:off x="7138629" y="-9172"/>
            <a:ext cx="347787" cy="318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41632" r="54685" b="44274"/>
          <a:stretch/>
        </p:blipFill>
        <p:spPr>
          <a:xfrm>
            <a:off x="7146867" y="2383626"/>
            <a:ext cx="347787" cy="3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35" y="130493"/>
            <a:ext cx="895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Orthographic Projection: Process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waeconline.org.ng/e-learning/Technical/Td118Mq1_clip_image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b="3196"/>
          <a:stretch/>
        </p:blipFill>
        <p:spPr bwMode="auto">
          <a:xfrm>
            <a:off x="179146" y="2538699"/>
            <a:ext cx="3910987" cy="42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950" y="2743604"/>
            <a:ext cx="4287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8. Horizontal Lines: Create </a:t>
            </a:r>
            <a:r>
              <a:rPr lang="en-US" sz="2400" i="1" dirty="0" smtClean="0"/>
              <a:t>X-Lines</a:t>
            </a:r>
            <a:r>
              <a:rPr lang="en-US" sz="2400" dirty="0" smtClean="0"/>
              <a:t> to project building regulating lines (floor heights, dimensions) from one elevation to the next.</a:t>
            </a:r>
            <a:endParaRPr lang="en-US" sz="2400" i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640" y="3743142"/>
            <a:ext cx="3665957" cy="21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380" y="3044867"/>
            <a:ext cx="3665957" cy="21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614" y="4441417"/>
            <a:ext cx="3665957" cy="21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0714" y="6472136"/>
            <a:ext cx="168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EXAMPLE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47091" r="21481" b="28787"/>
          <a:stretch/>
        </p:blipFill>
        <p:spPr>
          <a:xfrm>
            <a:off x="0" y="873216"/>
            <a:ext cx="9144000" cy="1664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099" y="894123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983" y="1499604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4" y="2055217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35" y="130493"/>
            <a:ext cx="895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Orthographic Projection: Process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376" y="928200"/>
            <a:ext cx="8548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9. Horizontal Lines: Create </a:t>
            </a:r>
            <a:r>
              <a:rPr lang="en-US" sz="2400" i="1" dirty="0" smtClean="0"/>
              <a:t>X-Lines</a:t>
            </a:r>
            <a:r>
              <a:rPr lang="en-US" sz="2400" dirty="0" smtClean="0"/>
              <a:t> to project features from one elevation to the next.  Use known dimensions to construct remainder of elevation.  Assign line </a:t>
            </a:r>
            <a:r>
              <a:rPr lang="en-US" sz="2400" dirty="0" err="1" smtClean="0"/>
              <a:t>wieghts</a:t>
            </a:r>
            <a:r>
              <a:rPr lang="en-US" sz="2400" dirty="0" smtClean="0"/>
              <a:t>/layers as applicable.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47237" r="22793" b="25055"/>
          <a:stretch/>
        </p:blipFill>
        <p:spPr>
          <a:xfrm>
            <a:off x="-298495" y="2062336"/>
            <a:ext cx="9730890" cy="2033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099" y="2058881"/>
            <a:ext cx="6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376" y="4406859"/>
            <a:ext cx="687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10. Annotation: elevation markers, notes, dimensions. 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51562" r="19820" b="21371"/>
          <a:stretch/>
        </p:blipFill>
        <p:spPr>
          <a:xfrm>
            <a:off x="-26575" y="5000367"/>
            <a:ext cx="9227572" cy="1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7" y="862422"/>
            <a:ext cx="7989993" cy="5992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35" y="130493"/>
            <a:ext cx="8957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Complete Layout: </a:t>
            </a:r>
            <a:r>
              <a:rPr lang="en-US" sz="4800" dirty="0" err="1" smtClean="0">
                <a:solidFill>
                  <a:srgbClr val="0070C0"/>
                </a:solidFill>
              </a:rPr>
              <a:t>Titleblock</a:t>
            </a:r>
            <a:r>
              <a:rPr lang="en-US" sz="4800" dirty="0" smtClean="0">
                <a:solidFill>
                  <a:srgbClr val="0070C0"/>
                </a:solidFill>
              </a:rPr>
              <a:t> and Viewport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8086" y="22034"/>
            <a:ext cx="517336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Extra Credit!!!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040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192" y="664401"/>
            <a:ext cx="82109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Assignment Specifications: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a Dropbox folder “A-004”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Upload your progress drawing at the end of this class to your Dropbox folder. Name files: Last Name First Name – Assignment Title.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Upload final submission *BEFORE THE START OF THE NEXT CLASS*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Submit 8.5”x11” plot of each drawing *AT THE START OF THE NEXT CLASS*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ta clark elevation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27726" cy="4567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4795837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Gordon </a:t>
            </a:r>
            <a:r>
              <a:rPr lang="en-US" sz="1400" dirty="0" err="1" smtClean="0"/>
              <a:t>Matta</a:t>
            </a:r>
            <a:r>
              <a:rPr lang="en-US" sz="1400" dirty="0" smtClean="0"/>
              <a:t> Clark, </a:t>
            </a:r>
            <a:r>
              <a:rPr lang="en-US" sz="1400" i="1" dirty="0" smtClean="0"/>
              <a:t>Splitting</a:t>
            </a:r>
          </a:p>
          <a:p>
            <a:pPr algn="r"/>
            <a:r>
              <a:rPr lang="en-US" sz="1400" dirty="0" smtClean="0"/>
              <a:t>1974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Building Cuts Series</a:t>
            </a:r>
          </a:p>
          <a:p>
            <a:pPr algn="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356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s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25" y="2304050"/>
            <a:ext cx="6290523" cy="4553950"/>
          </a:xfrm>
          <a:prstGeom prst="rect">
            <a:avLst/>
          </a:prstGeom>
        </p:spPr>
      </p:pic>
      <p:pic>
        <p:nvPicPr>
          <p:cNvPr id="3" name="Picture 2" descr="glas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8" y="0"/>
            <a:ext cx="3200400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8443" y="0"/>
            <a:ext cx="4859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Principles of Orthographic Projection</a:t>
            </a:r>
          </a:p>
        </p:txBody>
      </p:sp>
    </p:spTree>
    <p:extLst>
      <p:ext uri="{BB962C8B-B14F-4D97-AF65-F5344CB8AC3E}">
        <p14:creationId xmlns:p14="http://schemas.microsoft.com/office/powerpoint/2010/main" val="3661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03" y="782596"/>
            <a:ext cx="900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Principles of Orthographic Projection</a:t>
            </a:r>
          </a:p>
        </p:txBody>
      </p:sp>
      <p:pic>
        <p:nvPicPr>
          <p:cNvPr id="2050" name="Picture 2" descr="http://chestofbooks.com/crafts/metal/Metal-Pattern/images/Fig-128-Principles-of-Orthographic-Projection-Illust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42" y="2619632"/>
            <a:ext cx="5104151" cy="38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093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4800" dirty="0" err="1" smtClean="0">
                <a:solidFill>
                  <a:srgbClr val="0070C0"/>
                </a:solidFill>
              </a:rPr>
              <a:t>Escherick</a:t>
            </a:r>
            <a:r>
              <a:rPr lang="en-US" sz="4800" dirty="0" smtClean="0">
                <a:solidFill>
                  <a:srgbClr val="0070C0"/>
                </a:solidFill>
              </a:rPr>
              <a:t> House</a:t>
            </a:r>
          </a:p>
          <a:p>
            <a:pPr marL="0" lvl="1"/>
            <a:r>
              <a:rPr lang="en-US" sz="1400" dirty="0" smtClean="0"/>
              <a:t>Louis Kahn, 1959-1961</a:t>
            </a:r>
          </a:p>
          <a:p>
            <a:pPr marL="0" lvl="1"/>
            <a:r>
              <a:rPr lang="en-US" sz="1400" dirty="0" smtClean="0"/>
              <a:t>204 Sunrise Lane, Philadelphia, PA</a:t>
            </a:r>
          </a:p>
        </p:txBody>
      </p:sp>
      <p:pic>
        <p:nvPicPr>
          <p:cNvPr id="3" name="Picture 2" descr="front view.jpg"/>
          <p:cNvPicPr>
            <a:picLocks noChangeAspect="1"/>
          </p:cNvPicPr>
          <p:nvPr/>
        </p:nvPicPr>
        <p:blipFill>
          <a:blip r:embed="rId2"/>
          <a:srcRect t="3840" b="3840"/>
          <a:stretch>
            <a:fillRect/>
          </a:stretch>
        </p:blipFill>
        <p:spPr>
          <a:xfrm>
            <a:off x="3514766" y="1614201"/>
            <a:ext cx="2819400" cy="1952154"/>
          </a:xfrm>
          <a:prstGeom prst="rect">
            <a:avLst/>
          </a:prstGeom>
        </p:spPr>
      </p:pic>
      <p:pic>
        <p:nvPicPr>
          <p:cNvPr id="5" name="Picture 4" descr="Plans.png"/>
          <p:cNvPicPr>
            <a:picLocks noChangeAspect="1"/>
          </p:cNvPicPr>
          <p:nvPr/>
        </p:nvPicPr>
        <p:blipFill>
          <a:blip r:embed="rId3"/>
          <a:srcRect l="4009" t="9172" r="51314" b="13758"/>
          <a:stretch>
            <a:fillRect/>
          </a:stretch>
        </p:blipFill>
        <p:spPr>
          <a:xfrm>
            <a:off x="0" y="4234992"/>
            <a:ext cx="3602591" cy="2172921"/>
          </a:xfrm>
          <a:prstGeom prst="rect">
            <a:avLst/>
          </a:prstGeom>
        </p:spPr>
      </p:pic>
      <p:pic>
        <p:nvPicPr>
          <p:cNvPr id="6" name="Picture 5" descr="Plans.png"/>
          <p:cNvPicPr>
            <a:picLocks noChangeAspect="1"/>
          </p:cNvPicPr>
          <p:nvPr/>
        </p:nvPicPr>
        <p:blipFill>
          <a:blip r:embed="rId3"/>
          <a:srcRect l="53719" t="9172" r="4009" b="11465"/>
          <a:stretch>
            <a:fillRect/>
          </a:stretch>
        </p:blipFill>
        <p:spPr>
          <a:xfrm>
            <a:off x="-6343" y="1491793"/>
            <a:ext cx="3408549" cy="2237568"/>
          </a:xfrm>
          <a:prstGeom prst="rect">
            <a:avLst/>
          </a:prstGeom>
        </p:spPr>
      </p:pic>
      <p:pic>
        <p:nvPicPr>
          <p:cNvPr id="7" name="Picture 6" descr="tumblr_laq2ogCJzB1qznp28o1_500.jpg"/>
          <p:cNvPicPr>
            <a:picLocks noChangeAspect="1"/>
          </p:cNvPicPr>
          <p:nvPr/>
        </p:nvPicPr>
        <p:blipFill>
          <a:blip r:embed="rId4"/>
          <a:srcRect l="3364" r="3364"/>
          <a:stretch>
            <a:fillRect/>
          </a:stretch>
        </p:blipFill>
        <p:spPr>
          <a:xfrm>
            <a:off x="3505200" y="4356807"/>
            <a:ext cx="2768840" cy="1949017"/>
          </a:xfrm>
          <a:prstGeom prst="rect">
            <a:avLst/>
          </a:prstGeom>
        </p:spPr>
      </p:pic>
      <p:pic>
        <p:nvPicPr>
          <p:cNvPr id="8" name="Picture 7" descr="exterior.jpg"/>
          <p:cNvPicPr>
            <a:picLocks noChangeAspect="1"/>
          </p:cNvPicPr>
          <p:nvPr/>
        </p:nvPicPr>
        <p:blipFill>
          <a:blip r:embed="rId5"/>
          <a:srcRect l="5143" t="20265" r="5143" b="4768"/>
          <a:stretch>
            <a:fillRect/>
          </a:stretch>
        </p:blipFill>
        <p:spPr>
          <a:xfrm>
            <a:off x="6433361" y="4350328"/>
            <a:ext cx="2710639" cy="1954406"/>
          </a:xfrm>
          <a:prstGeom prst="rect">
            <a:avLst/>
          </a:prstGeom>
        </p:spPr>
      </p:pic>
      <p:pic>
        <p:nvPicPr>
          <p:cNvPr id="9" name="Picture 8" descr="exterior 2.jpg"/>
          <p:cNvPicPr>
            <a:picLocks noChangeAspect="1"/>
          </p:cNvPicPr>
          <p:nvPr/>
        </p:nvPicPr>
        <p:blipFill>
          <a:blip r:embed="rId6"/>
          <a:srcRect b="5806"/>
          <a:stretch>
            <a:fillRect/>
          </a:stretch>
        </p:blipFill>
        <p:spPr>
          <a:xfrm>
            <a:off x="6433361" y="1614201"/>
            <a:ext cx="2710639" cy="1978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3671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200" dirty="0" smtClean="0"/>
              <a:t>SECOND FLOOR PLAN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33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200" dirty="0" smtClean="0"/>
              <a:t>FIRST FLOOR PLAN</a:t>
            </a:r>
          </a:p>
        </p:txBody>
      </p:sp>
    </p:spTree>
    <p:extLst>
      <p:ext uri="{BB962C8B-B14F-4D97-AF65-F5344CB8AC3E}">
        <p14:creationId xmlns:p14="http://schemas.microsoft.com/office/powerpoint/2010/main" val="39119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2078" y="203766"/>
            <a:ext cx="5852682" cy="1631216"/>
          </a:xfrm>
          <a:prstGeom prst="rect">
            <a:avLst/>
          </a:prstGeom>
          <a:noFill/>
        </p:spPr>
        <p:txBody>
          <a:bodyPr wrap="square" numCol="2" spcCol="9144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		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-889683" y="120130"/>
            <a:ext cx="8526160" cy="11508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</a:rPr>
              <a:t>Autocad</a:t>
            </a:r>
            <a:r>
              <a:rPr lang="en-US" sz="4800" dirty="0" smtClean="0">
                <a:solidFill>
                  <a:srgbClr val="0070C0"/>
                </a:solidFill>
              </a:rPr>
              <a:t> Techniques</a:t>
            </a:r>
          </a:p>
          <a:p>
            <a:pPr algn="ctr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7754" y="4933323"/>
            <a:ext cx="8830056" cy="198120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2000" dirty="0" smtClean="0"/>
              <a:t>Tools we have learned: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Line and X-Lines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Offset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Extend/Trim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Fillet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Copy/Paste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Ortho Mode and Polar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Object Snap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Layers and Color 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Line-types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Dimensioning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Paper </a:t>
            </a:r>
            <a:r>
              <a:rPr lang="en-US" sz="1400" dirty="0"/>
              <a:t>Space vs Model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Viewports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Ellipse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20810" r="18829" b="30501"/>
          <a:stretch/>
        </p:blipFill>
        <p:spPr>
          <a:xfrm>
            <a:off x="1" y="1278321"/>
            <a:ext cx="9144000" cy="3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3" b="86015"/>
          <a:stretch/>
        </p:blipFill>
        <p:spPr>
          <a:xfrm>
            <a:off x="0" y="4309658"/>
            <a:ext cx="9144000" cy="1446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807" y="231618"/>
            <a:ext cx="863438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Leaders and Notes</a:t>
            </a:r>
          </a:p>
          <a:p>
            <a:pPr algn="ctr"/>
            <a:endParaRPr lang="en-US" sz="4800" dirty="0">
              <a:solidFill>
                <a:srgbClr val="0070C0"/>
              </a:solidFill>
            </a:endParaRPr>
          </a:p>
          <a:p>
            <a:pPr algn="ctr"/>
            <a:endParaRPr lang="en-US" sz="4800" dirty="0" smtClean="0">
              <a:solidFill>
                <a:srgbClr val="0070C0"/>
              </a:solidFill>
            </a:endParaRPr>
          </a:p>
          <a:p>
            <a:pPr algn="ctr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i="1" dirty="0" smtClean="0"/>
              <a:t>Leader</a:t>
            </a:r>
            <a:r>
              <a:rPr lang="en-US" sz="2000" dirty="0" smtClean="0"/>
              <a:t> creates a line the connect annotation to a feature.  It is used for adding </a:t>
            </a:r>
            <a:r>
              <a:rPr lang="en-US" sz="2000" i="1" dirty="0" smtClean="0"/>
              <a:t>notes</a:t>
            </a:r>
            <a:r>
              <a:rPr lang="en-US" sz="2000" dirty="0" smtClean="0"/>
              <a:t> to a drawing.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Resources: </a:t>
            </a:r>
            <a:r>
              <a:rPr lang="en-US" sz="2000" dirty="0" smtClean="0">
                <a:hlinkClick r:id="rId3"/>
              </a:rPr>
              <a:t>https://knowledge.autodesk.com/support/autocad/learn-explore/caas/CloudHelp/cloudhelp/2016/ENU/AutoCAD-Core/files/GUID-BC466DEE-ACD8-419A-B017-AB3065336AD7-htm.html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120714" y="4629668"/>
            <a:ext cx="2677297" cy="1194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13935" y="4484943"/>
            <a:ext cx="852617" cy="375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85" b="69579"/>
          <a:stretch/>
        </p:blipFill>
        <p:spPr>
          <a:xfrm>
            <a:off x="1959885" y="1060465"/>
            <a:ext cx="5083466" cy="24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173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Multileader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Editor </a:t>
            </a:r>
          </a:p>
          <a:p>
            <a:pPr algn="ctr"/>
            <a:endParaRPr lang="en-US" sz="2000" dirty="0" smtClean="0"/>
          </a:p>
          <a:p>
            <a:r>
              <a:rPr lang="en-US" sz="2000" i="1" dirty="0" smtClean="0"/>
              <a:t>Multileader Style Manager </a:t>
            </a:r>
            <a:r>
              <a:rPr lang="en-US" sz="2000" dirty="0" smtClean="0"/>
              <a:t>allows you to create and modify styles used to create multileader objects.</a:t>
            </a:r>
          </a:p>
          <a:p>
            <a:r>
              <a:rPr lang="en-US" sz="2000" dirty="0" smtClean="0"/>
              <a:t>Access: Down arrow in Leaders window.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17767" r="42613" b="52443"/>
          <a:stretch/>
        </p:blipFill>
        <p:spPr>
          <a:xfrm>
            <a:off x="5108978" y="403791"/>
            <a:ext cx="3898399" cy="2646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24814" r="34054" b="28579"/>
          <a:stretch/>
        </p:blipFill>
        <p:spPr>
          <a:xfrm>
            <a:off x="0" y="4448440"/>
            <a:ext cx="2891481" cy="2397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3" t="24655" r="34113" b="28259"/>
          <a:stretch/>
        </p:blipFill>
        <p:spPr>
          <a:xfrm>
            <a:off x="3166751" y="4440202"/>
            <a:ext cx="2891481" cy="2421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24655" r="34234" b="28418"/>
          <a:stretch/>
        </p:blipFill>
        <p:spPr>
          <a:xfrm>
            <a:off x="6268994" y="4436084"/>
            <a:ext cx="2875006" cy="24136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29048" y="4968016"/>
            <a:ext cx="852617" cy="375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3437" y="6058377"/>
            <a:ext cx="1215082" cy="1611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6819" y="5488186"/>
            <a:ext cx="1443840" cy="171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9373" y="5862977"/>
            <a:ext cx="117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 LAYER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1482811" y="5362833"/>
            <a:ext cx="296562" cy="684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2659" y="5538811"/>
            <a:ext cx="146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scale factor based on scale of final drawing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050151"/>
            <a:ext cx="9053384" cy="2272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Resources: </a:t>
            </a:r>
            <a:r>
              <a:rPr lang="en-US" sz="2000" dirty="0" smtClean="0">
                <a:hlinkClick r:id="rId6"/>
              </a:rPr>
              <a:t>https://knowledge.autodesk.com/support/autocad-civil-3d/learn-explore/caas/documentation/CIV3D/2012/ENU/filesACR/WS1a9193826455f5ff104d7f510f19418261-62b0-htm.html</a:t>
            </a:r>
            <a:endParaRPr lang="en-US" sz="2000" dirty="0" smtClean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0702" y="6149417"/>
            <a:ext cx="13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to 1/8”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7694140" y="5649273"/>
            <a:ext cx="296562" cy="684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46524" y="1186248"/>
            <a:ext cx="775055" cy="2976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501" y="4617345"/>
            <a:ext cx="410531" cy="127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28069" y="4617344"/>
            <a:ext cx="449661" cy="1398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28739" y="4613255"/>
            <a:ext cx="285315" cy="131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3078" y="759196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843" y="4259362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6232" y="4578916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2987" y="4267761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3366" y="5486081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5640" y="4333554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2111" y="5757910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57" y="305316"/>
            <a:ext cx="44917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Hatches</a:t>
            </a:r>
            <a:endParaRPr lang="en-US" sz="2000" dirty="0" smtClean="0"/>
          </a:p>
          <a:p>
            <a:r>
              <a:rPr lang="en-US" sz="2000" i="1" dirty="0" smtClean="0"/>
              <a:t>Hatches</a:t>
            </a:r>
            <a:r>
              <a:rPr lang="en-US" sz="2000" dirty="0" smtClean="0"/>
              <a:t> are used to fill an enclosed area or selected object with a pattern.  Use </a:t>
            </a:r>
            <a:r>
              <a:rPr lang="en-US" sz="2000" i="1" dirty="0" smtClean="0"/>
              <a:t>hatches </a:t>
            </a:r>
            <a:r>
              <a:rPr lang="en-US" sz="2000" dirty="0" smtClean="0"/>
              <a:t>in section views to indicate specific materials.  Also used to add patterns or shading to elevations or plans.</a:t>
            </a:r>
          </a:p>
          <a:p>
            <a:endParaRPr lang="en-US" sz="2000" dirty="0" smtClean="0"/>
          </a:p>
          <a:p>
            <a:r>
              <a:rPr lang="en-US" sz="2000" dirty="0" smtClean="0"/>
              <a:t>Access: Click hatch button in Home tab or type “h”.  </a:t>
            </a:r>
          </a:p>
          <a:p>
            <a:endParaRPr lang="en-US" sz="2000" dirty="0"/>
          </a:p>
          <a:p>
            <a:r>
              <a:rPr lang="en-US" sz="2000" dirty="0" smtClean="0"/>
              <a:t>Resources: </a:t>
            </a:r>
            <a:r>
              <a:rPr lang="en-US" sz="2000" dirty="0" smtClean="0">
                <a:hlinkClick r:id="rId2"/>
              </a:rPr>
              <a:t>https://knowledge.autodesk.com/support/autocad/learn-explore/caas/CloudHelp/cloudhelp/2015/ENU/AutoCAD-Core/files/GUID-27C104F2-B687-4025-B50B-A58E37329832-htm.html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02" b="72963"/>
          <a:stretch/>
        </p:blipFill>
        <p:spPr>
          <a:xfrm>
            <a:off x="4740057" y="609599"/>
            <a:ext cx="4403943" cy="56769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18985" y="1072042"/>
            <a:ext cx="1227804" cy="509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0051" y="1072042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8329" y="2421923"/>
            <a:ext cx="775055" cy="659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176" y="2038949"/>
            <a:ext cx="4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3331</TotalTime>
  <Words>595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anderson</dc:creator>
  <cp:lastModifiedBy>nicole anderson</cp:lastModifiedBy>
  <cp:revision>79</cp:revision>
  <cp:lastPrinted>2015-10-27T03:19:07Z</cp:lastPrinted>
  <dcterms:created xsi:type="dcterms:W3CDTF">2015-10-25T22:42:11Z</dcterms:created>
  <dcterms:modified xsi:type="dcterms:W3CDTF">2016-11-23T04:16:02Z</dcterms:modified>
</cp:coreProperties>
</file>