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8"/>
  </p:notesMasterIdLst>
  <p:sldIdLst>
    <p:sldId id="266" r:id="rId5"/>
    <p:sldId id="309" r:id="rId6"/>
    <p:sldId id="310" r:id="rId7"/>
    <p:sldId id="312" r:id="rId8"/>
    <p:sldId id="320" r:id="rId9"/>
    <p:sldId id="319" r:id="rId10"/>
    <p:sldId id="321" r:id="rId11"/>
    <p:sldId id="313" r:id="rId12"/>
    <p:sldId id="315" r:id="rId13"/>
    <p:sldId id="323" r:id="rId14"/>
    <p:sldId id="322" r:id="rId15"/>
    <p:sldId id="324" r:id="rId16"/>
    <p:sldId id="31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4D5AA9-DF78-4DE1-B613-CA0306DD069E}" v="95" dt="2021-04-25T22:02:29.991"/>
    <p1510:client id="{A3DB3599-F388-6641-A95D-65A0E5ED2289}" v="1" dt="2021-04-25T21:16:39.036"/>
    <p1510:client id="{CA4668C7-7CBF-3D72-7748-8356F8AA4AAE}" v="11" dt="2021-04-25T22:10:15.0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D52F92-B4E4-4FB3-8F88-6A1F6F92315A}" type="datetimeFigureOut">
              <a:rPr lang="en-US" smtClean="0"/>
              <a:t>5/4/2021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B9DCFC-8F44-4A9B-9E77-608B973B41CC}" type="slidenum">
              <a:rPr lang="en-US" smtClean="0"/>
              <a:t>‹#›</a:t>
            </a:fld>
            <a:endParaRPr lang="en-US"/>
          </a:p>
        </p:txBody>
      </p:sp>
    </p:spTree>
    <p:extLst>
      <p:ext uri="{BB962C8B-B14F-4D97-AF65-F5344CB8AC3E}">
        <p14:creationId xmlns:p14="http://schemas.microsoft.com/office/powerpoint/2010/main" val="1402099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4</a:t>
            </a:r>
            <a:r>
              <a:rPr lang="en-US" baseline="30000" dirty="0"/>
              <a:t>th</a:t>
            </a:r>
            <a:r>
              <a:rPr lang="en-US" dirty="0"/>
              <a:t> graders of P.S. 177,  my name is Christina! </a:t>
            </a:r>
          </a:p>
          <a:p>
            <a:endParaRPr lang="en-US" dirty="0"/>
          </a:p>
          <a:p>
            <a:r>
              <a:rPr lang="en-US" dirty="0"/>
              <a:t>My classmates and I are here today to discuss with you all the importance of eating healthy and talk about how certain foods can have a negative impact on the health of our teeth and body alike. </a:t>
            </a:r>
          </a:p>
          <a:p>
            <a:endParaRPr lang="en-US" dirty="0"/>
          </a:p>
          <a:p>
            <a:r>
              <a:rPr lang="en-US" dirty="0"/>
              <a:t>Nutrition is the study of food and how it works in your body! In your foods, there are so many things, called nutrients! What are nutrients, you may ask? Well, nutrients are  vitamins, fats and proteins.  It important to eat our fruits and vegetables because they help us grow big and strong and keep us healthy!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are going to ask you some questions and we want you all to answer them as truthfully as you can, just know we are not here to judge you but to educate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Were also going to take a field trip to a local garden and were going to teach you see the process of growing your own fruits a veggies, how read food </a:t>
            </a:r>
            <a:r>
              <a:rPr lang="en-US" dirty="0" err="1"/>
              <a:t>lables</a:t>
            </a:r>
            <a:r>
              <a:rPr lang="en-US" dirty="0"/>
              <a:t> and we will also teach you how to properly brush your teeth!</a:t>
            </a:r>
          </a:p>
          <a:p>
            <a:endParaRPr lang="en-US" dirty="0"/>
          </a:p>
          <a:p>
            <a:endParaRPr lang="en-US" dirty="0"/>
          </a:p>
          <a:p>
            <a:r>
              <a:rPr lang="en-US" dirty="0"/>
              <a:t>We get it,  we all love candy, but do you know what candy will do to your teeth if you don’t brush? </a:t>
            </a:r>
          </a:p>
          <a:p>
            <a:endParaRPr lang="en-US" dirty="0"/>
          </a:p>
          <a:p>
            <a:r>
              <a:rPr lang="en-US" dirty="0"/>
              <a:t>Well, were going to tell you all about that very soon!</a:t>
            </a:r>
          </a:p>
          <a:p>
            <a:endParaRPr lang="en-US" dirty="0"/>
          </a:p>
        </p:txBody>
      </p:sp>
      <p:sp>
        <p:nvSpPr>
          <p:cNvPr id="4" name="Slide Number Placeholder 3"/>
          <p:cNvSpPr>
            <a:spLocks noGrp="1"/>
          </p:cNvSpPr>
          <p:nvPr>
            <p:ph type="sldNum" sz="quarter" idx="5"/>
          </p:nvPr>
        </p:nvSpPr>
        <p:spPr/>
        <p:txBody>
          <a:bodyPr/>
          <a:lstStyle/>
          <a:p>
            <a:fld id="{4BB9DCFC-8F44-4A9B-9E77-608B973B41CC}" type="slidenum">
              <a:rPr lang="en-US" smtClean="0"/>
              <a:t>2</a:t>
            </a:fld>
            <a:endParaRPr lang="en-US"/>
          </a:p>
        </p:txBody>
      </p:sp>
    </p:spTree>
    <p:extLst>
      <p:ext uri="{BB962C8B-B14F-4D97-AF65-F5344CB8AC3E}">
        <p14:creationId xmlns:p14="http://schemas.microsoft.com/office/powerpoint/2010/main" val="2525922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 my name is Yessenia</a:t>
            </a:r>
          </a:p>
          <a:p>
            <a:endParaRPr lang="en-US" dirty="0"/>
          </a:p>
          <a:p>
            <a:r>
              <a:rPr lang="en-US" dirty="0"/>
              <a:t>and today I’m going to ask you some questions, these questions are just to better understand what may or may not know and how we can help you with nutrition and maintain a clean and healthy smile. </a:t>
            </a:r>
          </a:p>
          <a:p>
            <a:endParaRPr lang="en-US" dirty="0"/>
          </a:p>
          <a:p>
            <a:r>
              <a:rPr lang="en-US" dirty="0"/>
              <a:t>Below is a series of questions just choose the answer that best represents you</a:t>
            </a:r>
          </a:p>
          <a:p>
            <a:endParaRPr lang="en-US" dirty="0"/>
          </a:p>
          <a:p>
            <a:r>
              <a:rPr lang="en-US" dirty="0"/>
              <a:t>https://docs.google.com/forms/d/e/1FAIpQLSeNOtA3FuT9-WCxPTGXWLCdtujiKUfawG0XQjkM8IstnHeZsQ/</a:t>
            </a:r>
            <a:r>
              <a:rPr lang="en-US" dirty="0" err="1"/>
              <a:t>viewform</a:t>
            </a:r>
            <a:endParaRPr lang="en-US" dirty="0"/>
          </a:p>
          <a:p>
            <a:endParaRPr lang="en-US" dirty="0"/>
          </a:p>
          <a:p>
            <a:r>
              <a:rPr lang="en-US" dirty="0"/>
              <a:t>Then go over answers</a:t>
            </a:r>
          </a:p>
        </p:txBody>
      </p:sp>
      <p:sp>
        <p:nvSpPr>
          <p:cNvPr id="4" name="Slide Number Placeholder 3"/>
          <p:cNvSpPr>
            <a:spLocks noGrp="1"/>
          </p:cNvSpPr>
          <p:nvPr>
            <p:ph type="sldNum" sz="quarter" idx="5"/>
          </p:nvPr>
        </p:nvSpPr>
        <p:spPr/>
        <p:txBody>
          <a:bodyPr/>
          <a:lstStyle/>
          <a:p>
            <a:fld id="{4BB9DCFC-8F44-4A9B-9E77-608B973B41CC}" type="slidenum">
              <a:rPr lang="en-US" smtClean="0"/>
              <a:t>4</a:t>
            </a:fld>
            <a:endParaRPr lang="en-US"/>
          </a:p>
        </p:txBody>
      </p:sp>
    </p:spTree>
    <p:extLst>
      <p:ext uri="{BB962C8B-B14F-4D97-AF65-F5344CB8AC3E}">
        <p14:creationId xmlns:p14="http://schemas.microsoft.com/office/powerpoint/2010/main" val="4014263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Im Anara and today I’m going to discuss the food pyramid with you. As you can see on the picture,</a:t>
            </a:r>
          </a:p>
          <a:p>
            <a:r>
              <a:rPr lang="en-US" dirty="0"/>
              <a:t>The food pyramid consist of 4 levels and the levels are in a specific order </a:t>
            </a:r>
          </a:p>
          <a:p>
            <a:r>
              <a:rPr lang="en-US" dirty="0"/>
              <a:t>Starting with the very bottom: the grains, cereal, breads and pastas. This is at the bottom because grains, especially WHOLE grains should be a good portion of what you eat in a day. About 5-6 servings a day. </a:t>
            </a:r>
          </a:p>
          <a:p>
            <a:endParaRPr lang="en-US" dirty="0"/>
          </a:p>
          <a:p>
            <a:r>
              <a:rPr lang="en-US" dirty="0"/>
              <a:t>Next, we have fruits and veggies; these guys are your friends!!! And you want to have at least 2  servings of fruits and 5  servings of veggies in a day </a:t>
            </a:r>
          </a:p>
          <a:p>
            <a:endParaRPr lang="en-US" dirty="0"/>
          </a:p>
          <a:p>
            <a:r>
              <a:rPr lang="en-US" dirty="0"/>
              <a:t>Next we have meats, fish, and dairy, t</a:t>
            </a:r>
          </a:p>
          <a:p>
            <a:endParaRPr lang="en-US" dirty="0"/>
          </a:p>
          <a:p>
            <a:r>
              <a:rPr lang="en-US" dirty="0"/>
              <a:t>And lastly we have fat, oils and sweets, as you can see it’s a very small portion on the pyramid and do we know why that is ? Its because we don’t really need much of it in our daily diets; a little goes a long way!</a:t>
            </a:r>
          </a:p>
          <a:p>
            <a:endParaRPr lang="en-US" dirty="0"/>
          </a:p>
          <a:p>
            <a:r>
              <a:rPr lang="en-US" dirty="0"/>
              <a:t>I have a game for us to play </a:t>
            </a:r>
          </a:p>
          <a:p>
            <a:endParaRPr lang="en-US" dirty="0"/>
          </a:p>
          <a:p>
            <a:r>
              <a:rPr lang="en-US" dirty="0"/>
              <a:t>https://</a:t>
            </a:r>
            <a:r>
              <a:rPr lang="en-US" dirty="0" err="1"/>
              <a:t>www.healthyeating.org</a:t>
            </a:r>
            <a:r>
              <a:rPr lang="en-US" dirty="0"/>
              <a:t>/products-and-activities/games-activities/</a:t>
            </a:r>
            <a:r>
              <a:rPr lang="en-US" dirty="0" err="1"/>
              <a:t>myplate</a:t>
            </a:r>
            <a:endParaRPr lang="en-US" dirty="0"/>
          </a:p>
          <a:p>
            <a:endParaRPr lang="en-US" dirty="0"/>
          </a:p>
          <a:p>
            <a:r>
              <a:rPr lang="en-US" dirty="0"/>
              <a:t>https://</a:t>
            </a:r>
            <a:r>
              <a:rPr lang="en-US" dirty="0" err="1"/>
              <a:t>www.educaplay.com</a:t>
            </a:r>
            <a:r>
              <a:rPr lang="en-US" dirty="0"/>
              <a:t>/learning-resources/4307484-food_pyramid.html</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BB9DCFC-8F44-4A9B-9E77-608B973B41CC}" type="slidenum">
              <a:rPr lang="en-US" smtClean="0"/>
              <a:t>5</a:t>
            </a:fld>
            <a:endParaRPr lang="en-US"/>
          </a:p>
        </p:txBody>
      </p:sp>
    </p:spTree>
    <p:extLst>
      <p:ext uri="{BB962C8B-B14F-4D97-AF65-F5344CB8AC3E}">
        <p14:creationId xmlns:p14="http://schemas.microsoft.com/office/powerpoint/2010/main" val="3900192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Hey there </a:t>
            </a:r>
            <a:r>
              <a:rPr lang="en-US" err="1"/>
              <a:t>Im</a:t>
            </a:r>
            <a:r>
              <a:rPr lang="en-US"/>
              <a:t>…</a:t>
            </a:r>
          </a:p>
          <a:p>
            <a:endParaRPr lang="en-US"/>
          </a:p>
          <a:p>
            <a:r>
              <a:rPr lang="en-US"/>
              <a:t> I going to be teaching you how to read food labels, </a:t>
            </a:r>
          </a:p>
          <a:p>
            <a:endParaRPr lang="en-US"/>
          </a:p>
          <a:p>
            <a:r>
              <a:rPr lang="en-US"/>
              <a:t>Food labels tell us what is in the food we are about to eat, and it can be overwhelming looking at it but </a:t>
            </a:r>
            <a:r>
              <a:rPr lang="en-US" err="1"/>
              <a:t>im</a:t>
            </a:r>
            <a:r>
              <a:rPr lang="en-US"/>
              <a:t> going to break it down so you can understand what food labels are actually telling us. </a:t>
            </a:r>
          </a:p>
          <a:p>
            <a:endParaRPr lang="en-US"/>
          </a:p>
          <a:p>
            <a:r>
              <a:rPr lang="en-US"/>
              <a:t>Lets start with Serving size: A serving size is a specific amount of food and its usually measured in cups or ounces</a:t>
            </a:r>
          </a:p>
          <a:p>
            <a:r>
              <a:rPr lang="en-US"/>
              <a:t>A serving size is based on a 2,000-calorie  diet, but eating too many calories in a day can lead to an unhealthy lifestyle. </a:t>
            </a:r>
          </a:p>
          <a:p>
            <a:endParaRPr lang="en-US"/>
          </a:p>
          <a:p>
            <a:r>
              <a:rPr lang="en-US"/>
              <a:t>When reading food labels make sure you stay away from words like STARURATED FATS, SODUIM, AND ADDED SUGAR.</a:t>
            </a:r>
          </a:p>
          <a:p>
            <a:endParaRPr lang="en-US"/>
          </a:p>
          <a:p>
            <a:r>
              <a:rPr lang="en-US"/>
              <a:t>Look For words like FIBER, IRON, POTASSIUM, CALCIUM, VITAMINS</a:t>
            </a:r>
          </a:p>
          <a:p>
            <a:endParaRPr lang="en-US"/>
          </a:p>
        </p:txBody>
      </p:sp>
      <p:sp>
        <p:nvSpPr>
          <p:cNvPr id="4" name="Slide Number Placeholder 3"/>
          <p:cNvSpPr>
            <a:spLocks noGrp="1"/>
          </p:cNvSpPr>
          <p:nvPr>
            <p:ph type="sldNum" sz="quarter" idx="5"/>
          </p:nvPr>
        </p:nvSpPr>
        <p:spPr/>
        <p:txBody>
          <a:bodyPr/>
          <a:lstStyle/>
          <a:p>
            <a:fld id="{4BB9DCFC-8F44-4A9B-9E77-608B973B41CC}" type="slidenum">
              <a:rPr lang="en-US" smtClean="0"/>
              <a:t>6</a:t>
            </a:fld>
            <a:endParaRPr lang="en-US"/>
          </a:p>
        </p:txBody>
      </p:sp>
    </p:spTree>
    <p:extLst>
      <p:ext uri="{BB962C8B-B14F-4D97-AF65-F5344CB8AC3E}">
        <p14:creationId xmlns:p14="http://schemas.microsoft.com/office/powerpoint/2010/main" val="2389927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not kid friendly not really sure how to break this down</a:t>
            </a:r>
          </a:p>
        </p:txBody>
      </p:sp>
      <p:sp>
        <p:nvSpPr>
          <p:cNvPr id="4" name="Slide Number Placeholder 3"/>
          <p:cNvSpPr>
            <a:spLocks noGrp="1"/>
          </p:cNvSpPr>
          <p:nvPr>
            <p:ph type="sldNum" sz="quarter" idx="5"/>
          </p:nvPr>
        </p:nvSpPr>
        <p:spPr/>
        <p:txBody>
          <a:bodyPr/>
          <a:lstStyle/>
          <a:p>
            <a:fld id="{4BB9DCFC-8F44-4A9B-9E77-608B973B41CC}" type="slidenum">
              <a:rPr lang="en-US" smtClean="0"/>
              <a:t>7</a:t>
            </a:fld>
            <a:endParaRPr lang="en-US"/>
          </a:p>
        </p:txBody>
      </p:sp>
    </p:spTree>
    <p:extLst>
      <p:ext uri="{BB962C8B-B14F-4D97-AF65-F5344CB8AC3E}">
        <p14:creationId xmlns:p14="http://schemas.microsoft.com/office/powerpoint/2010/main" val="2384811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want to get you kiddos involved in the process of growing your own foods, so we will be taking a trip to a local garden, upon parental permission. </a:t>
            </a:r>
          </a:p>
          <a:p>
            <a:r>
              <a:rPr lang="en-US"/>
              <a:t>How many of you, have grown your own fruit or veggie?  Do you know </a:t>
            </a:r>
            <a:r>
              <a:rPr lang="en-US" err="1"/>
              <a:t>whats</a:t>
            </a:r>
            <a:r>
              <a:rPr lang="en-US"/>
              <a:t> the first step? What is needed?  </a:t>
            </a:r>
          </a:p>
          <a:p>
            <a:endParaRPr lang="en-US"/>
          </a:p>
          <a:p>
            <a:r>
              <a:rPr lang="en-US"/>
              <a:t>We will have a </a:t>
            </a:r>
            <a:r>
              <a:rPr lang="en-US" b="0" i="0">
                <a:solidFill>
                  <a:srgbClr val="202124"/>
                </a:solidFill>
                <a:effectLst/>
                <a:latin typeface="Roboto"/>
              </a:rPr>
              <a:t>horticulturist ( someone who studies and grow’s plants, fruits, vegetables)  talk us through the steps of growing fruits and veggies.  </a:t>
            </a:r>
          </a:p>
          <a:p>
            <a:endParaRPr lang="en-US" b="0" i="0">
              <a:solidFill>
                <a:srgbClr val="202124"/>
              </a:solidFill>
              <a:effectLst/>
              <a:latin typeface="Roboto"/>
            </a:endParaRPr>
          </a:p>
          <a:p>
            <a:r>
              <a:rPr lang="en-US" b="0" i="0">
                <a:solidFill>
                  <a:srgbClr val="202124"/>
                </a:solidFill>
                <a:effectLst/>
                <a:latin typeface="Roboto"/>
              </a:rPr>
              <a:t>We will also bring some pots into the classroom so you can watch it grow and tend to it everyday. </a:t>
            </a:r>
          </a:p>
          <a:p>
            <a:endParaRPr lang="en-US" b="0" i="0">
              <a:solidFill>
                <a:srgbClr val="202124"/>
              </a:solidFill>
              <a:effectLst/>
              <a:latin typeface="Roboto"/>
            </a:endParaRPr>
          </a:p>
          <a:p>
            <a:endParaRPr lang="en-US" b="0" i="0">
              <a:solidFill>
                <a:srgbClr val="202124"/>
              </a:solidFill>
              <a:effectLst/>
              <a:latin typeface="Roboto"/>
            </a:endParaRPr>
          </a:p>
          <a:p>
            <a:endParaRPr lang="en-US" b="0" i="0">
              <a:solidFill>
                <a:srgbClr val="202124"/>
              </a:solidFill>
              <a:effectLst/>
              <a:latin typeface="Roboto"/>
            </a:endParaRPr>
          </a:p>
          <a:p>
            <a:endParaRPr lang="en-US"/>
          </a:p>
        </p:txBody>
      </p:sp>
      <p:sp>
        <p:nvSpPr>
          <p:cNvPr id="4" name="Slide Number Placeholder 3"/>
          <p:cNvSpPr>
            <a:spLocks noGrp="1"/>
          </p:cNvSpPr>
          <p:nvPr>
            <p:ph type="sldNum" sz="quarter" idx="5"/>
          </p:nvPr>
        </p:nvSpPr>
        <p:spPr/>
        <p:txBody>
          <a:bodyPr/>
          <a:lstStyle/>
          <a:p>
            <a:fld id="{4BB9DCFC-8F44-4A9B-9E77-608B973B41CC}" type="slidenum">
              <a:rPr lang="en-US" smtClean="0"/>
              <a:t>8</a:t>
            </a:fld>
            <a:endParaRPr lang="en-US"/>
          </a:p>
        </p:txBody>
      </p:sp>
    </p:spTree>
    <p:extLst>
      <p:ext uri="{BB962C8B-B14F-4D97-AF65-F5344CB8AC3E}">
        <p14:creationId xmlns:p14="http://schemas.microsoft.com/office/powerpoint/2010/main" val="2629354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B9DCFC-8F44-4A9B-9E77-608B973B41CC}" type="slidenum">
              <a:rPr lang="en-US" smtClean="0"/>
              <a:t>10</a:t>
            </a:fld>
            <a:endParaRPr lang="en-US"/>
          </a:p>
        </p:txBody>
      </p:sp>
    </p:spTree>
    <p:extLst>
      <p:ext uri="{BB962C8B-B14F-4D97-AF65-F5344CB8AC3E}">
        <p14:creationId xmlns:p14="http://schemas.microsoft.com/office/powerpoint/2010/main" val="4124598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Fones</a:t>
            </a:r>
            <a:r>
              <a:rPr lang="en-US"/>
              <a:t> method</a:t>
            </a:r>
          </a:p>
        </p:txBody>
      </p:sp>
      <p:sp>
        <p:nvSpPr>
          <p:cNvPr id="4" name="Slide Number Placeholder 3"/>
          <p:cNvSpPr>
            <a:spLocks noGrp="1"/>
          </p:cNvSpPr>
          <p:nvPr>
            <p:ph type="sldNum" sz="quarter" idx="5"/>
          </p:nvPr>
        </p:nvSpPr>
        <p:spPr/>
        <p:txBody>
          <a:bodyPr/>
          <a:lstStyle/>
          <a:p>
            <a:fld id="{4BB9DCFC-8F44-4A9B-9E77-608B973B41CC}" type="slidenum">
              <a:rPr lang="en-US" smtClean="0"/>
              <a:t>11</a:t>
            </a:fld>
            <a:endParaRPr lang="en-US"/>
          </a:p>
        </p:txBody>
      </p:sp>
    </p:spTree>
    <p:extLst>
      <p:ext uri="{BB962C8B-B14F-4D97-AF65-F5344CB8AC3E}">
        <p14:creationId xmlns:p14="http://schemas.microsoft.com/office/powerpoint/2010/main" val="2169701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5/4/2021</a:t>
            </a:fld>
            <a:endParaRPr lang="en-US"/>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48729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5/4/2021</a:t>
            </a:fld>
            <a:endParaRPr lang="en-US"/>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23898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5/4/2021</a:t>
            </a:fld>
            <a:endParaRPr lang="en-US"/>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82233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5/4/2021</a:t>
            </a:fld>
            <a:endParaRPr lang="en-US"/>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75761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5/4/2021</a:t>
            </a:fld>
            <a:endParaRPr lang="en-US"/>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80280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5/4/2021</a:t>
            </a:fld>
            <a:endParaRPr lang="en-US"/>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50177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5/4/2021</a:t>
            </a:fld>
            <a:endParaRPr lang="en-US"/>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15070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5/4/2021</a:t>
            </a:fld>
            <a:endParaRPr lang="en-US"/>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80130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5/4/2021</a:t>
            </a:fld>
            <a:endParaRPr lang="en-US"/>
          </a:p>
        </p:txBody>
      </p:sp>
      <p:sp>
        <p:nvSpPr>
          <p:cNvPr id="6" name="Footer Placeholder 5"/>
          <p:cNvSpPr>
            <a:spLocks noGrp="1"/>
          </p:cNvSpPr>
          <p:nvPr>
            <p:ph type="ftr" sz="quarter" idx="11"/>
          </p:nvPr>
        </p:nvSpPr>
        <p:spPr>
          <a:xfrm>
            <a:off x="1097279" y="6446838"/>
            <a:ext cx="6818262" cy="365125"/>
          </a:xfrm>
        </p:spPr>
        <p:txBody>
          <a:bodyPr/>
          <a:lstStyle/>
          <a:p>
            <a:pPr algn="l"/>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25882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5/4/2021</a:t>
            </a:fld>
            <a:endParaRPr lang="en-US"/>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01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hDZXSMU2lAk"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peak Pro"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6315075" y="639097"/>
            <a:ext cx="5227997" cy="3494791"/>
          </a:xfrm>
        </p:spPr>
        <p:txBody>
          <a:bodyPr>
            <a:normAutofit/>
          </a:bodyPr>
          <a:lstStyle/>
          <a:p>
            <a:r>
              <a:rPr lang="en-US" sz="4400">
                <a:cs typeface="Times New Roman" panose="02020603050405020304" pitchFamily="18" charset="0"/>
              </a:rPr>
              <a:t>Shaping Young Minds; </a:t>
            </a:r>
            <a:br>
              <a:rPr lang="en-US" sz="4400">
                <a:cs typeface="Times New Roman" panose="02020603050405020304" pitchFamily="18" charset="0"/>
              </a:rPr>
            </a:br>
            <a:r>
              <a:rPr lang="en-US" sz="4400">
                <a:cs typeface="Times New Roman" panose="02020603050405020304" pitchFamily="18" charset="0"/>
              </a:rPr>
              <a:t>A Nutritional and Motivational Approach</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6729999" y="4455620"/>
            <a:ext cx="4829101" cy="2469051"/>
          </a:xfrm>
        </p:spPr>
        <p:txBody>
          <a:bodyPr>
            <a:normAutofit fontScale="85000" lnSpcReduction="20000"/>
          </a:bodyPr>
          <a:lstStyle/>
          <a:p>
            <a:r>
              <a:rPr lang="en-US" sz="2000">
                <a:latin typeface="+mj-lt"/>
                <a:cs typeface="Times New Roman" panose="02020603050405020304" pitchFamily="18" charset="0"/>
              </a:rPr>
              <a:t>U. HAMRAYEVA</a:t>
            </a:r>
          </a:p>
          <a:p>
            <a:r>
              <a:rPr lang="en-US" sz="2000">
                <a:latin typeface="+mj-lt"/>
                <a:cs typeface="Times New Roman" panose="02020603050405020304" pitchFamily="18" charset="0"/>
              </a:rPr>
              <a:t>Y. LORENZO</a:t>
            </a:r>
          </a:p>
          <a:p>
            <a:r>
              <a:rPr lang="en-US" sz="2000">
                <a:latin typeface="+mj-lt"/>
                <a:cs typeface="Times New Roman" panose="02020603050405020304" pitchFamily="18" charset="0"/>
              </a:rPr>
              <a:t>C. VALENTIN</a:t>
            </a:r>
          </a:p>
          <a:p>
            <a:r>
              <a:rPr lang="en-US" sz="2000">
                <a:latin typeface="+mj-lt"/>
                <a:cs typeface="Times New Roman" panose="02020603050405020304" pitchFamily="18" charset="0"/>
              </a:rPr>
              <a:t>F. ETIENNE</a:t>
            </a:r>
          </a:p>
          <a:p>
            <a:r>
              <a:rPr lang="en-US" sz="2000">
                <a:latin typeface="+mj-lt"/>
                <a:cs typeface="Times New Roman" panose="02020603050405020304" pitchFamily="18" charset="0"/>
              </a:rPr>
              <a:t>N. CARELA</a:t>
            </a:r>
          </a:p>
          <a:p>
            <a:r>
              <a:rPr lang="en-US" sz="2000">
                <a:latin typeface="+mj-lt"/>
                <a:cs typeface="Times New Roman" panose="02020603050405020304" pitchFamily="18" charset="0"/>
              </a:rPr>
              <a:t>A. UTEVOVA</a:t>
            </a:r>
          </a:p>
          <a:p>
            <a:endParaRPr lang="en-US"/>
          </a:p>
          <a:p>
            <a:endParaRPr lang="en-US"/>
          </a:p>
        </p:txBody>
      </p:sp>
      <p:pic>
        <p:nvPicPr>
          <p:cNvPr id="6" name="Picture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 y="10"/>
            <a:ext cx="6096000" cy="6857990"/>
          </a:xfrm>
          <a:prstGeom prst="rect">
            <a:avLst/>
          </a:prstGeom>
        </p:spPr>
      </p:pic>
      <p:cxnSp>
        <p:nvCxnSpPr>
          <p:cNvPr id="26" name="Straight Connector 25">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915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7" name="Straight Connector 56">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201F7E6-259C-495B-B93E-C33DF45EEFBE}"/>
              </a:ext>
            </a:extLst>
          </p:cNvPr>
          <p:cNvSpPr>
            <a:spLocks noGrp="1"/>
          </p:cNvSpPr>
          <p:nvPr>
            <p:ph type="title"/>
          </p:nvPr>
        </p:nvSpPr>
        <p:spPr>
          <a:xfrm>
            <a:off x="643467" y="516835"/>
            <a:ext cx="3448259" cy="1666501"/>
          </a:xfrm>
        </p:spPr>
        <p:txBody>
          <a:bodyPr vert="horz" lIns="91440" tIns="45720" rIns="91440" bIns="45720" rtlCol="0" anchor="b">
            <a:normAutofit/>
          </a:bodyPr>
          <a:lstStyle/>
          <a:p>
            <a:r>
              <a:rPr lang="en-US" sz="4000"/>
              <a:t>Eating Socialization</a:t>
            </a:r>
          </a:p>
        </p:txBody>
      </p:sp>
      <p:cxnSp>
        <p:nvCxnSpPr>
          <p:cNvPr id="61" name="Straight Connector 60">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686" y="2353592"/>
            <a:ext cx="329184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5EA772CD-526A-4757-8422-840E2008EC60}"/>
              </a:ext>
            </a:extLst>
          </p:cNvPr>
          <p:cNvSpPr>
            <a:spLocks noGrp="1"/>
          </p:cNvSpPr>
          <p:nvPr>
            <p:ph type="body" sz="half" idx="2"/>
          </p:nvPr>
        </p:nvSpPr>
        <p:spPr>
          <a:xfrm>
            <a:off x="643467" y="2546224"/>
            <a:ext cx="3448259" cy="3342747"/>
          </a:xfrm>
        </p:spPr>
        <p:txBody>
          <a:bodyPr vert="horz" lIns="0" tIns="45720" rIns="0" bIns="45720" rtlCol="0">
            <a:normAutofit/>
          </a:bodyPr>
          <a:lstStyle/>
          <a:p>
            <a:pPr>
              <a:lnSpc>
                <a:spcPct val="100000"/>
              </a:lnSpc>
            </a:pPr>
            <a:r>
              <a:rPr lang="en-US" sz="1700" cap="all" spc="200"/>
              <a:t>Each week, We will choose 5 children and ask you to Bring a fruit or vegetable to school.</a:t>
            </a:r>
          </a:p>
          <a:p>
            <a:pPr>
              <a:lnSpc>
                <a:spcPct val="100000"/>
              </a:lnSpc>
            </a:pPr>
            <a:r>
              <a:rPr lang="en-US" sz="1700" cap="all" spc="200"/>
              <a:t>Be ready to tell us about your fruit, including what food group it belongs to.</a:t>
            </a:r>
          </a:p>
          <a:p>
            <a:pPr>
              <a:lnSpc>
                <a:spcPct val="100000"/>
              </a:lnSpc>
            </a:pPr>
            <a:r>
              <a:rPr lang="en-US" sz="1700" cap="all" spc="200"/>
              <a:t>We will then combine everything into a salad and share it for snack time.</a:t>
            </a:r>
          </a:p>
        </p:txBody>
      </p:sp>
      <p:pic>
        <p:nvPicPr>
          <p:cNvPr id="6" name="Content Placeholder 5" descr="A picture containing person, table, child, sitting&#10;&#10;Description automatically generated">
            <a:extLst>
              <a:ext uri="{FF2B5EF4-FFF2-40B4-BE49-F238E27FC236}">
                <a16:creationId xmlns:a16="http://schemas.microsoft.com/office/drawing/2014/main" id="{C1CD03C7-C092-41B5-8E72-C4BCD5FA7D4D}"/>
              </a:ext>
            </a:extLst>
          </p:cNvPr>
          <p:cNvPicPr>
            <a:picLocks noGrp="1" noChangeAspect="1"/>
          </p:cNvPicPr>
          <p:nvPr>
            <p:ph idx="1"/>
          </p:nvPr>
        </p:nvPicPr>
        <p:blipFill rotWithShape="1">
          <a:blip r:embed="rId3"/>
          <a:srcRect l="13318" r="13315" b="-1"/>
          <a:stretch/>
        </p:blipFill>
        <p:spPr>
          <a:xfrm>
            <a:off x="4654296" y="10"/>
            <a:ext cx="7537703" cy="6857990"/>
          </a:xfrm>
          <a:prstGeom prst="rect">
            <a:avLst/>
          </a:prstGeom>
        </p:spPr>
      </p:pic>
    </p:spTree>
    <p:extLst>
      <p:ext uri="{BB962C8B-B14F-4D97-AF65-F5344CB8AC3E}">
        <p14:creationId xmlns:p14="http://schemas.microsoft.com/office/powerpoint/2010/main" val="25674172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91336BA-EC04-4855-8403-48473C5E5028}"/>
              </a:ext>
            </a:extLst>
          </p:cNvPr>
          <p:cNvSpPr>
            <a:spLocks noGrp="1"/>
          </p:cNvSpPr>
          <p:nvPr>
            <p:ph type="title"/>
          </p:nvPr>
        </p:nvSpPr>
        <p:spPr>
          <a:xfrm>
            <a:off x="643467" y="516835"/>
            <a:ext cx="3448259" cy="1666501"/>
          </a:xfrm>
        </p:spPr>
        <p:txBody>
          <a:bodyPr>
            <a:normAutofit/>
          </a:bodyPr>
          <a:lstStyle/>
          <a:p>
            <a:r>
              <a:rPr lang="en-US" sz="4000">
                <a:solidFill>
                  <a:srgbClr val="FFFFFF"/>
                </a:solidFill>
              </a:rPr>
              <a:t>Brushing Demo</a:t>
            </a:r>
          </a:p>
        </p:txBody>
      </p:sp>
      <p:cxnSp>
        <p:nvCxnSpPr>
          <p:cNvPr id="24" name="Straight Connector 23">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686" y="2353592"/>
            <a:ext cx="329184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E3701655-A20D-452B-BBBB-007FDD303A1E}"/>
              </a:ext>
            </a:extLst>
          </p:cNvPr>
          <p:cNvSpPr>
            <a:spLocks noGrp="1"/>
          </p:cNvSpPr>
          <p:nvPr>
            <p:ph idx="1"/>
          </p:nvPr>
        </p:nvSpPr>
        <p:spPr>
          <a:xfrm>
            <a:off x="643467" y="2546224"/>
            <a:ext cx="3448259" cy="3342747"/>
          </a:xfrm>
        </p:spPr>
        <p:txBody>
          <a:bodyPr vert="horz" lIns="0" tIns="45720" rIns="0" bIns="45720" rtlCol="0" anchor="t">
            <a:normAutofit/>
          </a:bodyPr>
          <a:lstStyle/>
          <a:p>
            <a:r>
              <a:rPr lang="en-US" sz="1800">
                <a:solidFill>
                  <a:srgbClr val="FFFFFF"/>
                </a:solidFill>
              </a:rPr>
              <a:t>Fone’s/Circular Brushing Method: </a:t>
            </a:r>
          </a:p>
          <a:p>
            <a:r>
              <a:rPr lang="en-US" sz="1800">
                <a:solidFill>
                  <a:srgbClr val="FFFFFF"/>
                </a:solidFill>
              </a:rPr>
              <a:t>Place the brush over 2-3 teeth at a time, then brush 4-5 times with gentle, circular motions</a:t>
            </a:r>
          </a:p>
          <a:p>
            <a:r>
              <a:rPr lang="en-US" sz="1800">
                <a:solidFill>
                  <a:srgbClr val="FFFFFF"/>
                </a:solidFill>
              </a:rPr>
              <a:t>Video: (until 1:50)  </a:t>
            </a:r>
            <a:endParaRPr lang="en-US" sz="1800">
              <a:solidFill>
                <a:srgbClr val="FFFFFF"/>
              </a:solidFill>
              <a:ea typeface="+mn-lt"/>
              <a:cs typeface="+mn-lt"/>
            </a:endParaRPr>
          </a:p>
          <a:p>
            <a:r>
              <a:rPr lang="en-US" sz="1800">
                <a:solidFill>
                  <a:srgbClr val="FFFFFF"/>
                </a:solidFill>
                <a:ea typeface="+mn-lt"/>
                <a:cs typeface="+mn-lt"/>
                <a:hlinkClick r:id="rId3"/>
              </a:rPr>
              <a:t>https://www.youtube.com/watch?v=hDZXSMU2lAk</a:t>
            </a:r>
            <a:endParaRPr lang="en-US" sz="1800">
              <a:solidFill>
                <a:srgbClr val="FFFFFF"/>
              </a:solidFill>
              <a:ea typeface="+mn-lt"/>
              <a:cs typeface="+mn-lt"/>
            </a:endParaRPr>
          </a:p>
          <a:p>
            <a:endParaRPr lang="en-US" sz="1800">
              <a:solidFill>
                <a:srgbClr val="FFFFFF"/>
              </a:solidFill>
            </a:endParaRPr>
          </a:p>
        </p:txBody>
      </p:sp>
      <p:pic>
        <p:nvPicPr>
          <p:cNvPr id="4" name="Content Placeholder 3">
            <a:extLst>
              <a:ext uri="{FF2B5EF4-FFF2-40B4-BE49-F238E27FC236}">
                <a16:creationId xmlns:a16="http://schemas.microsoft.com/office/drawing/2014/main" id="{BD4D62BA-ADDC-4579-8154-D84E7AB1D07B}"/>
              </a:ext>
            </a:extLst>
          </p:cNvPr>
          <p:cNvPicPr>
            <a:picLocks noChangeAspect="1"/>
          </p:cNvPicPr>
          <p:nvPr/>
        </p:nvPicPr>
        <p:blipFill rotWithShape="1">
          <a:blip r:embed="rId4"/>
          <a:srcRect l="19100" r="19075"/>
          <a:stretch/>
        </p:blipFill>
        <p:spPr>
          <a:xfrm>
            <a:off x="4654296" y="10"/>
            <a:ext cx="7537703" cy="6857990"/>
          </a:xfrm>
          <a:prstGeom prst="rect">
            <a:avLst/>
          </a:prstGeom>
        </p:spPr>
      </p:pic>
    </p:spTree>
    <p:extLst>
      <p:ext uri="{BB962C8B-B14F-4D97-AF65-F5344CB8AC3E}">
        <p14:creationId xmlns:p14="http://schemas.microsoft.com/office/powerpoint/2010/main" val="1377906514"/>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8">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Calendar&#10;&#10;Description automatically generated">
            <a:extLst>
              <a:ext uri="{FF2B5EF4-FFF2-40B4-BE49-F238E27FC236}">
                <a16:creationId xmlns:a16="http://schemas.microsoft.com/office/drawing/2014/main" id="{AEF5B71A-3EFC-4DF2-98D0-37456D1F1DDC}"/>
              </a:ext>
            </a:extLst>
          </p:cNvPr>
          <p:cNvPicPr>
            <a:picLocks noChangeAspect="1"/>
          </p:cNvPicPr>
          <p:nvPr/>
        </p:nvPicPr>
        <p:blipFill>
          <a:blip r:embed="rId2"/>
          <a:stretch>
            <a:fillRect/>
          </a:stretch>
        </p:blipFill>
        <p:spPr>
          <a:xfrm>
            <a:off x="1788356" y="574239"/>
            <a:ext cx="8046655" cy="5694151"/>
          </a:xfrm>
          <a:prstGeom prst="rect">
            <a:avLst/>
          </a:prstGeom>
        </p:spPr>
      </p:pic>
    </p:spTree>
    <p:extLst>
      <p:ext uri="{BB962C8B-B14F-4D97-AF65-F5344CB8AC3E}">
        <p14:creationId xmlns:p14="http://schemas.microsoft.com/office/powerpoint/2010/main" val="3427122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8" name="Straight Connector 10">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2">
            <a:extLst>
              <a:ext uri="{FF2B5EF4-FFF2-40B4-BE49-F238E27FC236}">
                <a16:creationId xmlns:a16="http://schemas.microsoft.com/office/drawing/2014/main" id="{33428ACC-71EC-4171-9527-10983BA6B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CC2D53-D2EE-4D45-B56C-CD15B9932194}"/>
              </a:ext>
            </a:extLst>
          </p:cNvPr>
          <p:cNvSpPr>
            <a:spLocks noGrp="1"/>
          </p:cNvSpPr>
          <p:nvPr>
            <p:ph type="title"/>
          </p:nvPr>
        </p:nvSpPr>
        <p:spPr>
          <a:xfrm>
            <a:off x="8141110" y="639098"/>
            <a:ext cx="3401961" cy="3494790"/>
          </a:xfrm>
        </p:spPr>
        <p:txBody>
          <a:bodyPr vert="horz" lIns="91440" tIns="45720" rIns="91440" bIns="45720" rtlCol="0" anchor="b">
            <a:normAutofit/>
          </a:bodyPr>
          <a:lstStyle/>
          <a:p>
            <a:r>
              <a:rPr lang="en-US" sz="5400">
                <a:solidFill>
                  <a:schemeClr val="tx1">
                    <a:lumMod val="85000"/>
                    <a:lumOff val="15000"/>
                  </a:schemeClr>
                </a:solidFill>
              </a:rPr>
              <a:t>Any Questions?</a:t>
            </a:r>
          </a:p>
        </p:txBody>
      </p:sp>
      <p:pic>
        <p:nvPicPr>
          <p:cNvPr id="4" name="Content Placeholder 3">
            <a:extLst>
              <a:ext uri="{FF2B5EF4-FFF2-40B4-BE49-F238E27FC236}">
                <a16:creationId xmlns:a16="http://schemas.microsoft.com/office/drawing/2014/main" id="{607EFCF5-A9F0-4227-9C88-F30AA248BC22}"/>
              </a:ext>
            </a:extLst>
          </p:cNvPr>
          <p:cNvPicPr>
            <a:picLocks noGrp="1" noChangeAspect="1"/>
          </p:cNvPicPr>
          <p:nvPr>
            <p:ph idx="1"/>
          </p:nvPr>
        </p:nvPicPr>
        <p:blipFill>
          <a:blip r:embed="rId2"/>
          <a:stretch>
            <a:fillRect/>
          </a:stretch>
        </p:blipFill>
        <p:spPr>
          <a:xfrm>
            <a:off x="1929456" y="640081"/>
            <a:ext cx="4321303" cy="5054156"/>
          </a:xfrm>
          <a:prstGeom prst="rect">
            <a:avLst/>
          </a:prstGeom>
        </p:spPr>
      </p:pic>
      <p:cxnSp>
        <p:nvCxnSpPr>
          <p:cNvPr id="20" name="Straight Connector 14">
            <a:extLst>
              <a:ext uri="{FF2B5EF4-FFF2-40B4-BE49-F238E27FC236}">
                <a16:creationId xmlns:a16="http://schemas.microsoft.com/office/drawing/2014/main" id="{BA22713B-ABB6-4391-97F9-0449A2B9B6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294754"/>
            <a:ext cx="32004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8D4480B4-953D-41FA-9052-09AB3A026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83504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58956-B2F6-4BC1-8066-42300691CA4D}"/>
              </a:ext>
            </a:extLst>
          </p:cNvPr>
          <p:cNvSpPr>
            <a:spLocks noGrp="1"/>
          </p:cNvSpPr>
          <p:nvPr>
            <p:ph type="title"/>
          </p:nvPr>
        </p:nvSpPr>
        <p:spPr/>
        <p:txBody>
          <a:bodyPr/>
          <a:lstStyle/>
          <a:p>
            <a:r>
              <a:rPr lang="en-US"/>
              <a:t>Introduction</a:t>
            </a:r>
          </a:p>
        </p:txBody>
      </p:sp>
      <p:sp>
        <p:nvSpPr>
          <p:cNvPr id="3" name="Content Placeholder 2">
            <a:extLst>
              <a:ext uri="{FF2B5EF4-FFF2-40B4-BE49-F238E27FC236}">
                <a16:creationId xmlns:a16="http://schemas.microsoft.com/office/drawing/2014/main" id="{5297B83B-61B4-4B33-80AA-4DE0F73CFED2}"/>
              </a:ext>
            </a:extLst>
          </p:cNvPr>
          <p:cNvSpPr>
            <a:spLocks noGrp="1"/>
          </p:cNvSpPr>
          <p:nvPr>
            <p:ph idx="1"/>
          </p:nvPr>
        </p:nvSpPr>
        <p:spPr>
          <a:xfrm>
            <a:off x="1066800" y="2268434"/>
            <a:ext cx="10058400" cy="3760891"/>
          </a:xfrm>
        </p:spPr>
        <p:txBody>
          <a:bodyPr>
            <a:normAutofit/>
          </a:bodyPr>
          <a:lstStyle/>
          <a:p>
            <a:r>
              <a:rPr lang="en-US"/>
              <a:t>Healthy eating habits contribute to overall health and good oral health</a:t>
            </a:r>
          </a:p>
          <a:p>
            <a:r>
              <a:rPr lang="en-US"/>
              <a:t>The effects of proper eating socialization: setting an example as a parent and a teacher</a:t>
            </a:r>
          </a:p>
          <a:p>
            <a:r>
              <a:rPr lang="en-US"/>
              <a:t>Incorporating healthy eating habits into in a social circle with peer classmates</a:t>
            </a:r>
          </a:p>
          <a:p>
            <a:r>
              <a:rPr lang="en-US"/>
              <a:t>The community program: reading food labels and proper home care and be involved in the food cultivation process. </a:t>
            </a:r>
          </a:p>
          <a:p>
            <a:r>
              <a:rPr lang="en-US"/>
              <a:t>Today we will implement our community program to a certain extend. However, due to various circumstances we will be unable to have access to a community garden.</a:t>
            </a:r>
          </a:p>
        </p:txBody>
      </p:sp>
      <p:pic>
        <p:nvPicPr>
          <p:cNvPr id="4" name="Picture 3">
            <a:extLst>
              <a:ext uri="{FF2B5EF4-FFF2-40B4-BE49-F238E27FC236}">
                <a16:creationId xmlns:a16="http://schemas.microsoft.com/office/drawing/2014/main" id="{D24CACBB-1E62-4FF4-AB6A-C27DC443F376}"/>
              </a:ext>
            </a:extLst>
          </p:cNvPr>
          <p:cNvPicPr>
            <a:picLocks noChangeAspect="1"/>
          </p:cNvPicPr>
          <p:nvPr/>
        </p:nvPicPr>
        <p:blipFill rotWithShape="1">
          <a:blip r:embed="rId3"/>
          <a:srcRect r="58387" b="2969"/>
          <a:stretch/>
        </p:blipFill>
        <p:spPr>
          <a:xfrm>
            <a:off x="8886826" y="161926"/>
            <a:ext cx="2038350" cy="2453130"/>
          </a:xfrm>
          <a:prstGeom prst="rect">
            <a:avLst/>
          </a:prstGeom>
        </p:spPr>
      </p:pic>
    </p:spTree>
    <p:extLst>
      <p:ext uri="{BB962C8B-B14F-4D97-AF65-F5344CB8AC3E}">
        <p14:creationId xmlns:p14="http://schemas.microsoft.com/office/powerpoint/2010/main" val="3582995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237981-ED42-4171-960C-D7286BBB426A}"/>
              </a:ext>
            </a:extLst>
          </p:cNvPr>
          <p:cNvSpPr>
            <a:spLocks noGrp="1"/>
          </p:cNvSpPr>
          <p:nvPr>
            <p:ph type="title"/>
          </p:nvPr>
        </p:nvSpPr>
        <p:spPr>
          <a:xfrm>
            <a:off x="477078" y="516836"/>
            <a:ext cx="3100136" cy="1960234"/>
          </a:xfrm>
        </p:spPr>
        <p:txBody>
          <a:bodyPr vert="horz" lIns="91440" tIns="45720" rIns="91440" bIns="45720" rtlCol="0" anchor="b">
            <a:normAutofit/>
          </a:bodyPr>
          <a:lstStyle/>
          <a:p>
            <a:r>
              <a:rPr lang="en-US" sz="4000">
                <a:solidFill>
                  <a:srgbClr val="4E5D3B"/>
                </a:solidFill>
              </a:rPr>
              <a:t>Introduction</a:t>
            </a:r>
          </a:p>
        </p:txBody>
      </p:sp>
      <p:cxnSp>
        <p:nvCxnSpPr>
          <p:cNvPr id="17" name="Straight Connector 16">
            <a:extLst>
              <a:ext uri="{FF2B5EF4-FFF2-40B4-BE49-F238E27FC236}">
                <a16:creationId xmlns:a16="http://schemas.microsoft.com/office/drawing/2014/main" id="{5A0A5CF6-407C-4691-8122-49DF69D002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0927" y="2633962"/>
            <a:ext cx="28346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82705EF1-2EF8-48E2-BBEA-4F8F3C500518}"/>
              </a:ext>
            </a:extLst>
          </p:cNvPr>
          <p:cNvSpPr>
            <a:spLocks noGrp="1"/>
          </p:cNvSpPr>
          <p:nvPr>
            <p:ph type="body" sz="half" idx="2"/>
          </p:nvPr>
        </p:nvSpPr>
        <p:spPr>
          <a:xfrm>
            <a:off x="492371" y="2790855"/>
            <a:ext cx="3084844" cy="3311766"/>
          </a:xfrm>
        </p:spPr>
        <p:txBody>
          <a:bodyPr vert="horz" lIns="0" tIns="45720" rIns="0" bIns="45720" rtlCol="0">
            <a:normAutofit/>
          </a:bodyPr>
          <a:lstStyle/>
          <a:p>
            <a:pPr>
              <a:lnSpc>
                <a:spcPct val="100000"/>
              </a:lnSpc>
            </a:pPr>
            <a:r>
              <a:rPr lang="en-US" sz="1600" b="1">
                <a:solidFill>
                  <a:schemeClr val="tx1">
                    <a:lumMod val="75000"/>
                    <a:lumOff val="25000"/>
                  </a:schemeClr>
                </a:solidFill>
              </a:rPr>
              <a:t>Target population: </a:t>
            </a:r>
            <a:r>
              <a:rPr lang="en-US" sz="1600">
                <a:solidFill>
                  <a:schemeClr val="tx1">
                    <a:lumMod val="75000"/>
                    <a:lumOff val="25000"/>
                  </a:schemeClr>
                </a:solidFill>
              </a:rPr>
              <a:t>4th grade students between the ages of 9 &amp; 10 </a:t>
            </a:r>
          </a:p>
          <a:p>
            <a:pPr>
              <a:lnSpc>
                <a:spcPct val="100000"/>
              </a:lnSpc>
            </a:pPr>
            <a:r>
              <a:rPr lang="en-US" sz="1600" b="1">
                <a:solidFill>
                  <a:schemeClr val="tx1">
                    <a:lumMod val="75000"/>
                    <a:lumOff val="25000"/>
                  </a:schemeClr>
                </a:solidFill>
              </a:rPr>
              <a:t>Location: </a:t>
            </a:r>
            <a:r>
              <a:rPr lang="en-US" sz="1600">
                <a:solidFill>
                  <a:schemeClr val="tx1">
                    <a:lumMod val="75000"/>
                    <a:lumOff val="25000"/>
                  </a:schemeClr>
                </a:solidFill>
              </a:rPr>
              <a:t>Public School 177 located in Bensonhurst, Brooklyn</a:t>
            </a:r>
          </a:p>
          <a:p>
            <a:pPr>
              <a:lnSpc>
                <a:spcPct val="100000"/>
              </a:lnSpc>
            </a:pPr>
            <a:r>
              <a:rPr lang="en-US" sz="1600" b="1">
                <a:solidFill>
                  <a:schemeClr val="tx1">
                    <a:lumMod val="75000"/>
                    <a:lumOff val="25000"/>
                  </a:schemeClr>
                </a:solidFill>
              </a:rPr>
              <a:t>Assessment: </a:t>
            </a:r>
            <a:r>
              <a:rPr lang="en-US" sz="1600">
                <a:solidFill>
                  <a:schemeClr val="tx1">
                    <a:lumMod val="75000"/>
                    <a:lumOff val="25000"/>
                  </a:schemeClr>
                </a:solidFill>
              </a:rPr>
              <a:t>a verbal questionnaire</a:t>
            </a:r>
          </a:p>
          <a:p>
            <a:pPr>
              <a:lnSpc>
                <a:spcPct val="100000"/>
              </a:lnSpc>
            </a:pPr>
            <a:r>
              <a:rPr lang="en-US" sz="1600" b="1">
                <a:solidFill>
                  <a:schemeClr val="tx1">
                    <a:lumMod val="75000"/>
                    <a:lumOff val="25000"/>
                  </a:schemeClr>
                </a:solidFill>
              </a:rPr>
              <a:t>Clinical consideration</a:t>
            </a:r>
            <a:r>
              <a:rPr lang="en-US" sz="1600">
                <a:solidFill>
                  <a:schemeClr val="tx1">
                    <a:lumMod val="75000"/>
                    <a:lumOff val="25000"/>
                  </a:schemeClr>
                </a:solidFill>
              </a:rPr>
              <a:t>: mixed dentition </a:t>
            </a:r>
          </a:p>
          <a:p>
            <a:pPr>
              <a:lnSpc>
                <a:spcPct val="100000"/>
              </a:lnSpc>
            </a:pPr>
            <a:endParaRPr lang="en-US" sz="1600">
              <a:solidFill>
                <a:schemeClr val="tx1">
                  <a:lumMod val="75000"/>
                  <a:lumOff val="25000"/>
                </a:schemeClr>
              </a:solidFill>
            </a:endParaRPr>
          </a:p>
        </p:txBody>
      </p:sp>
      <p:pic>
        <p:nvPicPr>
          <p:cNvPr id="6" name="Content Placeholder 5" descr="A large brick building with cars parked in front of it&#10;&#10;Description automatically generated with low confidence">
            <a:extLst>
              <a:ext uri="{FF2B5EF4-FFF2-40B4-BE49-F238E27FC236}">
                <a16:creationId xmlns:a16="http://schemas.microsoft.com/office/drawing/2014/main" id="{3E77CBFC-8DB8-4995-BC81-2BEABA3C882C}"/>
              </a:ext>
            </a:extLst>
          </p:cNvPr>
          <p:cNvPicPr>
            <a:picLocks noGrp="1" noChangeAspect="1"/>
          </p:cNvPicPr>
          <p:nvPr>
            <p:ph idx="1"/>
          </p:nvPr>
        </p:nvPicPr>
        <p:blipFill rotWithShape="1">
          <a:blip r:embed="rId2"/>
          <a:srcRect l="14987" r="13751" b="-1"/>
          <a:stretch/>
        </p:blipFill>
        <p:spPr>
          <a:xfrm>
            <a:off x="4080728" y="10"/>
            <a:ext cx="8111272" cy="6857990"/>
          </a:xfrm>
          <a:prstGeom prst="rect">
            <a:avLst/>
          </a:prstGeom>
        </p:spPr>
      </p:pic>
    </p:spTree>
    <p:extLst>
      <p:ext uri="{BB962C8B-B14F-4D97-AF65-F5344CB8AC3E}">
        <p14:creationId xmlns:p14="http://schemas.microsoft.com/office/powerpoint/2010/main" val="930949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F4FAA6B4-BAFB-4474-9B14-DC83A9096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F3EAE8-4E58-402B-AD12-A091E60EC898}"/>
              </a:ext>
            </a:extLst>
          </p:cNvPr>
          <p:cNvSpPr>
            <a:spLocks noGrp="1"/>
          </p:cNvSpPr>
          <p:nvPr>
            <p:ph type="title"/>
          </p:nvPr>
        </p:nvSpPr>
        <p:spPr>
          <a:xfrm>
            <a:off x="1097280" y="286603"/>
            <a:ext cx="10058400" cy="1450757"/>
          </a:xfrm>
        </p:spPr>
        <p:txBody>
          <a:bodyPr vert="horz" lIns="91440" tIns="45720" rIns="91440" bIns="45720" rtlCol="0" anchor="b">
            <a:normAutofit/>
          </a:bodyPr>
          <a:lstStyle/>
          <a:p>
            <a:br>
              <a:rPr lang="fr-FR" sz="4800">
                <a:solidFill>
                  <a:schemeClr val="tx1">
                    <a:lumMod val="75000"/>
                    <a:lumOff val="25000"/>
                  </a:schemeClr>
                </a:solidFill>
              </a:rPr>
            </a:br>
            <a:r>
              <a:rPr lang="fr-FR" sz="4800">
                <a:solidFill>
                  <a:schemeClr val="tx1">
                    <a:lumMod val="75000"/>
                    <a:lumOff val="25000"/>
                  </a:schemeClr>
                </a:solidFill>
              </a:rPr>
              <a:t>Nutrition and </a:t>
            </a:r>
            <a:r>
              <a:rPr lang="fr-FR" sz="4800" err="1">
                <a:solidFill>
                  <a:schemeClr val="tx1">
                    <a:lumMod val="75000"/>
                    <a:lumOff val="25000"/>
                  </a:schemeClr>
                </a:solidFill>
              </a:rPr>
              <a:t>Eating</a:t>
            </a:r>
            <a:r>
              <a:rPr lang="fr-FR" sz="4800">
                <a:solidFill>
                  <a:schemeClr val="tx1">
                    <a:lumMod val="75000"/>
                    <a:lumOff val="25000"/>
                  </a:schemeClr>
                </a:solidFill>
              </a:rPr>
              <a:t> Habits Questionnaire</a:t>
            </a:r>
            <a:endParaRPr lang="en-US" sz="4800">
              <a:solidFill>
                <a:schemeClr val="tx1">
                  <a:lumMod val="75000"/>
                  <a:lumOff val="25000"/>
                </a:schemeClr>
              </a:solidFill>
            </a:endParaRPr>
          </a:p>
        </p:txBody>
      </p:sp>
      <p:cxnSp>
        <p:nvCxnSpPr>
          <p:cNvPr id="16" name="!!Straight Connector">
            <a:extLst>
              <a:ext uri="{FF2B5EF4-FFF2-40B4-BE49-F238E27FC236}">
                <a16:creationId xmlns:a16="http://schemas.microsoft.com/office/drawing/2014/main" id="{4364CDC3-ADB0-4691-9286-5925F160C2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DEC330F8-C063-4BB5-B3BD-8F81FC9CE74E}"/>
              </a:ext>
            </a:extLst>
          </p:cNvPr>
          <p:cNvSpPr>
            <a:spLocks noGrp="1"/>
          </p:cNvSpPr>
          <p:nvPr>
            <p:ph type="body" sz="half" idx="2"/>
          </p:nvPr>
        </p:nvSpPr>
        <p:spPr>
          <a:xfrm>
            <a:off x="1097280" y="2108201"/>
            <a:ext cx="5575367" cy="3760891"/>
          </a:xfrm>
        </p:spPr>
        <p:txBody>
          <a:bodyPr vert="horz" lIns="0" tIns="45720" rIns="0" bIns="45720" rtlCol="0">
            <a:normAutofit/>
          </a:bodyPr>
          <a:lstStyle/>
          <a:p>
            <a:pPr>
              <a:lnSpc>
                <a:spcPct val="90000"/>
              </a:lnSpc>
            </a:pPr>
            <a:r>
              <a:rPr lang="en-US" sz="1300">
                <a:solidFill>
                  <a:schemeClr val="tx1">
                    <a:lumMod val="75000"/>
                    <a:lumOff val="25000"/>
                  </a:schemeClr>
                </a:solidFill>
              </a:rPr>
              <a:t> </a:t>
            </a:r>
          </a:p>
          <a:p>
            <a:pPr>
              <a:lnSpc>
                <a:spcPct val="90000"/>
              </a:lnSpc>
            </a:pPr>
            <a:r>
              <a:rPr lang="en-US" sz="1300">
                <a:solidFill>
                  <a:schemeClr val="tx1">
                    <a:lumMod val="75000"/>
                    <a:lumOff val="25000"/>
                  </a:schemeClr>
                </a:solidFill>
              </a:rPr>
              <a:t>How often do you consume sugary drinks and candies?</a:t>
            </a:r>
          </a:p>
          <a:p>
            <a:pPr>
              <a:lnSpc>
                <a:spcPct val="90000"/>
              </a:lnSpc>
            </a:pPr>
            <a:r>
              <a:rPr lang="en-US" sz="1300">
                <a:solidFill>
                  <a:schemeClr val="tx1">
                    <a:lumMod val="75000"/>
                    <a:lumOff val="25000"/>
                  </a:schemeClr>
                </a:solidFill>
              </a:rPr>
              <a:t>How often do you consume healthy foods like fruits and vegetables?</a:t>
            </a:r>
          </a:p>
          <a:p>
            <a:pPr>
              <a:lnSpc>
                <a:spcPct val="90000"/>
              </a:lnSpc>
            </a:pPr>
            <a:r>
              <a:rPr lang="en-US" sz="1300">
                <a:solidFill>
                  <a:schemeClr val="tx1">
                    <a:lumMod val="75000"/>
                    <a:lumOff val="25000"/>
                  </a:schemeClr>
                </a:solidFill>
              </a:rPr>
              <a:t>Do you know how to read nutritional labels? And how do we know if a food is healthy or not based on this label?</a:t>
            </a:r>
          </a:p>
          <a:p>
            <a:pPr>
              <a:lnSpc>
                <a:spcPct val="90000"/>
              </a:lnSpc>
            </a:pPr>
            <a:r>
              <a:rPr lang="en-US" sz="1300">
                <a:solidFill>
                  <a:schemeClr val="tx1">
                    <a:lumMod val="75000"/>
                    <a:lumOff val="25000"/>
                  </a:schemeClr>
                </a:solidFill>
              </a:rPr>
              <a:t>Do you know what happens to our body when we eat “junk food”?</a:t>
            </a:r>
          </a:p>
          <a:p>
            <a:pPr>
              <a:lnSpc>
                <a:spcPct val="90000"/>
              </a:lnSpc>
            </a:pPr>
            <a:r>
              <a:rPr lang="en-US" sz="1300">
                <a:solidFill>
                  <a:schemeClr val="tx1">
                    <a:lumMod val="75000"/>
                    <a:lumOff val="25000"/>
                  </a:schemeClr>
                </a:solidFill>
              </a:rPr>
              <a:t>Do you prefer to eat the school’s lunch, or do they pack their own?</a:t>
            </a:r>
          </a:p>
          <a:p>
            <a:pPr>
              <a:lnSpc>
                <a:spcPct val="90000"/>
              </a:lnSpc>
            </a:pPr>
            <a:r>
              <a:rPr lang="en-US" sz="1300">
                <a:solidFill>
                  <a:schemeClr val="tx1">
                    <a:lumMod val="75000"/>
                    <a:lumOff val="25000"/>
                  </a:schemeClr>
                </a:solidFill>
              </a:rPr>
              <a:t>How many times a day do you brush your teeth? How often do you floss?</a:t>
            </a:r>
          </a:p>
          <a:p>
            <a:pPr>
              <a:lnSpc>
                <a:spcPct val="90000"/>
              </a:lnSpc>
            </a:pPr>
            <a:r>
              <a:rPr lang="en-US" sz="1300">
                <a:solidFill>
                  <a:schemeClr val="tx1">
                    <a:lumMod val="75000"/>
                    <a:lumOff val="25000"/>
                  </a:schemeClr>
                </a:solidFill>
              </a:rPr>
              <a:t>Do you know what happens to our teeth when we don’t brush or floss? </a:t>
            </a:r>
          </a:p>
          <a:p>
            <a:pPr>
              <a:lnSpc>
                <a:spcPct val="90000"/>
              </a:lnSpc>
            </a:pPr>
            <a:endParaRPr lang="en-US" sz="1300">
              <a:solidFill>
                <a:schemeClr val="tx1">
                  <a:lumMod val="75000"/>
                  <a:lumOff val="25000"/>
                </a:schemeClr>
              </a:solidFill>
            </a:endParaRPr>
          </a:p>
        </p:txBody>
      </p:sp>
      <p:pic>
        <p:nvPicPr>
          <p:cNvPr id="5" name="Content Placeholder 4" descr="Diagram&#10;&#10;Description automatically generated">
            <a:extLst>
              <a:ext uri="{FF2B5EF4-FFF2-40B4-BE49-F238E27FC236}">
                <a16:creationId xmlns:a16="http://schemas.microsoft.com/office/drawing/2014/main" id="{22D2D6BD-4980-4AA3-B214-E1EC45922BFE}"/>
              </a:ext>
            </a:extLst>
          </p:cNvPr>
          <p:cNvPicPr>
            <a:picLocks noGrp="1" noChangeAspect="1"/>
          </p:cNvPicPr>
          <p:nvPr>
            <p:ph idx="1"/>
          </p:nvPr>
        </p:nvPicPr>
        <p:blipFill rotWithShape="1">
          <a:blip r:embed="rId3"/>
          <a:srcRect t="380" r="5" b="188"/>
          <a:stretch/>
        </p:blipFill>
        <p:spPr>
          <a:xfrm>
            <a:off x="7534656" y="2108200"/>
            <a:ext cx="3621024" cy="3600613"/>
          </a:xfrm>
          <a:prstGeom prst="rect">
            <a:avLst/>
          </a:prstGeom>
        </p:spPr>
      </p:pic>
      <p:sp>
        <p:nvSpPr>
          <p:cNvPr id="18" name="Rectangle 17">
            <a:extLst>
              <a:ext uri="{FF2B5EF4-FFF2-40B4-BE49-F238E27FC236}">
                <a16:creationId xmlns:a16="http://schemas.microsoft.com/office/drawing/2014/main" id="{DB148495-5F82-48E2-A76C-C8E1C8949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68210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0">
            <a:extLst>
              <a:ext uri="{FF2B5EF4-FFF2-40B4-BE49-F238E27FC236}">
                <a16:creationId xmlns:a16="http://schemas.microsoft.com/office/drawing/2014/main" id="{0AB6E427-3F73-4C06-A5D5-AE52C3883B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0" name="Rectangle 12">
            <a:extLst>
              <a:ext uri="{FF2B5EF4-FFF2-40B4-BE49-F238E27FC236}">
                <a16:creationId xmlns:a16="http://schemas.microsoft.com/office/drawing/2014/main" id="{D8C9BDAA-0390-4B39-9B5C-BC95E5120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9919" cy="6858000"/>
          </a:xfrm>
          <a:prstGeom prst="rect">
            <a:avLst/>
          </a:prstGeom>
          <a:solidFill>
            <a:srgbClr val="3A4E6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FC1B25F-D33A-4A11-BA4E-15F22A62DE92}"/>
              </a:ext>
            </a:extLst>
          </p:cNvPr>
          <p:cNvSpPr>
            <a:spLocks noGrp="1"/>
          </p:cNvSpPr>
          <p:nvPr>
            <p:ph type="title"/>
          </p:nvPr>
        </p:nvSpPr>
        <p:spPr>
          <a:xfrm>
            <a:off x="492370" y="516836"/>
            <a:ext cx="3084844" cy="1961086"/>
          </a:xfrm>
        </p:spPr>
        <p:txBody>
          <a:bodyPr>
            <a:normAutofit/>
          </a:bodyPr>
          <a:lstStyle/>
          <a:p>
            <a:r>
              <a:rPr lang="en-US" sz="4000">
                <a:solidFill>
                  <a:srgbClr val="FFFFFF"/>
                </a:solidFill>
              </a:rPr>
              <a:t>Food Pyramid</a:t>
            </a:r>
          </a:p>
        </p:txBody>
      </p:sp>
      <p:cxnSp>
        <p:nvCxnSpPr>
          <p:cNvPr id="21" name="Straight Connector 14">
            <a:extLst>
              <a:ext uri="{FF2B5EF4-FFF2-40B4-BE49-F238E27FC236}">
                <a16:creationId xmlns:a16="http://schemas.microsoft.com/office/drawing/2014/main" id="{E04A321A-A039-4720-87B4-66A4210E0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1752" y="2638787"/>
            <a:ext cx="27432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9DC012BF-6A43-4893-8888-98BCA328507C}"/>
              </a:ext>
            </a:extLst>
          </p:cNvPr>
          <p:cNvSpPr>
            <a:spLocks noGrp="1"/>
          </p:cNvSpPr>
          <p:nvPr>
            <p:ph idx="1"/>
          </p:nvPr>
        </p:nvSpPr>
        <p:spPr>
          <a:xfrm>
            <a:off x="142875" y="2799654"/>
            <a:ext cx="3917060" cy="3189665"/>
          </a:xfrm>
        </p:spPr>
        <p:txBody>
          <a:bodyPr>
            <a:normAutofit/>
          </a:bodyPr>
          <a:lstStyle/>
          <a:p>
            <a:r>
              <a:rPr lang="en-US" sz="1800">
                <a:solidFill>
                  <a:srgbClr val="FFFFFF"/>
                </a:solidFill>
              </a:rPr>
              <a:t>“Food pyramid” with four layers, each layer focusing on one of the nutrients.</a:t>
            </a:r>
          </a:p>
          <a:p>
            <a:r>
              <a:rPr lang="en-US" sz="1800">
                <a:solidFill>
                  <a:srgbClr val="FFFFFF"/>
                </a:solidFill>
              </a:rPr>
              <a:t>Explain what carbohydrates, fats, protein</a:t>
            </a:r>
          </a:p>
          <a:p>
            <a:r>
              <a:rPr lang="en-US" sz="1800">
                <a:solidFill>
                  <a:srgbClr val="FFFFFF"/>
                </a:solidFill>
              </a:rPr>
              <a:t>Now let’s try to match the food on the picture with four major nutrients</a:t>
            </a:r>
          </a:p>
          <a:p>
            <a:r>
              <a:rPr lang="en-US" sz="1800">
                <a:solidFill>
                  <a:srgbClr val="FFFFFF"/>
                </a:solidFill>
              </a:rPr>
              <a:t>Benefits of eating vitamins and the causal relationship between carbohydrates and caries lesions.</a:t>
            </a:r>
          </a:p>
        </p:txBody>
      </p:sp>
      <p:pic>
        <p:nvPicPr>
          <p:cNvPr id="4" name="Content Placeholder 3" descr="Graphical user interface&#10;&#10;Description automatically generated with low confidence">
            <a:extLst>
              <a:ext uri="{FF2B5EF4-FFF2-40B4-BE49-F238E27FC236}">
                <a16:creationId xmlns:a16="http://schemas.microsoft.com/office/drawing/2014/main" id="{3FE7411E-52CA-4C64-B04C-203001939E33}"/>
              </a:ext>
            </a:extLst>
          </p:cNvPr>
          <p:cNvPicPr>
            <a:picLocks noChangeAspect="1"/>
          </p:cNvPicPr>
          <p:nvPr/>
        </p:nvPicPr>
        <p:blipFill>
          <a:blip r:embed="rId3"/>
          <a:stretch>
            <a:fillRect/>
          </a:stretch>
        </p:blipFill>
        <p:spPr>
          <a:xfrm>
            <a:off x="5119046" y="411479"/>
            <a:ext cx="6013842" cy="5577840"/>
          </a:xfrm>
          <a:prstGeom prst="rect">
            <a:avLst/>
          </a:prstGeom>
        </p:spPr>
      </p:pic>
    </p:spTree>
    <p:extLst>
      <p:ext uri="{BB962C8B-B14F-4D97-AF65-F5344CB8AC3E}">
        <p14:creationId xmlns:p14="http://schemas.microsoft.com/office/powerpoint/2010/main" val="3257457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8CB54FC-0B2A-4107-9A70-958B90B76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CD4987-72C3-4342-86EA-953538B27526}"/>
              </a:ext>
            </a:extLst>
          </p:cNvPr>
          <p:cNvSpPr>
            <a:spLocks noGrp="1"/>
          </p:cNvSpPr>
          <p:nvPr>
            <p:ph type="title"/>
          </p:nvPr>
        </p:nvSpPr>
        <p:spPr>
          <a:xfrm>
            <a:off x="6411685" y="634946"/>
            <a:ext cx="5127171" cy="1450757"/>
          </a:xfrm>
        </p:spPr>
        <p:txBody>
          <a:bodyPr>
            <a:normAutofit/>
          </a:bodyPr>
          <a:lstStyle/>
          <a:p>
            <a:r>
              <a:rPr lang="en-US"/>
              <a:t>Reading Labels</a:t>
            </a:r>
            <a:br>
              <a:rPr lang="en-US"/>
            </a:br>
            <a:endParaRPr lang="en-US"/>
          </a:p>
        </p:txBody>
      </p:sp>
      <p:pic>
        <p:nvPicPr>
          <p:cNvPr id="3" name="Picture 2">
            <a:extLst>
              <a:ext uri="{FF2B5EF4-FFF2-40B4-BE49-F238E27FC236}">
                <a16:creationId xmlns:a16="http://schemas.microsoft.com/office/drawing/2014/main" id="{89116CBE-C894-4E9A-BB4E-1B433502B6CD}"/>
              </a:ext>
            </a:extLst>
          </p:cNvPr>
          <p:cNvPicPr>
            <a:picLocks noChangeAspect="1"/>
          </p:cNvPicPr>
          <p:nvPr/>
        </p:nvPicPr>
        <p:blipFill>
          <a:blip r:embed="rId3"/>
          <a:stretch>
            <a:fillRect/>
          </a:stretch>
        </p:blipFill>
        <p:spPr>
          <a:xfrm>
            <a:off x="93858" y="1568479"/>
            <a:ext cx="6326329" cy="4080481"/>
          </a:xfrm>
          <a:prstGeom prst="rect">
            <a:avLst/>
          </a:prstGeom>
        </p:spPr>
      </p:pic>
      <p:cxnSp>
        <p:nvCxnSpPr>
          <p:cNvPr id="24" name="Straight Connector 23">
            <a:extLst>
              <a:ext uri="{FF2B5EF4-FFF2-40B4-BE49-F238E27FC236}">
                <a16:creationId xmlns:a16="http://schemas.microsoft.com/office/drawing/2014/main" id="{7855A9B5-1710-4B19-B0F1-CDFDD4ED5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14044" y="2246569"/>
            <a:ext cx="45720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 name="Content Placeholder 9">
            <a:extLst>
              <a:ext uri="{FF2B5EF4-FFF2-40B4-BE49-F238E27FC236}">
                <a16:creationId xmlns:a16="http://schemas.microsoft.com/office/drawing/2014/main" id="{1BCD1606-8BAB-4BC9-99A7-5551B8166F00}"/>
              </a:ext>
            </a:extLst>
          </p:cNvPr>
          <p:cNvSpPr>
            <a:spLocks noGrp="1"/>
          </p:cNvSpPr>
          <p:nvPr>
            <p:ph idx="1"/>
          </p:nvPr>
        </p:nvSpPr>
        <p:spPr>
          <a:xfrm>
            <a:off x="6411684" y="2407436"/>
            <a:ext cx="5127172" cy="3461658"/>
          </a:xfrm>
        </p:spPr>
        <p:txBody>
          <a:bodyPr vert="horz" lIns="0" tIns="45720" rIns="0" bIns="45720" rtlCol="0" anchor="t">
            <a:normAutofit/>
          </a:bodyPr>
          <a:lstStyle/>
          <a:p>
            <a:pPr>
              <a:lnSpc>
                <a:spcPct val="100000"/>
              </a:lnSpc>
            </a:pPr>
            <a:r>
              <a:rPr lang="en-US"/>
              <a:t>Serving size: what people typically eat </a:t>
            </a:r>
          </a:p>
          <a:p>
            <a:pPr>
              <a:lnSpc>
                <a:spcPct val="100000"/>
              </a:lnSpc>
            </a:pPr>
            <a:r>
              <a:rPr lang="en-US"/>
              <a:t>2,000 calories a day; eating too many calories is linked to obesity.</a:t>
            </a:r>
          </a:p>
          <a:p>
            <a:pPr>
              <a:lnSpc>
                <a:spcPct val="100000"/>
              </a:lnSpc>
            </a:pPr>
            <a:r>
              <a:rPr lang="en-US"/>
              <a:t>Nutrients to get less of: Saturated Fat, Sodium, and Added Sugars; added during processing </a:t>
            </a:r>
          </a:p>
          <a:p>
            <a:pPr>
              <a:lnSpc>
                <a:spcPct val="100000"/>
              </a:lnSpc>
            </a:pPr>
            <a:r>
              <a:rPr lang="en-US"/>
              <a:t>Nutrients to get more of: Dietary Fiber, Vitamin D, Calcium, Iron, and Potassium.</a:t>
            </a:r>
          </a:p>
          <a:p>
            <a:pPr>
              <a:lnSpc>
                <a:spcPct val="100000"/>
              </a:lnSpc>
            </a:pPr>
            <a:endParaRPr lang="en-US"/>
          </a:p>
          <a:p>
            <a:pPr>
              <a:lnSpc>
                <a:spcPct val="100000"/>
              </a:lnSpc>
            </a:pPr>
            <a:endParaRPr lang="en-US"/>
          </a:p>
          <a:p>
            <a:pPr>
              <a:lnSpc>
                <a:spcPct val="100000"/>
              </a:lnSpc>
            </a:pPr>
            <a:endParaRPr lang="en-US"/>
          </a:p>
        </p:txBody>
      </p:sp>
      <p:sp>
        <p:nvSpPr>
          <p:cNvPr id="26" name="Rectangle 25">
            <a:extLst>
              <a:ext uri="{FF2B5EF4-FFF2-40B4-BE49-F238E27FC236}">
                <a16:creationId xmlns:a16="http://schemas.microsoft.com/office/drawing/2014/main" id="{9AA76026-5689-4584-8D93-D71D739E6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4544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F4FAA6B4-BAFB-4474-9B14-DC83A9096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430A1A-78E8-4CDB-9DE5-293F148EB769}"/>
              </a:ext>
            </a:extLst>
          </p:cNvPr>
          <p:cNvSpPr>
            <a:spLocks noGrp="1"/>
          </p:cNvSpPr>
          <p:nvPr>
            <p:ph type="title"/>
          </p:nvPr>
        </p:nvSpPr>
        <p:spPr>
          <a:xfrm>
            <a:off x="1097280" y="286603"/>
            <a:ext cx="10058400" cy="1450757"/>
          </a:xfrm>
        </p:spPr>
        <p:txBody>
          <a:bodyPr>
            <a:normAutofit/>
          </a:bodyPr>
          <a:lstStyle/>
          <a:p>
            <a:r>
              <a:rPr lang="en-US"/>
              <a:t>Reading Labels</a:t>
            </a:r>
          </a:p>
        </p:txBody>
      </p:sp>
      <p:cxnSp>
        <p:nvCxnSpPr>
          <p:cNvPr id="22" name="!!Straight Connector">
            <a:extLst>
              <a:ext uri="{FF2B5EF4-FFF2-40B4-BE49-F238E27FC236}">
                <a16:creationId xmlns:a16="http://schemas.microsoft.com/office/drawing/2014/main" id="{4364CDC3-ADB0-4691-9286-5925F160C2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59756301-FDCF-49FB-BC13-999FDF732E03}"/>
              </a:ext>
            </a:extLst>
          </p:cNvPr>
          <p:cNvSpPr>
            <a:spLocks noGrp="1"/>
          </p:cNvSpPr>
          <p:nvPr>
            <p:ph idx="1"/>
          </p:nvPr>
        </p:nvSpPr>
        <p:spPr>
          <a:xfrm>
            <a:off x="1097280" y="2108201"/>
            <a:ext cx="5575367" cy="3760891"/>
          </a:xfrm>
        </p:spPr>
        <p:txBody>
          <a:bodyPr>
            <a:normAutofit/>
          </a:bodyPr>
          <a:lstStyle/>
          <a:p>
            <a:pPr>
              <a:lnSpc>
                <a:spcPct val="100000"/>
              </a:lnSpc>
            </a:pPr>
            <a:r>
              <a:rPr lang="en-US" sz="1700"/>
              <a:t>The Percent Daily Value </a:t>
            </a:r>
          </a:p>
          <a:p>
            <a:pPr>
              <a:lnSpc>
                <a:spcPct val="100000"/>
              </a:lnSpc>
            </a:pPr>
            <a:r>
              <a:rPr lang="en-US" sz="1700"/>
              <a:t>5% DV or less of a nutrient per serving is considered low</a:t>
            </a:r>
          </a:p>
          <a:p>
            <a:pPr>
              <a:lnSpc>
                <a:spcPct val="100000"/>
              </a:lnSpc>
            </a:pPr>
            <a:r>
              <a:rPr lang="en-US" sz="1700"/>
              <a:t>20% DV or more of a nutrient per serving is considered high</a:t>
            </a:r>
          </a:p>
          <a:p>
            <a:pPr>
              <a:lnSpc>
                <a:spcPct val="100000"/>
              </a:lnSpc>
            </a:pPr>
            <a:r>
              <a:rPr lang="en-US" sz="1700"/>
              <a:t>Choose foods that are:</a:t>
            </a:r>
          </a:p>
          <a:p>
            <a:pPr>
              <a:lnSpc>
                <a:spcPct val="100000"/>
              </a:lnSpc>
            </a:pPr>
            <a:r>
              <a:rPr lang="en-US" sz="1700"/>
              <a:t>Higher in %DV for Dietary Fiber, Vitamin D, Calcium, Iron, and Potassium</a:t>
            </a:r>
          </a:p>
          <a:p>
            <a:pPr>
              <a:lnSpc>
                <a:spcPct val="100000"/>
              </a:lnSpc>
            </a:pPr>
            <a:r>
              <a:rPr lang="en-US" sz="1700"/>
              <a:t>Lower in %DV for Saturated Fat, Sodium, and Added Sugars</a:t>
            </a:r>
          </a:p>
        </p:txBody>
      </p:sp>
      <p:pic>
        <p:nvPicPr>
          <p:cNvPr id="3" name="Picture 2">
            <a:extLst>
              <a:ext uri="{FF2B5EF4-FFF2-40B4-BE49-F238E27FC236}">
                <a16:creationId xmlns:a16="http://schemas.microsoft.com/office/drawing/2014/main" id="{57F8008B-EAA0-4D98-A109-582A7DB1BE29}"/>
              </a:ext>
            </a:extLst>
          </p:cNvPr>
          <p:cNvPicPr>
            <a:picLocks noChangeAspect="1"/>
          </p:cNvPicPr>
          <p:nvPr/>
        </p:nvPicPr>
        <p:blipFill rotWithShape="1">
          <a:blip r:embed="rId3"/>
          <a:srcRect l="20127" r="15008" b="1"/>
          <a:stretch/>
        </p:blipFill>
        <p:spPr>
          <a:xfrm>
            <a:off x="7534656" y="2108200"/>
            <a:ext cx="3621024" cy="3600613"/>
          </a:xfrm>
          <a:prstGeom prst="rect">
            <a:avLst/>
          </a:prstGeom>
        </p:spPr>
      </p:pic>
      <p:sp>
        <p:nvSpPr>
          <p:cNvPr id="24" name="Rectangle 23">
            <a:extLst>
              <a:ext uri="{FF2B5EF4-FFF2-40B4-BE49-F238E27FC236}">
                <a16:creationId xmlns:a16="http://schemas.microsoft.com/office/drawing/2014/main" id="{DB148495-5F82-48E2-A76C-C8E1C8949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34097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9">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2" name="Straight Connector 11">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3" name="Rectangle 13">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a:extLst>
              <a:ext uri="{FF2B5EF4-FFF2-40B4-BE49-F238E27FC236}">
                <a16:creationId xmlns:a16="http://schemas.microsoft.com/office/drawing/2014/main" id="{28527212-09F6-4188-8E47-E55F18613CAF}"/>
              </a:ext>
            </a:extLst>
          </p:cNvPr>
          <p:cNvPicPr>
            <a:picLocks noGrp="1" noChangeAspect="1"/>
          </p:cNvPicPr>
          <p:nvPr>
            <p:ph idx="1"/>
          </p:nvPr>
        </p:nvPicPr>
        <p:blipFill rotWithShape="1">
          <a:blip r:embed="rId3"/>
          <a:srcRect t="10582" r="-1" b="5126"/>
          <a:stretch/>
        </p:blipFill>
        <p:spPr>
          <a:xfrm>
            <a:off x="1524" y="10"/>
            <a:ext cx="12188952" cy="6857990"/>
          </a:xfrm>
          <a:prstGeom prst="rect">
            <a:avLst/>
          </a:prstGeom>
        </p:spPr>
      </p:pic>
      <p:sp>
        <p:nvSpPr>
          <p:cNvPr id="24" name="Rectangle 15">
            <a:extLst>
              <a:ext uri="{FF2B5EF4-FFF2-40B4-BE49-F238E27FC236}">
                <a16:creationId xmlns:a16="http://schemas.microsoft.com/office/drawing/2014/main" id="{95B38FD6-641F-41BF-B466-C1C6366420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48600" y="1238442"/>
            <a:ext cx="3635926" cy="43557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4F36075-D5C9-4DC4-87E2-59267A4A9682}"/>
              </a:ext>
            </a:extLst>
          </p:cNvPr>
          <p:cNvSpPr>
            <a:spLocks noGrp="1"/>
          </p:cNvSpPr>
          <p:nvPr>
            <p:ph type="title"/>
          </p:nvPr>
        </p:nvSpPr>
        <p:spPr>
          <a:xfrm>
            <a:off x="7844439" y="1419273"/>
            <a:ext cx="3398913" cy="1358188"/>
          </a:xfrm>
        </p:spPr>
        <p:txBody>
          <a:bodyPr vert="horz" lIns="91440" tIns="45720" rIns="91440" bIns="45720" rtlCol="0" anchor="b">
            <a:normAutofit fontScale="90000"/>
          </a:bodyPr>
          <a:lstStyle/>
          <a:p>
            <a:r>
              <a:rPr lang="en-US">
                <a:solidFill>
                  <a:schemeClr val="tx1"/>
                </a:solidFill>
              </a:rPr>
              <a:t>Trip to Local Community  Garden</a:t>
            </a:r>
          </a:p>
        </p:txBody>
      </p:sp>
      <p:cxnSp>
        <p:nvCxnSpPr>
          <p:cNvPr id="25" name="!!Straight Connector">
            <a:extLst>
              <a:ext uri="{FF2B5EF4-FFF2-40B4-BE49-F238E27FC236}">
                <a16:creationId xmlns:a16="http://schemas.microsoft.com/office/drawing/2014/main" id="{6BF9119E-766E-4526-AAE5-639F577C04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27643" y="2865016"/>
            <a:ext cx="2926080" cy="0"/>
          </a:xfrm>
          <a:prstGeom prst="line">
            <a:avLst/>
          </a:prstGeom>
          <a:ln w="12700">
            <a:solidFill>
              <a:schemeClr val="tx1">
                <a:lumMod val="75000"/>
                <a:lumOff val="25000"/>
                <a:alpha val="90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21373B38-E2D4-4809-88D1-2BF8C0AB07ED}"/>
              </a:ext>
            </a:extLst>
          </p:cNvPr>
          <p:cNvSpPr>
            <a:spLocks noGrp="1"/>
          </p:cNvSpPr>
          <p:nvPr>
            <p:ph type="body" sz="half" idx="2"/>
          </p:nvPr>
        </p:nvSpPr>
        <p:spPr>
          <a:xfrm>
            <a:off x="7972425" y="2978254"/>
            <a:ext cx="3270927" cy="2444238"/>
          </a:xfrm>
        </p:spPr>
        <p:txBody>
          <a:bodyPr vert="horz" lIns="0" tIns="45720" rIns="0" bIns="45720" rtlCol="0">
            <a:normAutofit/>
          </a:bodyPr>
          <a:lstStyle/>
          <a:p>
            <a:pPr>
              <a:lnSpc>
                <a:spcPct val="100000"/>
              </a:lnSpc>
            </a:pPr>
            <a:r>
              <a:rPr lang="en-US" sz="1600">
                <a:solidFill>
                  <a:schemeClr val="tx1"/>
                </a:solidFill>
              </a:rPr>
              <a:t>Goal: Getting the children directly involved in the food growing process.</a:t>
            </a:r>
          </a:p>
          <a:p>
            <a:pPr>
              <a:lnSpc>
                <a:spcPct val="100000"/>
              </a:lnSpc>
            </a:pPr>
            <a:r>
              <a:rPr lang="en-US" sz="1600">
                <a:solidFill>
                  <a:schemeClr val="tx1"/>
                </a:solidFill>
              </a:rPr>
              <a:t>Coordinate weekly trips with the entire class to a local community garden and take part in activities such as watering the plants and removing weeds.</a:t>
            </a:r>
          </a:p>
          <a:p>
            <a:pPr>
              <a:lnSpc>
                <a:spcPct val="100000"/>
              </a:lnSpc>
            </a:pPr>
            <a:endParaRPr lang="en-US" sz="1600">
              <a:solidFill>
                <a:schemeClr val="tx1"/>
              </a:solidFill>
            </a:endParaRPr>
          </a:p>
        </p:txBody>
      </p:sp>
      <p:sp>
        <p:nvSpPr>
          <p:cNvPr id="20" name="Rectangle 19">
            <a:extLst>
              <a:ext uri="{FF2B5EF4-FFF2-40B4-BE49-F238E27FC236}">
                <a16:creationId xmlns:a16="http://schemas.microsoft.com/office/drawing/2014/main" id="{1FE461C7-FF45-427F-83D7-18DFBD4818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86135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487AD2B8-74E2-47C9-ABD5-216C01F470F7}"/>
              </a:ext>
            </a:extLst>
          </p:cNvPr>
          <p:cNvPicPr>
            <a:picLocks noGrp="1" noChangeAspect="1"/>
          </p:cNvPicPr>
          <p:nvPr>
            <p:ph idx="1"/>
          </p:nvPr>
        </p:nvPicPr>
        <p:blipFill rotWithShape="1">
          <a:blip r:embed="rId2"/>
          <a:srcRect t="14964" r="1" b="91"/>
          <a:stretch/>
        </p:blipFill>
        <p:spPr>
          <a:xfrm>
            <a:off x="2843" y="10"/>
            <a:ext cx="12186315" cy="6857990"/>
          </a:xfrm>
          <a:prstGeom prst="rect">
            <a:avLst/>
          </a:prstGeom>
        </p:spPr>
      </p:pic>
      <p:sp>
        <p:nvSpPr>
          <p:cNvPr id="16" name="Rectangle 15">
            <a:extLst>
              <a:ext uri="{FF2B5EF4-FFF2-40B4-BE49-F238E27FC236}">
                <a16:creationId xmlns:a16="http://schemas.microsoft.com/office/drawing/2014/main" id="{95B38FD6-641F-41BF-B466-C1C6366420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474" y="1238442"/>
            <a:ext cx="3635926" cy="4355751"/>
          </a:xfrm>
          <a:prstGeom prst="rect">
            <a:avLst/>
          </a:prstGeom>
          <a:solidFill>
            <a:srgbClr val="00000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04815E-4E2B-473B-8AFB-219E9860AA81}"/>
              </a:ext>
            </a:extLst>
          </p:cNvPr>
          <p:cNvSpPr>
            <a:spLocks noGrp="1"/>
          </p:cNvSpPr>
          <p:nvPr>
            <p:ph type="title"/>
          </p:nvPr>
        </p:nvSpPr>
        <p:spPr>
          <a:xfrm>
            <a:off x="771525" y="1419273"/>
            <a:ext cx="3438525" cy="1358188"/>
          </a:xfrm>
        </p:spPr>
        <p:txBody>
          <a:bodyPr vert="horz" lIns="91440" tIns="45720" rIns="91440" bIns="45720" rtlCol="0" anchor="b">
            <a:normAutofit fontScale="90000"/>
          </a:bodyPr>
          <a:lstStyle/>
          <a:p>
            <a:r>
              <a:rPr lang="en-US"/>
              <a:t>Trip to Local Community  Garden</a:t>
            </a:r>
          </a:p>
        </p:txBody>
      </p:sp>
      <p:cxnSp>
        <p:nvCxnSpPr>
          <p:cNvPr id="18" name="Straight Connector 17">
            <a:extLst>
              <a:ext uri="{FF2B5EF4-FFF2-40B4-BE49-F238E27FC236}">
                <a16:creationId xmlns:a16="http://schemas.microsoft.com/office/drawing/2014/main" id="{6BF9119E-766E-4526-AAE5-639F577C04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38277" y="2865016"/>
            <a:ext cx="29260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1DDBC57C-6CA4-4193-BB7E-918DB4D52E67}"/>
              </a:ext>
            </a:extLst>
          </p:cNvPr>
          <p:cNvSpPr>
            <a:spLocks noGrp="1"/>
          </p:cNvSpPr>
          <p:nvPr>
            <p:ph type="body" sz="half" idx="2"/>
          </p:nvPr>
        </p:nvSpPr>
        <p:spPr>
          <a:xfrm>
            <a:off x="771525" y="2978201"/>
            <a:ext cx="3571874" cy="2546245"/>
          </a:xfrm>
        </p:spPr>
        <p:txBody>
          <a:bodyPr vert="horz" lIns="0" tIns="45720" rIns="0" bIns="45720" rtlCol="0">
            <a:normAutofit fontScale="85000" lnSpcReduction="20000"/>
          </a:bodyPr>
          <a:lstStyle/>
          <a:p>
            <a:pPr>
              <a:lnSpc>
                <a:spcPct val="100000"/>
              </a:lnSpc>
            </a:pPr>
            <a:r>
              <a:rPr lang="en-US" sz="1700"/>
              <a:t>A plot at garden was reserved </a:t>
            </a:r>
          </a:p>
          <a:p>
            <a:pPr>
              <a:lnSpc>
                <a:spcPct val="100000"/>
              </a:lnSpc>
            </a:pPr>
            <a:r>
              <a:rPr lang="en-US" sz="1700"/>
              <a:t>Parental permission obtained </a:t>
            </a:r>
          </a:p>
          <a:p>
            <a:pPr>
              <a:lnSpc>
                <a:spcPct val="100000"/>
              </a:lnSpc>
            </a:pPr>
            <a:r>
              <a:rPr lang="en-US" sz="1700"/>
              <a:t>Every Friday, the class will travel to the garden to tend to the plants.</a:t>
            </a:r>
          </a:p>
          <a:p>
            <a:pPr>
              <a:lnSpc>
                <a:spcPct val="100000"/>
              </a:lnSpc>
            </a:pPr>
            <a:r>
              <a:rPr lang="en-US" sz="1700"/>
              <a:t>On the second to last Friday before summer break, the produce will be harvested.</a:t>
            </a:r>
          </a:p>
          <a:p>
            <a:pPr>
              <a:lnSpc>
                <a:spcPct val="100000"/>
              </a:lnSpc>
            </a:pPr>
            <a:r>
              <a:rPr lang="en-US" sz="1700"/>
              <a:t>The produce will be used to make salads which would be served with the school lunch on the final day of school.</a:t>
            </a:r>
          </a:p>
          <a:p>
            <a:pPr>
              <a:lnSpc>
                <a:spcPct val="100000"/>
              </a:lnSpc>
            </a:pPr>
            <a:endParaRPr lang="en-US" sz="1600"/>
          </a:p>
        </p:txBody>
      </p:sp>
      <p:sp>
        <p:nvSpPr>
          <p:cNvPr id="20" name="!!footer rectangle">
            <a:extLst>
              <a:ext uri="{FF2B5EF4-FFF2-40B4-BE49-F238E27FC236}">
                <a16:creationId xmlns:a16="http://schemas.microsoft.com/office/drawing/2014/main" id="{1FE461C7-FF45-427F-83D7-18DFBD4818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Box 5">
            <a:extLst>
              <a:ext uri="{FF2B5EF4-FFF2-40B4-BE49-F238E27FC236}">
                <a16:creationId xmlns:a16="http://schemas.microsoft.com/office/drawing/2014/main" id="{CBBA971B-CA7B-487C-BA95-23ADF527514F}"/>
              </a:ext>
            </a:extLst>
          </p:cNvPr>
          <p:cNvSpPr txBox="1"/>
          <p:nvPr/>
        </p:nvSpPr>
        <p:spPr>
          <a:xfrm>
            <a:off x="707474" y="6513984"/>
            <a:ext cx="8722276" cy="230832"/>
          </a:xfrm>
          <a:prstGeom prst="rect">
            <a:avLst/>
          </a:prstGeom>
          <a:noFill/>
        </p:spPr>
        <p:txBody>
          <a:bodyPr wrap="square" rtlCol="0">
            <a:spAutoFit/>
          </a:bodyPr>
          <a:lstStyle/>
          <a:p>
            <a:r>
              <a:rPr lang="en-US" sz="900"/>
              <a:t>https://www.onegreenplanet.org/environment/how-growing-your-own-food-can-benefit-the-planet/</a:t>
            </a:r>
          </a:p>
        </p:txBody>
      </p:sp>
    </p:spTree>
    <p:extLst>
      <p:ext uri="{BB962C8B-B14F-4D97-AF65-F5344CB8AC3E}">
        <p14:creationId xmlns:p14="http://schemas.microsoft.com/office/powerpoint/2010/main" val="285991863"/>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3CD65D-61A5-43C9-A837-6EC73C7DA8AB}">
  <ds:schemaRefs>
    <ds:schemaRef ds:uri="http://schemas.microsoft.com/office/2006/metadata/properties"/>
    <ds:schemaRef ds:uri="http://www.w3.org/2000/xmlns/"/>
    <ds:schemaRef ds:uri="71af3243-3dd4-4a8d-8c0d-dd76da1f02a5"/>
    <ds:schemaRef ds:uri="http://www.w3.org/2001/XMLSchema-instance"/>
    <ds:schemaRef ds:uri="http://schemas.microsoft.com/office/infopath/2007/PartnerControls"/>
  </ds:schemaRefs>
</ds:datastoreItem>
</file>

<file path=customXml/itemProps2.xml><?xml version="1.0" encoding="utf-8"?>
<ds:datastoreItem xmlns:ds="http://schemas.openxmlformats.org/officeDocument/2006/customXml" ds:itemID="{31F006B4-A9E1-4F39-85C8-FB836F919348}">
  <ds:schemaRefs>
    <ds:schemaRef ds:uri="http://schemas.microsoft.com/sharepoint/v3/contenttype/forms"/>
  </ds:schemaRefs>
</ds:datastoreItem>
</file>

<file path=customXml/itemProps3.xml><?xml version="1.0" encoding="utf-8"?>
<ds:datastoreItem xmlns:ds="http://schemas.openxmlformats.org/officeDocument/2006/customXml" ds:itemID="{16377351-63A1-4C2E-8C9A-66CDD70F16AC}">
  <ds:schemaRefs>
    <ds:schemaRef ds:uri="http://schemas.microsoft.com/office/2006/metadata/contentType"/>
    <ds:schemaRef ds:uri="http://schemas.microsoft.com/office/2006/metadata/properties/metaAttributes"/>
    <ds:schemaRef ds:uri="http://www.w3.org/2000/xmlns/"/>
    <ds:schemaRef ds:uri="http://www.w3.org/2001/XMLSchema"/>
    <ds:schemaRef ds:uri="71af3243-3dd4-4a8d-8c0d-dd76da1f02a5"/>
    <ds:schemaRef ds:uri="16c05727-aa75-4e4a-9b5f-8a80a1165891"/>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{9C5ADEF9-FF30-42DA-AAA7-3873E5681E97}tf11437505_win32</Template>
  <Application>Microsoft Office PowerPoint</Application>
  <PresentationFormat>Widescreen</PresentationFormat>
  <Slides>13</Slides>
  <Notes>8</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RetrospectVTI</vt:lpstr>
      <vt:lpstr>Shaping Young Minds;  A Nutritional and Motivational Approach</vt:lpstr>
      <vt:lpstr>Introduction</vt:lpstr>
      <vt:lpstr>Introduction</vt:lpstr>
      <vt:lpstr> Nutrition and Eating Habits Questionnaire</vt:lpstr>
      <vt:lpstr>Food Pyramid</vt:lpstr>
      <vt:lpstr>Reading Labels </vt:lpstr>
      <vt:lpstr>Reading Labels</vt:lpstr>
      <vt:lpstr>Trip to Local Community  Garden</vt:lpstr>
      <vt:lpstr>Trip to Local Community  Garden</vt:lpstr>
      <vt:lpstr>Eating Socialization</vt:lpstr>
      <vt:lpstr>Brushing Demo</vt:lpstr>
      <vt:lpstr>PowerPoint Presentation</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Shaping Young Minds;  A Nutritional and Motivational Approach</dc:title>
  <dc:creator>Olya Hamrayeva</dc:creator>
  <cp:lastModifiedBy>Anara.Utevova@mail.citytech.cuny.edu</cp:lastModifiedBy>
  <cp:revision>3</cp:revision>
  <dcterms:created xsi:type="dcterms:W3CDTF">2021-04-03T12:18:32Z</dcterms:created>
  <dcterms:modified xsi:type="dcterms:W3CDTF">2021-05-04T16:28:45Z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