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9" autoAdjust="0"/>
  </p:normalViewPr>
  <p:slideViewPr>
    <p:cSldViewPr>
      <p:cViewPr>
        <p:scale>
          <a:sx n="85" d="100"/>
          <a:sy n="85" d="100"/>
        </p:scale>
        <p:origin x="-180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5/27/20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5/27/20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5/27/20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5/27/20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5/27/20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94864" y="4419600"/>
            <a:ext cx="1996736" cy="182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Bell MT" panose="02020503060305020303" pitchFamily="18" charset="0"/>
              </a:rPr>
              <a:t> </a:t>
            </a:r>
            <a:r>
              <a:rPr lang="en-US" b="1" i="1" cap="small" dirty="0" smtClean="0">
                <a:solidFill>
                  <a:schemeClr val="bg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Natalee Carela</a:t>
            </a:r>
          </a:p>
          <a:p>
            <a:pPr>
              <a:lnSpc>
                <a:spcPct val="150000"/>
              </a:lnSpc>
            </a:pPr>
            <a:r>
              <a:rPr lang="en-US" b="1" i="1" cap="small" dirty="0" smtClean="0">
                <a:solidFill>
                  <a:schemeClr val="bg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         &amp;</a:t>
            </a:r>
            <a:endParaRPr lang="en-US" b="1" i="1" cap="small" dirty="0">
              <a:solidFill>
                <a:schemeClr val="bg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cap="small" dirty="0" smtClean="0">
                <a:solidFill>
                  <a:schemeClr val="bg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Michael Cheung</a:t>
            </a:r>
          </a:p>
          <a:p>
            <a:pPr>
              <a:lnSpc>
                <a:spcPct val="150000"/>
              </a:lnSpc>
            </a:pPr>
            <a:r>
              <a:rPr lang="en-US" b="1" i="1" cap="small" dirty="0" smtClean="0">
                <a:solidFill>
                  <a:schemeClr val="bg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DEN1218-E612</a:t>
            </a:r>
            <a:endParaRPr lang="en-US" b="1" i="1" cap="small" dirty="0">
              <a:solidFill>
                <a:schemeClr val="bg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Bell MT" panose="02020503060305020303" pitchFamily="18" charset="0"/>
                <a:ea typeface="BatangChe" panose="02030609000101010101" pitchFamily="49" charset="-127"/>
              </a:rPr>
              <a:t>Mandibular Anatomy</a:t>
            </a:r>
            <a:endParaRPr lang="en-US" sz="6000" dirty="0">
              <a:latin typeface="Bell MT" panose="02020503060305020303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72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198B45-EBB9-4E2C-A727-695DA102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09800"/>
            <a:ext cx="4101253" cy="3200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7EDFFE59-A657-4AF2-8C79-EF0F8CC84EFE}"/>
              </a:ext>
            </a:extLst>
          </p:cNvPr>
          <p:cNvCxnSpPr/>
          <p:nvPr/>
        </p:nvCxnSpPr>
        <p:spPr>
          <a:xfrm flipH="1">
            <a:off x="3810000" y="4648200"/>
            <a:ext cx="1967773" cy="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1158901" y="4325034"/>
            <a:ext cx="265109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Bell MT" panose="02020503060305020303" pitchFamily="18" charset="0"/>
              </a:rPr>
              <a:t>Left premolar mental foramen</a:t>
            </a:r>
          </a:p>
        </p:txBody>
      </p:sp>
    </p:spTree>
    <p:extLst>
      <p:ext uri="{BB962C8B-B14F-4D97-AF65-F5344CB8AC3E}">
        <p14:creationId xmlns:p14="http://schemas.microsoft.com/office/powerpoint/2010/main" val="96975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C51116-6121-40B4-8E25-CF20BFCD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2544"/>
            <a:ext cx="3819525" cy="3438525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="" xmlns:a16="http://schemas.microsoft.com/office/drawing/2014/main" id="{949FF7DE-9164-48FE-8D8C-5F85EEAA3424}"/>
              </a:ext>
            </a:extLst>
          </p:cNvPr>
          <p:cNvCxnSpPr/>
          <p:nvPr/>
        </p:nvCxnSpPr>
        <p:spPr>
          <a:xfrm>
            <a:off x="4495800" y="3276600"/>
            <a:ext cx="914400" cy="914400"/>
          </a:xfrm>
          <a:prstGeom prst="bentConnector3">
            <a:avLst/>
          </a:prstGeom>
          <a:noFill/>
          <a:ln w="38100" cap="flat" cmpd="sng" algn="ctr">
            <a:solidFill>
              <a:srgbClr val="FFFF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1AFAED2-0B1B-4DE1-8334-281C74A1B365}"/>
              </a:ext>
            </a:extLst>
          </p:cNvPr>
          <p:cNvCxnSpPr/>
          <p:nvPr/>
        </p:nvCxnSpPr>
        <p:spPr>
          <a:xfrm>
            <a:off x="4114800" y="2819400"/>
            <a:ext cx="2057400" cy="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C4B420D-8266-4716-AC0A-7C1A495231C1}"/>
              </a:ext>
            </a:extLst>
          </p:cNvPr>
          <p:cNvCxnSpPr/>
          <p:nvPr/>
        </p:nvCxnSpPr>
        <p:spPr>
          <a:xfrm>
            <a:off x="3048000" y="3429000"/>
            <a:ext cx="0" cy="243840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Connector: Elbow 18">
            <a:extLst>
              <a:ext uri="{FF2B5EF4-FFF2-40B4-BE49-F238E27FC236}">
                <a16:creationId xmlns="" xmlns:a16="http://schemas.microsoft.com/office/drawing/2014/main" id="{F7C1DC8B-9DED-4CA6-806E-A96DD86FDD6D}"/>
              </a:ext>
            </a:extLst>
          </p:cNvPr>
          <p:cNvCxnSpPr/>
          <p:nvPr/>
        </p:nvCxnSpPr>
        <p:spPr>
          <a:xfrm rot="16200000" flipH="1">
            <a:off x="3709453" y="3976153"/>
            <a:ext cx="1458394" cy="1409700"/>
          </a:xfrm>
          <a:prstGeom prst="bentConnector3">
            <a:avLst/>
          </a:prstGeom>
          <a:noFill/>
          <a:ln w="38100" cap="flat" cmpd="sng" algn="ctr">
            <a:solidFill>
              <a:srgbClr val="FFFF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1722450" y="5850939"/>
            <a:ext cx="265109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Bell MT" panose="02020503060305020303" pitchFamily="18" charset="0"/>
              </a:rPr>
              <a:t>2-rooted mandibular molars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5386666"/>
            <a:ext cx="2651099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700" dirty="0">
                <a:solidFill>
                  <a:prstClr val="black"/>
                </a:solidFill>
                <a:latin typeface="Bell MT" panose="02020503060305020303" pitchFamily="18" charset="0"/>
              </a:rPr>
              <a:t>Submandibular gland fossa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0463" y="4006334"/>
            <a:ext cx="265109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Bell MT" panose="02020503060305020303" pitchFamily="18" charset="0"/>
              </a:rPr>
              <a:t>Internal oblique ridge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199" y="2634734"/>
            <a:ext cx="265109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Bell MT" panose="02020503060305020303" pitchFamily="18" charset="0"/>
              </a:rPr>
              <a:t>External oblique ridge</a:t>
            </a:r>
          </a:p>
        </p:txBody>
      </p:sp>
    </p:spTree>
    <p:extLst>
      <p:ext uri="{BB962C8B-B14F-4D97-AF65-F5344CB8AC3E}">
        <p14:creationId xmlns:p14="http://schemas.microsoft.com/office/powerpoint/2010/main" val="338933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010400" y="4419600"/>
            <a:ext cx="1981200" cy="16459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400" b="1" i="1" cap="small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Natalee Carela</a:t>
            </a:r>
          </a:p>
          <a:p>
            <a:pPr>
              <a:lnSpc>
                <a:spcPct val="150000"/>
              </a:lnSpc>
            </a:pPr>
            <a:r>
              <a:rPr lang="en-US" sz="4400" b="1" i="1" cap="small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         &amp;</a:t>
            </a:r>
          </a:p>
          <a:p>
            <a:pPr>
              <a:lnSpc>
                <a:spcPct val="150000"/>
              </a:lnSpc>
            </a:pPr>
            <a:r>
              <a:rPr lang="en-US" sz="4400" b="1" i="1" cap="small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Michael Cheung</a:t>
            </a:r>
          </a:p>
          <a:p>
            <a:pPr>
              <a:lnSpc>
                <a:spcPct val="150000"/>
              </a:lnSpc>
            </a:pPr>
            <a:r>
              <a:rPr lang="en-US" sz="4400" b="1" i="1" cap="small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Arial" panose="020B0604020202020204" pitchFamily="34" charset="0"/>
              </a:rPr>
              <a:t> DEN1218-E612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62200" y="6248400"/>
            <a:ext cx="2133600" cy="274320"/>
          </a:xfrm>
        </p:spPr>
        <p:txBody>
          <a:bodyPr/>
          <a:lstStyle/>
          <a:p>
            <a:r>
              <a:rPr lang="en-US" sz="1500" dirty="0" smtClean="0"/>
              <a:t>	</a:t>
            </a:r>
            <a:endParaRPr lang="en-US" sz="15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133600"/>
            <a:ext cx="6324600" cy="164592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5000" dirty="0" smtClean="0">
                <a:latin typeface="Bell MT" panose="02020503060305020303" pitchFamily="18" charset="0"/>
              </a:rPr>
              <a:t>THE END</a:t>
            </a:r>
            <a:br>
              <a:rPr lang="en-US" sz="5000" dirty="0" smtClean="0">
                <a:latin typeface="Bell MT" panose="02020503060305020303" pitchFamily="18" charset="0"/>
              </a:rPr>
            </a:br>
            <a:r>
              <a:rPr lang="en-US" sz="2000" cap="none" spc="0" dirty="0">
                <a:solidFill>
                  <a:srgbClr val="FFFFFF"/>
                </a:solidFill>
                <a:latin typeface="Bell MT" panose="02020503060305020303" pitchFamily="18" charset="0"/>
                <a:ea typeface="+mn-ea"/>
                <a:cs typeface="+mn-cs"/>
              </a:rPr>
              <a:t>THANK YOU</a:t>
            </a:r>
            <a:r>
              <a:rPr lang="en-US" sz="2000" cap="none" spc="0" dirty="0" smtClean="0">
                <a:solidFill>
                  <a:srgbClr val="FFFFFF"/>
                </a:solidFill>
                <a:latin typeface="Bell MT" panose="02020503060305020303" pitchFamily="18" charset="0"/>
                <a:ea typeface="+mn-ea"/>
                <a:cs typeface="+mn-cs"/>
              </a:rPr>
              <a:t>!</a:t>
            </a:r>
            <a:endParaRPr lang="en-U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3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1026" name="Picture 2" descr="C:\Users\ncarela\Desktop\0102_Serman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9499" y="1804982"/>
            <a:ext cx="2627426" cy="35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4160" y="2263822"/>
            <a:ext cx="153224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ll MT" panose="02020503060305020303" pitchFamily="18" charset="0"/>
              </a:rPr>
              <a:t>Central </a:t>
            </a:r>
            <a:r>
              <a:rPr lang="en-US" sz="1600" dirty="0">
                <a:latin typeface="Bell MT" panose="02020503060305020303" pitchFamily="18" charset="0"/>
              </a:rPr>
              <a:t>I</a:t>
            </a:r>
            <a:r>
              <a:rPr lang="en-US" sz="1600" dirty="0" smtClean="0">
                <a:latin typeface="Bell MT" panose="02020503060305020303" pitchFamily="18" charset="0"/>
              </a:rPr>
              <a:t>ncisors</a:t>
            </a:r>
            <a:endParaRPr lang="en-US" sz="1600" dirty="0">
              <a:latin typeface="Bell MT" panose="020205030603050203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3124200"/>
            <a:ext cx="227776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1641732" y="2425405"/>
            <a:ext cx="2312428" cy="76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16200000">
            <a:off x="1458852" y="2333966"/>
            <a:ext cx="365760" cy="54864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9" name="Right Brace 18"/>
          <p:cNvSpPr/>
          <p:nvPr/>
        </p:nvSpPr>
        <p:spPr>
          <a:xfrm rot="16200000">
            <a:off x="1493520" y="2621280"/>
            <a:ext cx="365760" cy="13716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13" name="Picture 2" descr="C:\Users\ncarela\Desktop\Periapical-radiograph-showing-absence-of-both-right-and-left-permanent-mandibu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0696"/>
            <a:ext cx="2743224" cy="350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Brace 23"/>
          <p:cNvSpPr/>
          <p:nvPr/>
        </p:nvSpPr>
        <p:spPr>
          <a:xfrm rot="16200000">
            <a:off x="6949440" y="2213235"/>
            <a:ext cx="365760" cy="82296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0" name="Right Brace 29"/>
          <p:cNvSpPr/>
          <p:nvPr/>
        </p:nvSpPr>
        <p:spPr>
          <a:xfrm rot="16200000">
            <a:off x="6949440" y="2316480"/>
            <a:ext cx="365760" cy="19812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486400" y="2425607"/>
            <a:ext cx="1691640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486400" y="3124199"/>
            <a:ext cx="1645920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54160" y="2895600"/>
            <a:ext cx="153224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ll MT" panose="02020503060305020303" pitchFamily="18" charset="0"/>
              </a:rPr>
              <a:t>Lateral </a:t>
            </a:r>
            <a:r>
              <a:rPr lang="en-US" sz="1600" dirty="0">
                <a:latin typeface="Bell MT" panose="02020503060305020303" pitchFamily="18" charset="0"/>
              </a:rPr>
              <a:t>I</a:t>
            </a:r>
            <a:r>
              <a:rPr lang="en-US" sz="1600" dirty="0" smtClean="0">
                <a:latin typeface="Bell MT" panose="02020503060305020303" pitchFamily="18" charset="0"/>
              </a:rPr>
              <a:t>ncisors</a:t>
            </a:r>
            <a:endParaRPr lang="en-US" sz="16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0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9" name="Picture 5" descr="C:\Users\ncarel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828800"/>
            <a:ext cx="3600450" cy="25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carela\Desktop\0102_Serman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67051"/>
            <a:ext cx="2155293" cy="30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901145" y="5346412"/>
            <a:ext cx="184628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Bell MT" panose="02020503060305020303" pitchFamily="18" charset="0"/>
              </a:rPr>
              <a:t> </a:t>
            </a:r>
            <a:r>
              <a:rPr lang="en-US" sz="1600" dirty="0" smtClean="0">
                <a:latin typeface="Bell MT" panose="02020503060305020303" pitchFamily="18" charset="0"/>
              </a:rPr>
              <a:t>Inferior border of mandible</a:t>
            </a:r>
            <a:endParaRPr lang="en-US" sz="1600" dirty="0">
              <a:latin typeface="Bell MT" panose="02020503060305020303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162175" y="5628804"/>
            <a:ext cx="809459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29110" y="3162301"/>
            <a:ext cx="1552575" cy="3539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Bell MT" panose="02020503060305020303" pitchFamily="18" charset="0"/>
              </a:rPr>
              <a:t> </a:t>
            </a:r>
            <a:r>
              <a:rPr lang="en-US" sz="1700" dirty="0" smtClean="0">
                <a:latin typeface="Bell MT" panose="02020503060305020303" pitchFamily="18" charset="0"/>
              </a:rPr>
              <a:t>Mental Ridges</a:t>
            </a:r>
            <a:endParaRPr lang="en-US" sz="1700" dirty="0">
              <a:latin typeface="Bell MT" panose="02020503060305020303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458891" y="3200400"/>
            <a:ext cx="2884509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60607" y="3429000"/>
            <a:ext cx="1682793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81686" y="3339272"/>
            <a:ext cx="182536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Brace 60"/>
          <p:cNvSpPr/>
          <p:nvPr/>
        </p:nvSpPr>
        <p:spPr>
          <a:xfrm rot="16200000">
            <a:off x="7524166" y="4004557"/>
            <a:ext cx="365760" cy="19812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5" name="Right Brace 64"/>
          <p:cNvSpPr/>
          <p:nvPr/>
        </p:nvSpPr>
        <p:spPr>
          <a:xfrm rot="16200000" flipH="1" flipV="1">
            <a:off x="1928658" y="3145551"/>
            <a:ext cx="467034" cy="2133600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7707046" y="3339272"/>
            <a:ext cx="0" cy="142874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162174" y="4445868"/>
            <a:ext cx="1" cy="118293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17720" y="5638799"/>
            <a:ext cx="2849880" cy="804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37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3074" name="Picture 2" descr="https://img.rdhmag.com/files/base/ebm/rdh/image/2015/12/figure__4_pa_arrow.png?auto=format&amp;fit=max&amp;w=1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3" y="1752600"/>
            <a:ext cx="2607178" cy="243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5015236"/>
            <a:ext cx="187903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ll MT" panose="02020503060305020303" pitchFamily="18" charset="0"/>
              </a:rPr>
              <a:t>Mental Foramen</a:t>
            </a:r>
            <a:endParaRPr lang="en-US" sz="1600" dirty="0">
              <a:latin typeface="Bell MT" panose="02020503060305020303" pitchFamily="18" charset="0"/>
            </a:endParaRPr>
          </a:p>
        </p:txBody>
      </p:sp>
      <p:pic>
        <p:nvPicPr>
          <p:cNvPr id="7" name="Picture 2" descr="C:\Users\ncarela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6151" y="1752600"/>
            <a:ext cx="3048655" cy="22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carela\Desktop\340537_1_En_18_Fig5_HTM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83" y="3224781"/>
            <a:ext cx="2529680" cy="281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05600" y="5029200"/>
            <a:ext cx="1693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ll MT" panose="02020503060305020303" pitchFamily="18" charset="0"/>
              </a:rPr>
              <a:t>Mental Foramen</a:t>
            </a:r>
            <a:endParaRPr lang="en-US" sz="1600" dirty="0">
              <a:latin typeface="Bell MT" panose="02020503060305020303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19400" y="5170879"/>
            <a:ext cx="1645920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17720" y="5184513"/>
            <a:ext cx="2194560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046244" y="3576637"/>
            <a:ext cx="0" cy="155448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43000" y="4100720"/>
            <a:ext cx="0" cy="1083793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12" name="Picture 2" descr="C:\Users\ncarela\Desktop\lingual-foramen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4440" r="7770" b="8739"/>
          <a:stretch/>
        </p:blipFill>
        <p:spPr bwMode="auto">
          <a:xfrm>
            <a:off x="394554" y="1988482"/>
            <a:ext cx="2563365" cy="39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27707" y="5437196"/>
            <a:ext cx="238249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ll MT" panose="02020503060305020303" pitchFamily="18" charset="0"/>
              </a:rPr>
              <a:t>Genial Tubercles</a:t>
            </a:r>
            <a:endParaRPr lang="en-US" sz="1600" dirty="0">
              <a:latin typeface="Bell MT" panose="02020503060305020303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76236" y="5591085"/>
            <a:ext cx="1348981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25217" y="4667428"/>
            <a:ext cx="238498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Bell MT" panose="02020503060305020303" pitchFamily="18" charset="0"/>
              </a:rPr>
              <a:t> </a:t>
            </a:r>
            <a:r>
              <a:rPr lang="en-US" sz="1600" dirty="0" smtClean="0">
                <a:latin typeface="Bell MT" panose="02020503060305020303" pitchFamily="18" charset="0"/>
              </a:rPr>
              <a:t>Lingual Foramen</a:t>
            </a:r>
            <a:endParaRPr lang="en-US" sz="1600" dirty="0">
              <a:latin typeface="Bell MT" panose="02020503060305020303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665907" y="5057685"/>
            <a:ext cx="0" cy="5334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C:\Users\ncarela\Desktop\214b163ffd53db5f072cdbeb98a6f40bfa7942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8482"/>
            <a:ext cx="2971800" cy="39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1678726" y="4836705"/>
            <a:ext cx="1348981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2800" y="5278665"/>
            <a:ext cx="0" cy="33918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0200" y="5606473"/>
            <a:ext cx="17526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410037" y="4836705"/>
            <a:ext cx="1752763" cy="22098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239000" y="5088641"/>
            <a:ext cx="838200" cy="321559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18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7" name="Picture 4" descr="C:\Users\ncarela\Desktop\mandibular-canal-with-arrows-periapical-radi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90952"/>
            <a:ext cx="3644856" cy="2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4435462"/>
            <a:ext cx="16002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ll MT" panose="02020503060305020303" pitchFamily="18" charset="0"/>
              </a:rPr>
              <a:t>Mandibular canal</a:t>
            </a:r>
            <a:endParaRPr lang="en-US" sz="1600" dirty="0">
              <a:latin typeface="Bell MT" panose="020205030603050203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20000" y="4560003"/>
            <a:ext cx="609600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29600" y="3424623"/>
            <a:ext cx="0" cy="113538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34125" y="5269483"/>
            <a:ext cx="16002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ll MT" panose="02020503060305020303" pitchFamily="18" charset="0"/>
              </a:rPr>
              <a:t>Walls of mandibular canal</a:t>
            </a:r>
            <a:endParaRPr lang="en-US" sz="1600" dirty="0">
              <a:latin typeface="Bell MT" panose="020205030603050203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24800" y="5330654"/>
            <a:ext cx="609600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27686" y="3630708"/>
            <a:ext cx="20864" cy="169994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296183" y="2886260"/>
            <a:ext cx="302309" cy="2095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Up Arrow 15"/>
          <p:cNvSpPr/>
          <p:nvPr/>
        </p:nvSpPr>
        <p:spPr>
          <a:xfrm>
            <a:off x="8438830" y="3360780"/>
            <a:ext cx="246178" cy="276596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ncarela\Desktop\intraoral-anatomy-mandible-inferior-alveolar-nerve-ca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43239"/>
            <a:ext cx="3846891" cy="14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carela\Desktop\03JBviX-Hgjn9OmzgN0Uh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 r="6823" b="4042"/>
          <a:stretch/>
        </p:blipFill>
        <p:spPr bwMode="auto">
          <a:xfrm>
            <a:off x="304800" y="1790952"/>
            <a:ext cx="3053947" cy="22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Elbow Connector 17"/>
          <p:cNvCxnSpPr>
            <a:endCxn id="8" idx="1"/>
          </p:cNvCxnSpPr>
          <p:nvPr/>
        </p:nvCxnSpPr>
        <p:spPr>
          <a:xfrm flipV="1">
            <a:off x="4151086" y="4727850"/>
            <a:ext cx="1944914" cy="577575"/>
          </a:xfrm>
          <a:prstGeom prst="bentConnector3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410764" y="3189515"/>
            <a:ext cx="302309" cy="2095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9657" y="4319098"/>
            <a:ext cx="2950634" cy="3231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Bell MT" panose="02020503060305020303" pitchFamily="18" charset="0"/>
              </a:rPr>
              <a:t>   Walls of mandibular canal</a:t>
            </a:r>
            <a:endParaRPr lang="en-US" sz="1500" dirty="0">
              <a:latin typeface="Bell MT" panose="02020503060305020303" pitchFamily="18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5400000" flipH="1" flipV="1">
            <a:off x="619933" y="5006872"/>
            <a:ext cx="1390852" cy="497116"/>
          </a:xfrm>
          <a:prstGeom prst="bentConnector3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V="1">
            <a:off x="1207999" y="4124763"/>
            <a:ext cx="577576" cy="134260"/>
          </a:xfrm>
          <a:prstGeom prst="bentConnector3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6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7246D2-D9DC-432A-AB3D-35A1BCF27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46" y="2209800"/>
            <a:ext cx="2771775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53992B-0908-45FC-AFCC-674A309D2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84735"/>
            <a:ext cx="2669485" cy="2095500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="" xmlns:a16="http://schemas.microsoft.com/office/drawing/2014/main" id="{28DAE71F-52E0-433E-A490-9500AF6B88D9}"/>
              </a:ext>
            </a:extLst>
          </p:cNvPr>
          <p:cNvSpPr/>
          <p:nvPr/>
        </p:nvSpPr>
        <p:spPr>
          <a:xfrm rot="5400000">
            <a:off x="4192889" y="1449689"/>
            <a:ext cx="457200" cy="5939822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5939" y="4684708"/>
            <a:ext cx="265109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ell MT" panose="02020503060305020303" pitchFamily="18" charset="0"/>
              </a:rPr>
              <a:t>Submandibular Gland Fossa</a:t>
            </a:r>
          </a:p>
        </p:txBody>
      </p:sp>
    </p:spTree>
    <p:extLst>
      <p:ext uri="{BB962C8B-B14F-4D97-AF65-F5344CB8AC3E}">
        <p14:creationId xmlns:p14="http://schemas.microsoft.com/office/powerpoint/2010/main" val="317525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BAA1EC-4E69-4D41-B5A5-0961C2955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3017212" cy="21336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4E5BEB82-DE12-419F-B15A-0871102D810D}"/>
              </a:ext>
            </a:extLst>
          </p:cNvPr>
          <p:cNvCxnSpPr/>
          <p:nvPr/>
        </p:nvCxnSpPr>
        <p:spPr>
          <a:xfrm>
            <a:off x="3810000" y="3810000"/>
            <a:ext cx="205740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or: Elbow 13">
            <a:extLst>
              <a:ext uri="{FF2B5EF4-FFF2-40B4-BE49-F238E27FC236}">
                <a16:creationId xmlns="" xmlns:a16="http://schemas.microsoft.com/office/drawing/2014/main" id="{EC1FB3DA-C505-4EFB-83BD-CF0270F55485}"/>
              </a:ext>
            </a:extLst>
          </p:cNvPr>
          <p:cNvCxnSpPr/>
          <p:nvPr/>
        </p:nvCxnSpPr>
        <p:spPr>
          <a:xfrm flipV="1">
            <a:off x="3429000" y="2676675"/>
            <a:ext cx="2033396" cy="914400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3683" y="3654478"/>
            <a:ext cx="265109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ell MT" panose="02020503060305020303" pitchFamily="18" charset="0"/>
              </a:rPr>
              <a:t>Internal Oblique Ridge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8235" y="2557046"/>
            <a:ext cx="265109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ell MT" panose="02020503060305020303" pitchFamily="18" charset="0"/>
              </a:rPr>
              <a:t>External Oblique Ridge</a:t>
            </a:r>
          </a:p>
        </p:txBody>
      </p:sp>
    </p:spTree>
    <p:extLst>
      <p:ext uri="{BB962C8B-B14F-4D97-AF65-F5344CB8AC3E}">
        <p14:creationId xmlns:p14="http://schemas.microsoft.com/office/powerpoint/2010/main" val="139563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2286000" cy="274320"/>
          </a:xfrm>
        </p:spPr>
        <p:txBody>
          <a:bodyPr/>
          <a:lstStyle/>
          <a:p>
            <a:r>
              <a:rPr lang="en-US" sz="1500" dirty="0" smtClean="0">
                <a:latin typeface="Bell MT" panose="02020503060305020303" pitchFamily="18" charset="0"/>
              </a:rPr>
              <a:t>Carela, N. &amp; Cheung, M.</a:t>
            </a:r>
            <a:endParaRPr lang="en-US" sz="15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Bell MT" panose="02020503060305020303" pitchFamily="18" charset="0"/>
              </a:rPr>
              <a:t>Anatomical Landmarks of the Mandible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1A3D122-6058-426D-A601-1C56AEC7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90800"/>
            <a:ext cx="2877922" cy="23098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E1FB26B-7B2A-4A9B-A8BF-B71E12A5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80" y="2590799"/>
            <a:ext cx="2963414" cy="2309813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="" xmlns:a16="http://schemas.microsoft.com/office/drawing/2014/main" id="{9FB98C97-DC90-417C-B1DF-C1ECED798385}"/>
              </a:ext>
            </a:extLst>
          </p:cNvPr>
          <p:cNvSpPr/>
          <p:nvPr/>
        </p:nvSpPr>
        <p:spPr>
          <a:xfrm rot="5400000">
            <a:off x="3774173" y="2245627"/>
            <a:ext cx="1443254" cy="5638800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="" xmlns:a16="http://schemas.microsoft.com/office/drawing/2014/main" id="{6CA81BDA-4226-4AF4-B2E7-D4CBBCDDB01C}"/>
              </a:ext>
            </a:extLst>
          </p:cNvPr>
          <p:cNvSpPr/>
          <p:nvPr/>
        </p:nvSpPr>
        <p:spPr>
          <a:xfrm rot="5400000">
            <a:off x="3774172" y="3120856"/>
            <a:ext cx="1443254" cy="3888345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0249" y="5786656"/>
            <a:ext cx="2651099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Bell MT" panose="02020503060305020303" pitchFamily="18" charset="0"/>
              </a:rPr>
              <a:t>2-rooted mandibular molars</a:t>
            </a:r>
          </a:p>
        </p:txBody>
      </p:sp>
    </p:spTree>
    <p:extLst>
      <p:ext uri="{BB962C8B-B14F-4D97-AF65-F5344CB8AC3E}">
        <p14:creationId xmlns:p14="http://schemas.microsoft.com/office/powerpoint/2010/main" val="4002588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360</TotalTime>
  <Words>281</Words>
  <Application>Microsoft Macintosh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Mandibular Anatomy</vt:lpstr>
      <vt:lpstr>Anatomical Landmarks of the Mandible</vt:lpstr>
      <vt:lpstr>Anatomical Landmarks of the Mandible</vt:lpstr>
      <vt:lpstr>Anatomical Landmarks of the Mandible</vt:lpstr>
      <vt:lpstr>Anatomical Landmarks of the Mandible</vt:lpstr>
      <vt:lpstr>Anatomical Landmarks of the Mandible</vt:lpstr>
      <vt:lpstr>Anatomical Landmarks of the Mandible</vt:lpstr>
      <vt:lpstr>Anatomical Landmarks of the Mandible</vt:lpstr>
      <vt:lpstr>Anatomical Landmarks of the Mandible</vt:lpstr>
      <vt:lpstr>Anatomical Landmarks of the Mandible</vt:lpstr>
      <vt:lpstr>Anatomical Landmarks of the Mandible</vt:lpstr>
      <vt:lpstr>THE END THANK YOU!</vt:lpstr>
    </vt:vector>
  </TitlesOfParts>
  <Company>Jamaica Hospital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Mandibular Anatomy</dc:title>
  <dc:creator>JHMC</dc:creator>
  <cp:lastModifiedBy>Natalee Carela</cp:lastModifiedBy>
  <cp:revision>26</cp:revision>
  <dcterms:created xsi:type="dcterms:W3CDTF">2020-03-09T13:26:31Z</dcterms:created>
  <dcterms:modified xsi:type="dcterms:W3CDTF">2020-05-27T17:40:08Z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