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1" r:id="rId2"/>
  </p:sldMasterIdLst>
  <p:notesMasterIdLst>
    <p:notesMasterId r:id="rId13"/>
  </p:notesMasterIdLst>
  <p:handoutMasterIdLst>
    <p:handoutMasterId r:id="rId14"/>
  </p:handoutMasterIdLst>
  <p:sldIdLst>
    <p:sldId id="341" r:id="rId3"/>
    <p:sldId id="319" r:id="rId4"/>
    <p:sldId id="352" r:id="rId5"/>
    <p:sldId id="348" r:id="rId6"/>
    <p:sldId id="346" r:id="rId7"/>
    <p:sldId id="351" r:id="rId8"/>
    <p:sldId id="347" r:id="rId9"/>
    <p:sldId id="349" r:id="rId10"/>
    <p:sldId id="353" r:id="rId11"/>
    <p:sldId id="350" r:id="rId1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7872" autoAdjust="0"/>
  </p:normalViewPr>
  <p:slideViewPr>
    <p:cSldViewPr>
      <p:cViewPr varScale="1">
        <p:scale>
          <a:sx n="57" d="100"/>
          <a:sy n="57" d="100"/>
        </p:scale>
        <p:origin x="-11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11/28/17</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11/28/17</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11/28/17</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5"/>
          </p:nvPr>
        </p:nvSpPr>
        <p:spPr/>
        <p:txBody>
          <a:bodyPr/>
          <a:lstStyle/>
          <a:p>
            <a:fld id="{F30C84A2-23CF-44F5-B813-5187ED5C7D1C}" type="datetimeFigureOut">
              <a:rPr lang="en-US" sz="1200" smtClean="0">
                <a:solidFill>
                  <a:schemeClr val="tx2"/>
                </a:solidFill>
              </a:rPr>
              <a:pPr/>
              <a:t>11/28/17</a:t>
            </a:fld>
            <a:endParaRPr lang="en-US" dirty="0"/>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11/28/17</a:t>
            </a:fld>
            <a:endParaRPr lang="en-US" dirty="0"/>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lang="en-US" sz="1200" smtClean="0">
                <a:solidFill>
                  <a:schemeClr val="tx2"/>
                </a:solidFill>
              </a:rPr>
              <a:pPr/>
              <a:t>11/28/17</a:t>
            </a:fld>
            <a:endParaRPr lang="en-US" dirty="0"/>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lang="en-US" sz="1200" smtClean="0">
                <a:solidFill>
                  <a:schemeClr val="tx2"/>
                </a:solidFill>
              </a:rPr>
              <a:pPr/>
              <a:t>11/28/17</a:t>
            </a:fld>
            <a:endParaRPr lang="en-US" dirty="0"/>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a:t>Click to add caption</a:t>
            </a:r>
          </a:p>
        </p:txBody>
      </p:sp>
      <p:sp>
        <p:nvSpPr>
          <p:cNvPr id="8" name="Rectangle 7"/>
          <p:cNvSpPr>
            <a:spLocks noGrp="1"/>
          </p:cNvSpPr>
          <p:nvPr>
            <p:ph type="dt" sz="half" idx="33"/>
          </p:nvPr>
        </p:nvSpPr>
        <p:spPr/>
        <p:txBody>
          <a:bodyPr/>
          <a:lstStyle/>
          <a:p>
            <a:fld id="{F30C84A2-23CF-44F5-B813-5187ED5C7D1C}" type="datetimeFigureOut">
              <a:rPr lang="en-US" sz="1200" smtClean="0">
                <a:solidFill>
                  <a:schemeClr val="tx2"/>
                </a:solidFill>
              </a:rPr>
              <a:pPr/>
              <a:t>11/28/17</a:t>
            </a:fld>
            <a:endParaRPr lang="en-US" dirty="0"/>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24"/>
          </p:nvPr>
        </p:nvSpPr>
        <p:spPr/>
        <p:txBody>
          <a:bodyPr/>
          <a:lstStyle/>
          <a:p>
            <a:fld id="{F30C84A2-23CF-44F5-B813-5187ED5C7D1C}" type="datetimeFigureOut">
              <a:rPr lang="en-US" sz="1200" smtClean="0">
                <a:solidFill>
                  <a:schemeClr val="tx2"/>
                </a:solidFill>
              </a:rPr>
              <a:pPr/>
              <a:t>11/28/17</a:t>
            </a:fld>
            <a:endParaRPr lang="en-US" dirty="0"/>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29"/>
          </p:nvPr>
        </p:nvSpPr>
        <p:spPr/>
        <p:txBody>
          <a:bodyPr/>
          <a:lstStyle/>
          <a:p>
            <a:fld id="{F30C84A2-23CF-44F5-B813-5187ED5C7D1C}" type="datetimeFigureOut">
              <a:rPr lang="en-US" sz="1200" smtClean="0">
                <a:solidFill>
                  <a:schemeClr val="tx2"/>
                </a:solidFill>
              </a:rPr>
              <a:pPr/>
              <a:t>11/28/17</a:t>
            </a:fld>
            <a:endParaRPr lang="en-US" dirty="0"/>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31"/>
          </p:nvPr>
        </p:nvSpPr>
        <p:spPr/>
        <p:txBody>
          <a:bodyPr/>
          <a:lstStyle/>
          <a:p>
            <a:fld id="{F30C84A2-23CF-44F5-B813-5187ED5C7D1C}" type="datetimeFigureOut">
              <a:rPr lang="en-US" sz="1200" smtClean="0">
                <a:solidFill>
                  <a:schemeClr val="tx2"/>
                </a:solidFill>
              </a:rPr>
              <a:pPr/>
              <a:t>11/28/17</a:t>
            </a:fld>
            <a:endParaRPr lang="en-US" dirty="0"/>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16"/>
          </p:nvPr>
        </p:nvSpPr>
        <p:spPr/>
        <p:txBody>
          <a:bodyPr/>
          <a:lstStyle/>
          <a:p>
            <a:fld id="{F30C84A2-23CF-44F5-B813-5187ED5C7D1C}" type="datetimeFigureOut">
              <a:rPr lang="en-US" sz="1200" smtClean="0">
                <a:solidFill>
                  <a:schemeClr val="tx2"/>
                </a:solidFill>
              </a:rPr>
              <a:pPr/>
              <a:t>11/28/17</a:t>
            </a:fld>
            <a:endParaRPr lang="en-US" dirty="0"/>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9" name="Rectangle 8"/>
          <p:cNvSpPr>
            <a:spLocks noGrp="1"/>
          </p:cNvSpPr>
          <p:nvPr>
            <p:ph type="dt" sz="half" idx="17"/>
          </p:nvPr>
        </p:nvSpPr>
        <p:spPr/>
        <p:txBody>
          <a:bodyPr/>
          <a:lstStyle/>
          <a:p>
            <a:fld id="{F30C84A2-23CF-44F5-B813-5187ED5C7D1C}" type="datetimeFigureOut">
              <a:rPr lang="en-US" sz="1200" smtClean="0">
                <a:solidFill>
                  <a:schemeClr val="tx2"/>
                </a:solidFill>
              </a:rPr>
              <a:pPr/>
              <a:t>11/28/17</a:t>
            </a:fld>
            <a:endParaRPr lang="en-US" dirty="0"/>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11/28/17</a:t>
            </a:fld>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31"/>
          </p:nvPr>
        </p:nvSpPr>
        <p:spPr/>
        <p:txBody>
          <a:bodyPr/>
          <a:lstStyle/>
          <a:p>
            <a:fld id="{F30C84A2-23CF-44F5-B813-5187ED5C7D1C}" type="datetimeFigureOut">
              <a:rPr lang="en-US" sz="1200" smtClean="0">
                <a:solidFill>
                  <a:schemeClr val="tx2"/>
                </a:solidFill>
              </a:rPr>
              <a:pPr/>
              <a:t>11/28/17</a:t>
            </a:fld>
            <a:endParaRPr lang="en-US" dirty="0"/>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7"/>
          <p:cNvSpPr>
            <a:spLocks noGrp="1"/>
          </p:cNvSpPr>
          <p:nvPr>
            <p:ph type="dt" sz="half" idx="10"/>
          </p:nvPr>
        </p:nvSpPr>
        <p:spPr/>
        <p:txBody>
          <a:bodyPr/>
          <a:lstStyle/>
          <a:p>
            <a:fld id="{ACB2EC6F-6501-4E04-BD6C-A8A6CABB2C5B}" type="datetimeFigureOut">
              <a:rPr lang="en-US" smtClean="0"/>
              <a:pPr/>
              <a:t>11/28/17</a:t>
            </a:fld>
            <a:endParaRPr lang="en-US" dirty="0"/>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7" name="Slide Number Placeholder 16"/>
          <p:cNvSpPr>
            <a:spLocks noGrp="1"/>
          </p:cNvSpPr>
          <p:nvPr>
            <p:ph type="sldNum" sz="quarter" idx="11"/>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9" name="Footer Placeholder 18"/>
          <p:cNvSpPr>
            <a:spLocks noGrp="1"/>
          </p:cNvSpPr>
          <p:nvPr>
            <p:ph type="ftr" sz="quarter" idx="12"/>
          </p:nvPr>
        </p:nvSpPr>
        <p:spPr/>
        <p:txBody>
          <a:bodyPr/>
          <a:lstStyle/>
          <a:p>
            <a:pPr algn="ctr"/>
            <a:endParaRPr lang="en-US" sz="1200"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ACB2EC6F-6501-4E04-BD6C-A8A6CABB2C5B}" type="datetimeFigureOut">
              <a:rPr lang="en-US" smtClean="0"/>
              <a:pPr/>
              <a:t>11/28/17</a:t>
            </a:fld>
            <a:endParaRPr lang="en-US" dirty="0"/>
          </a:p>
        </p:txBody>
      </p:sp>
      <p:sp>
        <p:nvSpPr>
          <p:cNvPr id="12" name="Slide Number Placeholder 11"/>
          <p:cNvSpPr>
            <a:spLocks noGrp="1"/>
          </p:cNvSpPr>
          <p:nvPr>
            <p:ph type="sldNum" sz="quarter" idx="15"/>
          </p:nvPr>
        </p:nvSpPr>
        <p:spPr/>
        <p:txBody>
          <a:bodyPr/>
          <a:lstStyle/>
          <a:p>
            <a:fld id="{963B0023-0CED-47F7-85AE-654F0B232C29}"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4" name="Slide Number Placeholder 13"/>
          <p:cNvSpPr>
            <a:spLocks noGrp="1"/>
          </p:cNvSpPr>
          <p:nvPr>
            <p:ph type="sldNum" sz="quarter" idx="11"/>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5" name="Footer Placeholder 14"/>
          <p:cNvSpPr>
            <a:spLocks noGrp="1"/>
          </p:cNvSpPr>
          <p:nvPr>
            <p:ph type="ftr" sz="quarter" idx="12"/>
          </p:nvPr>
        </p:nvSpPr>
        <p:spPr/>
        <p:txBody>
          <a:bodyPr/>
          <a:lstStyle/>
          <a:p>
            <a:pPr algn="ctr"/>
            <a:endParaRPr lang="en-US" sz="12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2" name="Slide Number Placeholder 11"/>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3" name="Footer Placeholder 12"/>
          <p:cNvSpPr>
            <a:spLocks noGrp="1"/>
          </p:cNvSpPr>
          <p:nvPr>
            <p:ph type="ftr" sz="quarter" idx="17"/>
          </p:nvPr>
        </p:nvSpPr>
        <p:spPr/>
        <p:txBody>
          <a:bodyPr/>
          <a:lstStyle/>
          <a:p>
            <a:pPr algn="ctr"/>
            <a:endParaRPr lang="en-US" sz="1200" dirty="0">
              <a:solidFill>
                <a:schemeClr val="tx2"/>
              </a:solidFill>
            </a:endParaRP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2" name="Slide Number Placeholder 11"/>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3" name="Footer Placeholder 12"/>
          <p:cNvSpPr>
            <a:spLocks noGrp="1"/>
          </p:cNvSpPr>
          <p:nvPr>
            <p:ph type="ftr" sz="quarter" idx="18"/>
          </p:nvPr>
        </p:nvSpPr>
        <p:spPr/>
        <p:txBody>
          <a:bodyPr/>
          <a:lstStyle/>
          <a:p>
            <a:pPr algn="ctr"/>
            <a:endParaRPr lang="en-US" sz="1200" dirty="0">
              <a:solidFill>
                <a:schemeClr val="tx2"/>
              </a:solidFill>
            </a:endParaRPr>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6" name="Slide Number Placeholder 15"/>
          <p:cNvSpPr>
            <a:spLocks noGrp="1"/>
          </p:cNvSpPr>
          <p:nvPr>
            <p:ph type="sldNum" sz="quarter" idx="11"/>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7" name="Footer Placeholder 16"/>
          <p:cNvSpPr>
            <a:spLocks noGrp="1"/>
          </p:cNvSpPr>
          <p:nvPr>
            <p:ph type="ftr" sz="quarter" idx="12"/>
          </p:nvPr>
        </p:nvSpPr>
        <p:spPr/>
        <p:txBody>
          <a:bodyPr/>
          <a:lstStyle/>
          <a:p>
            <a:pPr algn="ctr"/>
            <a:endParaRPr lang="en-US" sz="1200"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November 28, 2017</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a:t>Drag picture to placeholder or click icon to add</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11/28/17</a:t>
            </a:fld>
            <a:endParaRPr lang="en-US" dirty="0"/>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9" name="Slide Number Placeholder 18"/>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23" name="Footer Placeholder 22"/>
          <p:cNvSpPr>
            <a:spLocks noGrp="1"/>
          </p:cNvSpPr>
          <p:nvPr>
            <p:ph type="ftr" sz="quarter" idx="17"/>
          </p:nvPr>
        </p:nvSpPr>
        <p:spPr/>
        <p:txBody>
          <a:bodyPr/>
          <a:lstStyle/>
          <a:p>
            <a:pPr algn="ctr"/>
            <a:endParaRPr lang="en-US" sz="1200" dirty="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5" name="Footer Placeholder 14"/>
          <p:cNvSpPr>
            <a:spLocks noGrp="1"/>
          </p:cNvSpPr>
          <p:nvPr>
            <p:ph type="ftr" sz="quarter" idx="16"/>
          </p:nvPr>
        </p:nvSpPr>
        <p:spPr>
          <a:xfrm>
            <a:off x="1447800" y="6486525"/>
            <a:ext cx="6248400" cy="292100"/>
          </a:xfrm>
        </p:spPr>
        <p:txBody>
          <a:bodyPr/>
          <a:lstStyle/>
          <a:p>
            <a:pPr algn="ctr"/>
            <a:endParaRPr lang="en-US" sz="1200" dirty="0">
              <a:solidFill>
                <a:schemeClr val="tx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11/28/17</a:t>
            </a:fld>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11/28/17</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11/28/17</a:t>
            </a:fld>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6"/>
          </p:nvPr>
        </p:nvSpPr>
        <p:spPr/>
        <p:txBody>
          <a:bodyPr/>
          <a:lstStyle/>
          <a:p>
            <a:fld id="{F30C84A2-23CF-44F5-B813-5187ED5C7D1C}" type="datetimeFigureOut">
              <a:rPr lang="en-US" sz="1200" smtClean="0">
                <a:solidFill>
                  <a:schemeClr val="tx2"/>
                </a:solidFill>
              </a:rPr>
              <a:pPr/>
              <a:t>11/28/17</a:t>
            </a:fld>
            <a:endParaRPr lang="en-US" dirty="0"/>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8"/>
          </p:nvPr>
        </p:nvSpPr>
        <p:spPr/>
        <p:txBody>
          <a:bodyPr/>
          <a:lstStyle/>
          <a:p>
            <a:fld id="{F30C84A2-23CF-44F5-B813-5187ED5C7D1C}" type="datetimeFigureOut">
              <a:rPr lang="en-US" sz="1200" smtClean="0">
                <a:solidFill>
                  <a:schemeClr val="tx2"/>
                </a:solidFill>
              </a:rPr>
              <a:pPr/>
              <a:t>11/28/17</a:t>
            </a:fld>
            <a:endParaRPr lang="en-US" dirty="0"/>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Drag picture to placeholder or click icon to add</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Drag picture to placeholder or click icon to add</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11/28/17</a:t>
            </a:fld>
            <a:endParaRPr lang="en-US" dirty="0"/>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fld id="{F30C84A2-23CF-44F5-B813-5187ED5C7D1C}" type="datetimeFigureOut">
              <a:rPr lang="en-US" sz="1200" smtClean="0">
                <a:solidFill>
                  <a:schemeClr val="tx2"/>
                </a:solidFill>
              </a:rPr>
              <a:pPr/>
              <a:t>11/28/17</a:t>
            </a:fld>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30C84A2-23CF-44F5-B813-5187ED5C7D1C}" type="datetimeFigureOut">
              <a:rPr lang="en-US" sz="1200" smtClean="0">
                <a:solidFill>
                  <a:schemeClr val="tx2"/>
                </a:solidFill>
              </a:rPr>
              <a:pPr/>
              <a:t>11/28/17</a:t>
            </a:fld>
            <a:endParaRPr lang="en-US" sz="1200" dirty="0">
              <a:solidFill>
                <a:schemeClr val="tx2"/>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xmlns:p14="http://schemas.microsoft.com/office/powerpoint/2010/main">
    <p:fade/>
  </p:transition>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jewinthecity.com/2014/09/can-you-ever-pull-the-plug-life-support-jewish-law/" TargetMode="External"/><Relationship Id="rId3" Type="http://schemas.openxmlformats.org/officeDocument/2006/relationships/hyperlink" Target="https://www.ncbi.nlm.nih.gov/pubmed/101419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24.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2400" dirty="0">
                <a:latin typeface="Century Schoolbook"/>
                <a:cs typeface="Century Schoolbook"/>
              </a:rPr>
              <a:t>Ethical Issues and Dilemmas regarding life support</a:t>
            </a:r>
          </a:p>
        </p:txBody>
      </p:sp>
      <p:sp>
        <p:nvSpPr>
          <p:cNvPr id="3" name="Rectangle 2"/>
          <p:cNvSpPr>
            <a:spLocks noGrp="1"/>
          </p:cNvSpPr>
          <p:nvPr>
            <p:ph type="body" sz="quarter" idx="14"/>
          </p:nvPr>
        </p:nvSpPr>
        <p:spPr>
          <a:xfrm>
            <a:off x="752670" y="5600700"/>
            <a:ext cx="7772400" cy="952500"/>
          </a:xfrm>
        </p:spPr>
        <p:txBody>
          <a:bodyPr>
            <a:normAutofit fontScale="70000" lnSpcReduction="20000"/>
          </a:bodyPr>
          <a:lstStyle/>
          <a:p>
            <a:pPr marL="0" indent="0" algn="ctr"/>
            <a:r>
              <a:rPr lang="en-US" dirty="0"/>
              <a:t>              </a:t>
            </a:r>
            <a:endParaRPr lang="en-US" b="1" dirty="0"/>
          </a:p>
          <a:p>
            <a:pPr marL="0" indent="0"/>
            <a:endParaRPr lang="en-US" dirty="0"/>
          </a:p>
          <a:p>
            <a:pPr marL="0" indent="0" algn="ctr"/>
            <a:r>
              <a:rPr lang="en-US" sz="4200" b="1" i="1" dirty="0">
                <a:latin typeface="Century Schoolbook"/>
                <a:cs typeface="Century Schoolbook"/>
              </a:rPr>
              <a:t>Natasha Dundas &amp; Ingrid Fortune</a:t>
            </a:r>
          </a:p>
        </p:txBody>
      </p:sp>
      <p:pic>
        <p:nvPicPr>
          <p:cNvPr id="7" name="sunflower_j0262344.png"/>
          <p:cNvPicPr>
            <a:picLocks noGrp="1" noChangeAspect="1"/>
          </p:cNvPicPr>
          <p:nvPr>
            <p:ph type="pic" sz="quarter" idx="11"/>
          </p:nvPr>
        </p:nvPicPr>
        <p:blipFill>
          <a:blip r:embed="rId3" cstate="print"/>
          <a:srcRect l="17083" r="17083"/>
          <a:stretch>
            <a:fillRect/>
          </a:stretch>
        </p:blipFill>
        <p:spPr>
          <a:xfrm>
            <a:off x="2438400" y="895350"/>
            <a:ext cx="4495800" cy="3371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447800"/>
            <a:ext cx="8458200" cy="4953000"/>
          </a:xfrm>
        </p:spPr>
        <p:txBody>
          <a:bodyPr>
            <a:normAutofit fontScale="32500" lnSpcReduction="20000"/>
          </a:bodyPr>
          <a:lstStyle/>
          <a:p>
            <a:endParaRPr lang="en-US" sz="4300" dirty="0"/>
          </a:p>
          <a:p>
            <a:endParaRPr lang="en-US" sz="4300" dirty="0"/>
          </a:p>
          <a:p>
            <a:r>
              <a:rPr lang="en-US" sz="4300" dirty="0"/>
              <a:t>Abramowitz, J. (2014, September 11). Can You Ever Pull The Plug? Life Support And Jewish Law. Retrieved from </a:t>
            </a:r>
            <a:r>
              <a:rPr lang="en-US" sz="4300" u="sng" dirty="0">
                <a:hlinkClick r:id="rId2"/>
              </a:rPr>
              <a:t>http://jewinthecity.com/2014/09/can-you-ever-pull-the-plug-life-support-jewish-law/</a:t>
            </a:r>
            <a:endParaRPr lang="en-US" sz="4300" dirty="0"/>
          </a:p>
          <a:p>
            <a:r>
              <a:rPr lang="en-US" sz="4300" dirty="0"/>
              <a:t>Kelley K., The Patient Self-Determination Act. A matter of life and death, </a:t>
            </a:r>
            <a:r>
              <a:rPr lang="en-US" sz="4300" u="sng" dirty="0">
                <a:hlinkClick r:id="rId3" tooltip="Physician assistant (American Academy of Physician Assistants)."/>
              </a:rPr>
              <a:t>Physician Assist.</a:t>
            </a:r>
            <a:r>
              <a:rPr lang="en-US" sz="4300" dirty="0"/>
              <a:t> 1995 Mar;19(3):49, 53-6, 59-60</a:t>
            </a:r>
          </a:p>
          <a:p>
            <a:r>
              <a:rPr lang="en-US" sz="4300" dirty="0"/>
              <a:t>Krishna, L. (2011). The position of the family of palliative care patients within the </a:t>
            </a:r>
            <a:r>
              <a:rPr lang="en-US" sz="4300" dirty="0" err="1"/>
              <a:t>decsion</a:t>
            </a:r>
            <a:r>
              <a:rPr lang="en-US" sz="4300" dirty="0"/>
              <a:t>-making process at the end of life in </a:t>
            </a:r>
            <a:r>
              <a:rPr lang="en-US" sz="4300" dirty="0" err="1"/>
              <a:t>singapore</a:t>
            </a:r>
            <a:r>
              <a:rPr lang="en-US" sz="4300" dirty="0"/>
              <a:t>. </a:t>
            </a:r>
            <a:r>
              <a:rPr lang="en-US" sz="4300" i="1" dirty="0"/>
              <a:t>International Journal of Bioethics, 27</a:t>
            </a:r>
            <a:r>
              <a:rPr lang="en-US" sz="4300" dirty="0"/>
              <a:t> (3), 185-192.</a:t>
            </a:r>
          </a:p>
          <a:p>
            <a:r>
              <a:rPr lang="en-US" sz="4300" dirty="0"/>
              <a:t>Li, L. B. (2013). Clinical review: Ethics and end-of-life care for critically ill patients in China. </a:t>
            </a:r>
            <a:r>
              <a:rPr lang="en-US" sz="4300" i="1" dirty="0"/>
              <a:t>Critical Care</a:t>
            </a:r>
            <a:r>
              <a:rPr lang="en-US" sz="4300" dirty="0"/>
              <a:t>, </a:t>
            </a:r>
            <a:r>
              <a:rPr lang="en-US" sz="4300" i="1" dirty="0"/>
              <a:t>17</a:t>
            </a:r>
            <a:r>
              <a:rPr lang="en-US" sz="4300" dirty="0"/>
              <a:t>(6), 244. </a:t>
            </a:r>
          </a:p>
          <a:p>
            <a:r>
              <a:rPr lang="en-US" sz="4300" dirty="0" err="1"/>
              <a:t>Manalo</a:t>
            </a:r>
            <a:r>
              <a:rPr lang="en-US" sz="4300" dirty="0"/>
              <a:t>, M. (2013, March 10). End-of-life decisions about withholding or withdrawing therapy: medical, ethical, and </a:t>
            </a:r>
            <a:r>
              <a:rPr lang="en-US" sz="4300" dirty="0" err="1"/>
              <a:t>religio</a:t>
            </a:r>
            <a:r>
              <a:rPr lang="en-US" sz="4300" dirty="0"/>
              <a:t>-cultural considerations. </a:t>
            </a:r>
            <a:r>
              <a:rPr lang="en-US" sz="4300" i="1" dirty="0"/>
              <a:t>Palliative Care, 7,</a:t>
            </a:r>
            <a:r>
              <a:rPr lang="en-US" sz="4300" dirty="0"/>
              <a:t> 1-5.</a:t>
            </a:r>
          </a:p>
          <a:p>
            <a:r>
              <a:rPr lang="en-US" sz="4300" dirty="0"/>
              <a:t>MJL Staff, End of Life Issues: A Jewish Perspective. (</a:t>
            </a:r>
            <a:r>
              <a:rPr lang="en-US" sz="4300" dirty="0" err="1"/>
              <a:t>n.d.</a:t>
            </a:r>
            <a:r>
              <a:rPr lang="en-US" sz="4300" dirty="0"/>
              <a:t>) Retrieved from http://</a:t>
            </a:r>
            <a:r>
              <a:rPr lang="en-US" sz="4300" dirty="0" err="1"/>
              <a:t>www.myjewishlearning.com</a:t>
            </a:r>
            <a:r>
              <a:rPr lang="en-US" sz="4300" dirty="0"/>
              <a:t>/article/end-of-life-issues-a-</a:t>
            </a:r>
            <a:r>
              <a:rPr lang="en-US" sz="4300" dirty="0" err="1"/>
              <a:t>jewish</a:t>
            </a:r>
            <a:r>
              <a:rPr lang="en-US" sz="4300" dirty="0"/>
              <a:t>-perspective/</a:t>
            </a:r>
          </a:p>
          <a:p>
            <a:r>
              <a:rPr lang="en-US" sz="4300" dirty="0"/>
              <a:t>Powell, S.K., &amp; </a:t>
            </a:r>
            <a:r>
              <a:rPr lang="en-US" sz="4300" dirty="0" err="1"/>
              <a:t>Tahan</a:t>
            </a:r>
            <a:r>
              <a:rPr lang="en-US" sz="4300" dirty="0"/>
              <a:t>, H.A. (2009). </a:t>
            </a:r>
            <a:r>
              <a:rPr lang="en-US" sz="4300" i="1" dirty="0"/>
              <a:t>Case Management: A Guide for Education and Practice,</a:t>
            </a:r>
            <a:r>
              <a:rPr lang="en-US" sz="4300" dirty="0"/>
              <a:t> New York:  Lippincott: Williams and Wilkins. </a:t>
            </a:r>
          </a:p>
          <a:p>
            <a:r>
              <a:rPr lang="en-US" sz="4300" dirty="0"/>
              <a:t> </a:t>
            </a:r>
          </a:p>
          <a:p>
            <a:r>
              <a:rPr lang="en-US" sz="4300"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
        <p:nvSpPr>
          <p:cNvPr id="3" name="Title 2"/>
          <p:cNvSpPr>
            <a:spLocks noGrp="1"/>
          </p:cNvSpPr>
          <p:nvPr>
            <p:ph type="title"/>
          </p:nvPr>
        </p:nvSpPr>
        <p:spPr>
          <a:xfrm>
            <a:off x="2514600" y="381000"/>
            <a:ext cx="4114800" cy="701040"/>
          </a:xfrm>
        </p:spPr>
        <p:txBody>
          <a:bodyPr/>
          <a:lstStyle/>
          <a:p>
            <a:r>
              <a:rPr lang="en-US" dirty="0"/>
              <a:t>References</a:t>
            </a:r>
          </a:p>
        </p:txBody>
      </p:sp>
    </p:spTree>
    <p:extLst>
      <p:ext uri="{BB962C8B-B14F-4D97-AF65-F5344CB8AC3E}">
        <p14:creationId xmlns:p14="http://schemas.microsoft.com/office/powerpoint/2010/main" val="183841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1447800" y="381000"/>
            <a:ext cx="6158346" cy="838200"/>
          </a:xfrm>
        </p:spPr>
        <p:txBody>
          <a:bodyPr/>
          <a:lstStyle/>
          <a:p>
            <a:pPr algn="ctr"/>
            <a:r>
              <a:rPr lang="en-US" sz="4800" b="1" dirty="0">
                <a:latin typeface="American Typewriter Condensed"/>
                <a:cs typeface="American Typewriter Condensed"/>
              </a:rPr>
              <a:t>INTRODUCTION</a:t>
            </a:r>
          </a:p>
        </p:txBody>
      </p:sp>
      <p:pic>
        <p:nvPicPr>
          <p:cNvPr id="6" name="j0313970.jpg"/>
          <p:cNvPicPr>
            <a:picLocks noGrp="1" noChangeAspect="1"/>
          </p:cNvPicPr>
          <p:nvPr>
            <p:ph type="pic" sz="quarter" idx="11"/>
          </p:nvPr>
        </p:nvPicPr>
        <p:blipFill>
          <a:blip r:embed="rId3" cstate="print"/>
          <a:srcRect/>
          <a:stretch>
            <a:fillRect/>
          </a:stretch>
        </p:blipFill>
        <p:spPr>
          <a:xfrm>
            <a:off x="5638800" y="1447800"/>
            <a:ext cx="2286000" cy="2286000"/>
          </a:xfrm>
        </p:spPr>
      </p:pic>
      <p:sp>
        <p:nvSpPr>
          <p:cNvPr id="5" name="Rectangle 4"/>
          <p:cNvSpPr/>
          <p:nvPr/>
        </p:nvSpPr>
        <p:spPr>
          <a:xfrm>
            <a:off x="533400" y="1828801"/>
            <a:ext cx="4572000" cy="3477875"/>
          </a:xfrm>
          <a:prstGeom prst="rect">
            <a:avLst/>
          </a:prstGeom>
        </p:spPr>
        <p:txBody>
          <a:bodyPr wrap="square">
            <a:spAutoFit/>
          </a:bodyPr>
          <a:lstStyle/>
          <a:p>
            <a:r>
              <a:rPr lang="en-US" sz="2000" dirty="0"/>
              <a:t>Ethical dilemmas arise in situations where </a:t>
            </a:r>
          </a:p>
          <a:p>
            <a:endParaRPr lang="en-US" sz="2000" dirty="0"/>
          </a:p>
          <a:p>
            <a:r>
              <a:rPr lang="en-US" sz="2000" dirty="0"/>
              <a:t>the ethically correct course of action is </a:t>
            </a:r>
          </a:p>
          <a:p>
            <a:endParaRPr lang="en-US" sz="2000" dirty="0"/>
          </a:p>
          <a:p>
            <a:r>
              <a:rPr lang="en-US" sz="2000" dirty="0"/>
              <a:t> unclear, such as when one is not certain </a:t>
            </a:r>
          </a:p>
          <a:p>
            <a:endParaRPr lang="en-US" sz="2000" dirty="0"/>
          </a:p>
          <a:p>
            <a:r>
              <a:rPr lang="en-US" sz="2000" dirty="0"/>
              <a:t>about which ethical principle to apply or </a:t>
            </a:r>
          </a:p>
          <a:p>
            <a:endParaRPr lang="en-US" sz="2000" dirty="0"/>
          </a:p>
          <a:p>
            <a:r>
              <a:rPr lang="en-US" sz="2000" dirty="0"/>
              <a:t>when multiple ethical principles are in </a:t>
            </a:r>
          </a:p>
          <a:p>
            <a:endParaRPr lang="en-US" sz="2000" dirty="0"/>
          </a:p>
          <a:p>
            <a:r>
              <a:rPr lang="en-US" sz="2000" dirty="0"/>
              <a:t>conflict. </a:t>
            </a:r>
          </a:p>
        </p:txBody>
      </p:sp>
    </p:spTree>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4114800" cy="701040"/>
          </a:xfrm>
        </p:spPr>
        <p:txBody>
          <a:bodyPr/>
          <a:lstStyle/>
          <a:p>
            <a:r>
              <a:rPr lang="en-US" dirty="0"/>
              <a:t>Ethical dilemma</a:t>
            </a:r>
          </a:p>
        </p:txBody>
      </p:sp>
      <p:sp>
        <p:nvSpPr>
          <p:cNvPr id="3" name="TextBox 2"/>
          <p:cNvSpPr txBox="1"/>
          <p:nvPr/>
        </p:nvSpPr>
        <p:spPr>
          <a:xfrm>
            <a:off x="2895600" y="1524000"/>
            <a:ext cx="3060265" cy="369332"/>
          </a:xfrm>
          <a:prstGeom prst="rect">
            <a:avLst/>
          </a:prstGeom>
          <a:noFill/>
        </p:spPr>
        <p:txBody>
          <a:bodyPr wrap="none" rtlCol="0">
            <a:spAutoFit/>
          </a:bodyPr>
          <a:lstStyle/>
          <a:p>
            <a:pPr algn="ctr"/>
            <a:r>
              <a:rPr lang="en-US" dirty="0"/>
              <a:t>Self-Determination Act of 1990 </a:t>
            </a:r>
          </a:p>
        </p:txBody>
      </p:sp>
      <p:sp>
        <p:nvSpPr>
          <p:cNvPr id="4" name="TextBox 3"/>
          <p:cNvSpPr txBox="1"/>
          <p:nvPr/>
        </p:nvSpPr>
        <p:spPr>
          <a:xfrm>
            <a:off x="457200" y="2133600"/>
            <a:ext cx="8077200" cy="1477328"/>
          </a:xfrm>
          <a:prstGeom prst="rect">
            <a:avLst/>
          </a:prstGeom>
          <a:noFill/>
        </p:spPr>
        <p:txBody>
          <a:bodyPr wrap="square" rtlCol="0">
            <a:spAutoFit/>
          </a:bodyPr>
          <a:lstStyle/>
          <a:p>
            <a:pPr algn="ctr"/>
            <a:r>
              <a:rPr lang="en-US" dirty="0"/>
              <a:t>The purpose of the Patient Self-Determination Act is to inform </a:t>
            </a:r>
          </a:p>
          <a:p>
            <a:pPr algn="ctr"/>
            <a:r>
              <a:rPr lang="en-US" dirty="0"/>
              <a:t> </a:t>
            </a:r>
          </a:p>
          <a:p>
            <a:pPr algn="ctr"/>
            <a:r>
              <a:rPr lang="en-US" dirty="0"/>
              <a:t>patients of their rights regarding decisions toward their own medical care, and ensure </a:t>
            </a:r>
          </a:p>
          <a:p>
            <a:pPr algn="ctr"/>
            <a:r>
              <a:rPr lang="en-US" dirty="0"/>
              <a:t> </a:t>
            </a:r>
          </a:p>
          <a:p>
            <a:pPr algn="ctr"/>
            <a:r>
              <a:rPr lang="en-US" dirty="0"/>
              <a:t>that their rights are communicated by the health care provider. </a:t>
            </a:r>
          </a:p>
        </p:txBody>
      </p:sp>
      <p:sp>
        <p:nvSpPr>
          <p:cNvPr id="6" name="TextBox 5"/>
          <p:cNvSpPr txBox="1"/>
          <p:nvPr/>
        </p:nvSpPr>
        <p:spPr>
          <a:xfrm>
            <a:off x="3352800" y="4419600"/>
            <a:ext cx="2514600" cy="369332"/>
          </a:xfrm>
          <a:prstGeom prst="rect">
            <a:avLst/>
          </a:prstGeom>
          <a:noFill/>
        </p:spPr>
        <p:txBody>
          <a:bodyPr wrap="square" rtlCol="0">
            <a:spAutoFit/>
          </a:bodyPr>
          <a:lstStyle/>
          <a:p>
            <a:pPr marL="285750" indent="-285750" algn="ctr">
              <a:buFont typeface="Wingdings" charset="2"/>
              <a:buChar char="u"/>
            </a:pPr>
            <a:r>
              <a:rPr lang="en-US" dirty="0"/>
              <a:t>Advance Directives </a:t>
            </a:r>
          </a:p>
        </p:txBody>
      </p:sp>
      <p:sp>
        <p:nvSpPr>
          <p:cNvPr id="9" name="TextBox 8"/>
          <p:cNvSpPr txBox="1"/>
          <p:nvPr/>
        </p:nvSpPr>
        <p:spPr>
          <a:xfrm>
            <a:off x="3276600" y="5181600"/>
            <a:ext cx="3937545" cy="369332"/>
          </a:xfrm>
          <a:prstGeom prst="rect">
            <a:avLst/>
          </a:prstGeom>
          <a:noFill/>
        </p:spPr>
        <p:txBody>
          <a:bodyPr wrap="square" rtlCol="0">
            <a:spAutoFit/>
          </a:bodyPr>
          <a:lstStyle/>
          <a:p>
            <a:pPr algn="ctr"/>
            <a:r>
              <a:rPr lang="en-US" dirty="0"/>
              <a:t> </a:t>
            </a:r>
          </a:p>
        </p:txBody>
      </p:sp>
      <p:sp>
        <p:nvSpPr>
          <p:cNvPr id="10" name="TextBox 9"/>
          <p:cNvSpPr txBox="1"/>
          <p:nvPr/>
        </p:nvSpPr>
        <p:spPr>
          <a:xfrm>
            <a:off x="3810000" y="5029200"/>
            <a:ext cx="1682844" cy="369332"/>
          </a:xfrm>
          <a:prstGeom prst="rect">
            <a:avLst/>
          </a:prstGeom>
          <a:noFill/>
        </p:spPr>
        <p:txBody>
          <a:bodyPr wrap="square" rtlCol="0">
            <a:spAutoFit/>
          </a:bodyPr>
          <a:lstStyle/>
          <a:p>
            <a:pPr marL="285750" indent="-285750" algn="ctr">
              <a:buFont typeface="Wingdings" charset="2"/>
              <a:buChar char="u"/>
            </a:pPr>
            <a:r>
              <a:rPr lang="en-US" dirty="0"/>
              <a:t>Living Will</a:t>
            </a:r>
          </a:p>
        </p:txBody>
      </p:sp>
      <p:sp>
        <p:nvSpPr>
          <p:cNvPr id="11" name="TextBox 10"/>
          <p:cNvSpPr txBox="1"/>
          <p:nvPr/>
        </p:nvSpPr>
        <p:spPr>
          <a:xfrm>
            <a:off x="3429000" y="5638800"/>
            <a:ext cx="2477190" cy="369332"/>
          </a:xfrm>
          <a:prstGeom prst="rect">
            <a:avLst/>
          </a:prstGeom>
          <a:noFill/>
        </p:spPr>
        <p:txBody>
          <a:bodyPr wrap="square" rtlCol="0">
            <a:spAutoFit/>
          </a:bodyPr>
          <a:lstStyle/>
          <a:p>
            <a:pPr marL="285750" indent="-285750" algn="ctr">
              <a:buFont typeface="Wingdings" charset="2"/>
              <a:buChar char="u"/>
            </a:pPr>
            <a:r>
              <a:rPr lang="en-US" dirty="0"/>
              <a:t>Power of Attorney</a:t>
            </a:r>
          </a:p>
        </p:txBody>
      </p:sp>
    </p:spTree>
    <p:extLst>
      <p:ext uri="{BB962C8B-B14F-4D97-AF65-F5344CB8AC3E}">
        <p14:creationId xmlns:p14="http://schemas.microsoft.com/office/powerpoint/2010/main" val="318236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solidFill>
            <a:schemeClr val="bg2">
              <a:lumMod val="75000"/>
            </a:schemeClr>
          </a:solidFill>
        </p:spPr>
        <p:txBody>
          <a:bodyPr/>
          <a:lstStyle/>
          <a:p>
            <a:pPr marL="342900" indent="-342900">
              <a:buClr>
                <a:schemeClr val="accent1">
                  <a:lumMod val="40000"/>
                  <a:lumOff val="60000"/>
                </a:schemeClr>
              </a:buClr>
              <a:buFont typeface="Wingdings" charset="2"/>
              <a:buChar char="u"/>
            </a:pPr>
            <a:endParaRPr lang="en-US" dirty="0"/>
          </a:p>
          <a:p>
            <a:pPr marL="342900" indent="-342900">
              <a:buClr>
                <a:schemeClr val="accent1">
                  <a:lumMod val="40000"/>
                  <a:lumOff val="60000"/>
                </a:schemeClr>
              </a:buClr>
              <a:buFont typeface="Wingdings" charset="2"/>
              <a:buChar char="u"/>
            </a:pPr>
            <a:r>
              <a:rPr lang="en-US" dirty="0"/>
              <a:t>Addressing  ethical dilemmas such as withdrawal of life support.</a:t>
            </a:r>
          </a:p>
          <a:p>
            <a:pPr>
              <a:buClr>
                <a:schemeClr val="accent1">
                  <a:lumMod val="40000"/>
                  <a:lumOff val="60000"/>
                </a:schemeClr>
              </a:buClr>
            </a:pPr>
            <a:endParaRPr lang="en-US" dirty="0"/>
          </a:p>
          <a:p>
            <a:pPr marL="342900" indent="-342900">
              <a:buClr>
                <a:schemeClr val="accent1">
                  <a:lumMod val="40000"/>
                  <a:lumOff val="60000"/>
                </a:schemeClr>
              </a:buClr>
              <a:buFont typeface="Wingdings" charset="2"/>
              <a:buChar char="u"/>
            </a:pPr>
            <a:r>
              <a:rPr lang="en-US" dirty="0"/>
              <a:t>Patient advocacy</a:t>
            </a:r>
          </a:p>
          <a:p>
            <a:pPr>
              <a:buClr>
                <a:schemeClr val="accent1">
                  <a:lumMod val="40000"/>
                  <a:lumOff val="60000"/>
                </a:schemeClr>
              </a:buClr>
            </a:pPr>
            <a:endParaRPr lang="en-US" dirty="0"/>
          </a:p>
          <a:p>
            <a:pPr marL="342900" indent="-342900">
              <a:buClr>
                <a:schemeClr val="accent1">
                  <a:lumMod val="40000"/>
                  <a:lumOff val="60000"/>
                </a:schemeClr>
              </a:buClr>
              <a:buFont typeface="Wingdings" charset="2"/>
              <a:buChar char="u"/>
            </a:pPr>
            <a:r>
              <a:rPr lang="en-US" dirty="0"/>
              <a:t>Assist family members in their decision</a:t>
            </a:r>
          </a:p>
          <a:p>
            <a:pPr marL="342900" indent="-342900" algn="l">
              <a:buClr>
                <a:schemeClr val="accent1">
                  <a:lumMod val="40000"/>
                  <a:lumOff val="60000"/>
                </a:schemeClr>
              </a:buClr>
              <a:buFont typeface="Wingdings" charset="2"/>
              <a:buChar char="u"/>
            </a:pPr>
            <a:endParaRPr lang="en-US" dirty="0"/>
          </a:p>
          <a:p>
            <a:endParaRPr lang="en-US" dirty="0"/>
          </a:p>
          <a:p>
            <a:endParaRPr lang="en-US" dirty="0"/>
          </a:p>
          <a:p>
            <a:endParaRPr lang="en-US" dirty="0"/>
          </a:p>
          <a:p>
            <a:pPr algn="l"/>
            <a:endParaRPr lang="en-US" dirty="0"/>
          </a:p>
        </p:txBody>
      </p:sp>
      <p:sp>
        <p:nvSpPr>
          <p:cNvPr id="3" name="Title 2"/>
          <p:cNvSpPr>
            <a:spLocks noGrp="1"/>
          </p:cNvSpPr>
          <p:nvPr>
            <p:ph type="title"/>
          </p:nvPr>
        </p:nvSpPr>
        <p:spPr>
          <a:xfrm>
            <a:off x="2438400" y="228600"/>
            <a:ext cx="4343400" cy="762000"/>
          </a:xfrm>
        </p:spPr>
        <p:txBody>
          <a:bodyPr/>
          <a:lstStyle/>
          <a:p>
            <a:r>
              <a:rPr lang="en-US" dirty="0"/>
              <a:t>Case Manager’s responsibility</a:t>
            </a:r>
          </a:p>
        </p:txBody>
      </p:sp>
    </p:spTree>
    <p:extLst>
      <p:ext uri="{BB962C8B-B14F-4D97-AF65-F5344CB8AC3E}">
        <p14:creationId xmlns:p14="http://schemas.microsoft.com/office/powerpoint/2010/main" val="80414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chanical ventilation.jpg"/>
          <p:cNvPicPr>
            <a:picLocks noGrp="1" noChangeAspect="1"/>
          </p:cNvPicPr>
          <p:nvPr>
            <p:ph sz="quarter" idx="13"/>
          </p:nvPr>
        </p:nvPicPr>
        <p:blipFill>
          <a:blip r:embed="rId2">
            <a:extLst>
              <a:ext uri="{28A0092B-C50C-407E-A947-70E740481C1C}">
                <a14:useLocalDpi xmlns:a14="http://schemas.microsoft.com/office/drawing/2010/main" val="0"/>
              </a:ext>
            </a:extLst>
          </a:blip>
          <a:srcRect t="7016" b="7016"/>
          <a:stretch>
            <a:fillRect/>
          </a:stretch>
        </p:blipFill>
        <p:spPr>
          <a:xfrm>
            <a:off x="304800" y="1523999"/>
            <a:ext cx="4495800" cy="2226253"/>
          </a:xfrm>
        </p:spPr>
      </p:pic>
      <p:sp>
        <p:nvSpPr>
          <p:cNvPr id="3" name="Title 2"/>
          <p:cNvSpPr>
            <a:spLocks noGrp="1"/>
          </p:cNvSpPr>
          <p:nvPr>
            <p:ph type="title"/>
          </p:nvPr>
        </p:nvSpPr>
        <p:spPr>
          <a:xfrm>
            <a:off x="2514600" y="228600"/>
            <a:ext cx="4114800" cy="701040"/>
          </a:xfrm>
        </p:spPr>
        <p:txBody>
          <a:bodyPr/>
          <a:lstStyle/>
          <a:p>
            <a:r>
              <a:rPr lang="en-US"/>
              <a:t>Types of Life </a:t>
            </a:r>
            <a:r>
              <a:rPr lang="en-US" dirty="0"/>
              <a:t>support</a:t>
            </a:r>
          </a:p>
        </p:txBody>
      </p:sp>
      <p:pic>
        <p:nvPicPr>
          <p:cNvPr id="5" name="Picture 4" descr="tube feed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962400"/>
            <a:ext cx="2692400" cy="2362200"/>
          </a:xfrm>
          <a:prstGeom prst="rect">
            <a:avLst/>
          </a:prstGeom>
        </p:spPr>
      </p:pic>
      <p:pic>
        <p:nvPicPr>
          <p:cNvPr id="6" name="Picture 5" descr="baby feed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4267200"/>
            <a:ext cx="2819400" cy="1769036"/>
          </a:xfrm>
          <a:prstGeom prst="rect">
            <a:avLst/>
          </a:prstGeom>
        </p:spPr>
      </p:pic>
      <p:sp>
        <p:nvSpPr>
          <p:cNvPr id="7" name="TextBox 6"/>
          <p:cNvSpPr txBox="1"/>
          <p:nvPr/>
        </p:nvSpPr>
        <p:spPr>
          <a:xfrm>
            <a:off x="4876800" y="2133600"/>
            <a:ext cx="2438400" cy="369332"/>
          </a:xfrm>
          <a:prstGeom prst="rect">
            <a:avLst/>
          </a:prstGeom>
          <a:noFill/>
        </p:spPr>
        <p:txBody>
          <a:bodyPr wrap="square" rtlCol="0">
            <a:spAutoFit/>
          </a:bodyPr>
          <a:lstStyle/>
          <a:p>
            <a:r>
              <a:rPr lang="en-US" dirty="0"/>
              <a:t>Mechanical Ventilator</a:t>
            </a:r>
          </a:p>
        </p:txBody>
      </p:sp>
      <p:sp>
        <p:nvSpPr>
          <p:cNvPr id="8" name="TextBox 7"/>
          <p:cNvSpPr txBox="1"/>
          <p:nvPr/>
        </p:nvSpPr>
        <p:spPr>
          <a:xfrm>
            <a:off x="5791200" y="4648200"/>
            <a:ext cx="2819400" cy="369332"/>
          </a:xfrm>
          <a:prstGeom prst="rect">
            <a:avLst/>
          </a:prstGeom>
          <a:noFill/>
        </p:spPr>
        <p:txBody>
          <a:bodyPr wrap="square" rtlCol="0">
            <a:spAutoFit/>
          </a:bodyPr>
          <a:lstStyle/>
          <a:p>
            <a:r>
              <a:rPr lang="en-US" dirty="0"/>
              <a:t>Nutrition and Hydration   </a:t>
            </a:r>
          </a:p>
        </p:txBody>
      </p:sp>
      <p:sp>
        <p:nvSpPr>
          <p:cNvPr id="9" name="TextBox 8"/>
          <p:cNvSpPr txBox="1"/>
          <p:nvPr/>
        </p:nvSpPr>
        <p:spPr>
          <a:xfrm>
            <a:off x="4953000" y="2620818"/>
            <a:ext cx="4114800" cy="923330"/>
          </a:xfrm>
          <a:prstGeom prst="rect">
            <a:avLst/>
          </a:prstGeom>
          <a:noFill/>
        </p:spPr>
        <p:txBody>
          <a:bodyPr wrap="square" rtlCol="0">
            <a:spAutoFit/>
          </a:bodyPr>
          <a:lstStyle/>
          <a:p>
            <a:r>
              <a:rPr lang="en-US" dirty="0"/>
              <a:t>Mechanical ventilation is delivered through tubes inserted through the nose or mouth into the trachea.</a:t>
            </a:r>
          </a:p>
        </p:txBody>
      </p:sp>
      <p:sp>
        <p:nvSpPr>
          <p:cNvPr id="10" name="TextBox 9"/>
          <p:cNvSpPr txBox="1"/>
          <p:nvPr/>
        </p:nvSpPr>
        <p:spPr>
          <a:xfrm>
            <a:off x="6096001" y="5172364"/>
            <a:ext cx="2590800" cy="1200329"/>
          </a:xfrm>
          <a:prstGeom prst="rect">
            <a:avLst/>
          </a:prstGeom>
          <a:noFill/>
        </p:spPr>
        <p:txBody>
          <a:bodyPr wrap="square" rtlCol="0">
            <a:spAutoFit/>
          </a:bodyPr>
          <a:lstStyle/>
          <a:p>
            <a:r>
              <a:rPr lang="en-US" dirty="0"/>
              <a:t>Treatments provided to patients who are unconscious or cannot swallow. </a:t>
            </a:r>
          </a:p>
        </p:txBody>
      </p:sp>
    </p:spTree>
    <p:extLst>
      <p:ext uri="{BB962C8B-B14F-4D97-AF65-F5344CB8AC3E}">
        <p14:creationId xmlns:p14="http://schemas.microsoft.com/office/powerpoint/2010/main" val="308629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Within the Jewish faith, they believe that each person’s life is sacred and should be sustained at all costs. It is strongly suggested that when </a:t>
            </a:r>
          </a:p>
          <a:p>
            <a:r>
              <a:rPr lang="en-US" dirty="0"/>
              <a:t> dealing with terminal illness, life support, organ donation, and the potential for resuscitation, that the advice of a rabbi, skilled in Jewish medical ethics is sought and that matters are then discussed with the patient and family as early as possible. </a:t>
            </a:r>
          </a:p>
          <a:p>
            <a:r>
              <a:rPr lang="en-US" dirty="0"/>
              <a:t> </a:t>
            </a:r>
          </a:p>
          <a:p>
            <a:pPr algn="l"/>
            <a:endParaRPr lang="en-US" dirty="0"/>
          </a:p>
        </p:txBody>
      </p:sp>
      <p:sp>
        <p:nvSpPr>
          <p:cNvPr id="3" name="Title 2"/>
          <p:cNvSpPr>
            <a:spLocks noGrp="1"/>
          </p:cNvSpPr>
          <p:nvPr>
            <p:ph type="title"/>
          </p:nvPr>
        </p:nvSpPr>
        <p:spPr>
          <a:xfrm>
            <a:off x="2514600" y="228600"/>
            <a:ext cx="4114800" cy="701040"/>
          </a:xfrm>
        </p:spPr>
        <p:txBody>
          <a:bodyPr/>
          <a:lstStyle/>
          <a:p>
            <a:r>
              <a:rPr lang="en-US" dirty="0"/>
              <a:t>Jewish culture</a:t>
            </a:r>
          </a:p>
        </p:txBody>
      </p:sp>
      <p:pic>
        <p:nvPicPr>
          <p:cNvPr id="4" name="Picture 3" descr="menora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191000"/>
            <a:ext cx="1981200" cy="2590800"/>
          </a:xfrm>
          <a:prstGeom prst="rect">
            <a:avLst/>
          </a:prstGeom>
        </p:spPr>
      </p:pic>
      <p:sp>
        <p:nvSpPr>
          <p:cNvPr id="5" name="TextBox 4"/>
          <p:cNvSpPr txBox="1"/>
          <p:nvPr/>
        </p:nvSpPr>
        <p:spPr>
          <a:xfrm>
            <a:off x="533401" y="4918364"/>
            <a:ext cx="6095999" cy="923330"/>
          </a:xfrm>
          <a:prstGeom prst="rect">
            <a:avLst/>
          </a:prstGeom>
          <a:noFill/>
        </p:spPr>
        <p:txBody>
          <a:bodyPr wrap="square" rtlCol="0">
            <a:spAutoFit/>
          </a:bodyPr>
          <a:lstStyle/>
          <a:p>
            <a:r>
              <a:rPr lang="en-US" dirty="0"/>
              <a:t>A clinical case, a 12 old boy, named Brody was hospitalized at Children’s National Medical Center in Washington, D.C. He was diagnosed with terminal brain cancer and put on life support. </a:t>
            </a:r>
          </a:p>
        </p:txBody>
      </p:sp>
    </p:spTree>
    <p:extLst>
      <p:ext uri="{BB962C8B-B14F-4D97-AF65-F5344CB8AC3E}">
        <p14:creationId xmlns:p14="http://schemas.microsoft.com/office/powerpoint/2010/main" val="199315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nese candles.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6053" b="6053"/>
          <a:stretch>
            <a:fillRect/>
          </a:stretch>
        </p:blipFill>
        <p:spPr>
          <a:xfrm>
            <a:off x="5609164" y="4572000"/>
            <a:ext cx="3077636" cy="1524000"/>
          </a:xfrm>
        </p:spPr>
      </p:pic>
      <p:sp>
        <p:nvSpPr>
          <p:cNvPr id="3" name="Title 2"/>
          <p:cNvSpPr>
            <a:spLocks noGrp="1"/>
          </p:cNvSpPr>
          <p:nvPr>
            <p:ph type="title"/>
          </p:nvPr>
        </p:nvSpPr>
        <p:spPr>
          <a:xfrm>
            <a:off x="2514600" y="304800"/>
            <a:ext cx="4114800" cy="701040"/>
          </a:xfrm>
        </p:spPr>
        <p:txBody>
          <a:bodyPr/>
          <a:lstStyle/>
          <a:p>
            <a:r>
              <a:rPr lang="en-US" dirty="0"/>
              <a:t>Chinese culture </a:t>
            </a:r>
          </a:p>
        </p:txBody>
      </p:sp>
      <p:sp>
        <p:nvSpPr>
          <p:cNvPr id="2" name="Rectangle 1"/>
          <p:cNvSpPr/>
          <p:nvPr/>
        </p:nvSpPr>
        <p:spPr>
          <a:xfrm>
            <a:off x="0" y="1295400"/>
            <a:ext cx="8686800" cy="8340745"/>
          </a:xfrm>
          <a:prstGeom prst="rect">
            <a:avLst/>
          </a:prstGeom>
        </p:spPr>
        <p:txBody>
          <a:bodyPr wrap="square">
            <a:spAutoFit/>
          </a:bodyPr>
          <a:lstStyle/>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 moral perspective is inﬂuenced primarily by Confucianism but also by Taoism and Buddhism</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Topic of death is a taboo</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Maintenance of hope is important</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Prefer family-centered decision making</a:t>
            </a:r>
          </a:p>
          <a:p>
            <a:endParaRPr lang="en-US" sz="2000" dirty="0">
              <a:latin typeface="Calibri" panose="020F0502020204030204" pitchFamily="34" charset="0"/>
              <a:cs typeface="Times New Roman" panose="02020603050405020304" pitchFamily="18" charset="0"/>
            </a:endParaRPr>
          </a:p>
          <a:p>
            <a:endParaRPr lang="en-US" sz="2000" dirty="0">
              <a:latin typeface="Calibri" panose="020F0502020204030204" pitchFamily="34" charset="0"/>
              <a:cs typeface="Times New Roman" panose="02020603050405020304" pitchFamily="18" charset="0"/>
            </a:endParaRPr>
          </a:p>
          <a:p>
            <a:r>
              <a:rPr lang="en-US" sz="2000" dirty="0">
                <a:latin typeface="Calibri" panose="020F0502020204030204" pitchFamily="34" charset="0"/>
                <a:cs typeface="Times New Roman" panose="02020603050405020304" pitchFamily="18" charset="0"/>
              </a:rPr>
              <a:t>Withholding information from the patient is normal</a:t>
            </a:r>
          </a:p>
          <a:p>
            <a:endParaRPr lang="en-US" sz="2000"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06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98838"/>
            <a:ext cx="8229600" cy="4075176"/>
          </a:xfrm>
        </p:spPr>
        <p:txBody>
          <a:bodyPr/>
          <a:lstStyle/>
          <a:p>
            <a:pPr algn="l"/>
            <a:r>
              <a:rPr lang="en-US" dirty="0"/>
              <a:t>Case managers need to have excellent communication skills </a:t>
            </a:r>
          </a:p>
          <a:p>
            <a:pPr algn="l"/>
            <a:endParaRPr lang="en-US" dirty="0"/>
          </a:p>
          <a:p>
            <a:pPr algn="l"/>
            <a:r>
              <a:rPr lang="en-US" dirty="0"/>
              <a:t>Case manager’s will now be more aware that the family makes the decision regarding patient’s care. Case manager needs to involve family in EACH step of the process.</a:t>
            </a:r>
          </a:p>
          <a:p>
            <a:pPr algn="l"/>
            <a:endParaRPr lang="en-US" dirty="0"/>
          </a:p>
          <a:p>
            <a:pPr algn="l"/>
            <a:r>
              <a:rPr lang="en-US" dirty="0"/>
              <a:t>Case managers cannot be afraid of discussing treatment options for fear of a  dispute.</a:t>
            </a:r>
          </a:p>
          <a:p>
            <a:pPr algn="l"/>
            <a:endParaRPr lang="en-US" dirty="0"/>
          </a:p>
        </p:txBody>
      </p:sp>
      <p:sp>
        <p:nvSpPr>
          <p:cNvPr id="3" name="Title 2"/>
          <p:cNvSpPr>
            <a:spLocks noGrp="1"/>
          </p:cNvSpPr>
          <p:nvPr>
            <p:ph type="title"/>
          </p:nvPr>
        </p:nvSpPr>
        <p:spPr>
          <a:xfrm>
            <a:off x="2438400" y="228600"/>
            <a:ext cx="4114800" cy="701040"/>
          </a:xfrm>
        </p:spPr>
        <p:txBody>
          <a:bodyPr/>
          <a:lstStyle/>
          <a:p>
            <a:r>
              <a:rPr lang="en-US" dirty="0"/>
              <a:t>CHINESE CULTURE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648200"/>
            <a:ext cx="3352800" cy="2209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5" y="4784436"/>
            <a:ext cx="2971800" cy="2057400"/>
          </a:xfrm>
          <a:prstGeom prst="rect">
            <a:avLst/>
          </a:prstGeom>
        </p:spPr>
      </p:pic>
    </p:spTree>
    <p:extLst>
      <p:ext uri="{BB962C8B-B14F-4D97-AF65-F5344CB8AC3E}">
        <p14:creationId xmlns:p14="http://schemas.microsoft.com/office/powerpoint/2010/main" val="198138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dirty="0"/>
              <a:t>Mrs. Lee is a 49-year-old Chinese woman who was admitted with a diagnosis of right-sided pneumonia which later revealed to be bronchial squamous cell carcinoma with lymph node and adrenal gland metastases. She was treated with IV antibiotics and radiation therapy. During her 2 week stay Mrs. Lee’s children and husband were with her constantly. Mrs. Lee’s son took primary responsibility for the decisions because Mrs. Lee and her husband could not speak English. He made it clear that he did not wish to discuss his mother's diagnosis with her and that he did not want the physicians to speak to his mother through interpreters. He requested that the physicians tell his mother that she has developed an aggressive form of the flu which is expected to clear up in a few months. Mrs. Lee later developed stage 4 cancer that </a:t>
            </a:r>
            <a:r>
              <a:rPr lang="en-US" dirty="0" err="1"/>
              <a:t>spreaded</a:t>
            </a:r>
            <a:r>
              <a:rPr lang="en-US" dirty="0"/>
              <a:t> throughout her body. Knowing her poor prognosis, her physician tried numerous times to discuss a "do-not-resuscitate" (DNR) order. Mrs. Lee son did not allow such a discussion and became agitated whenever the subject was raised and said that he wanted all possible care options for his mother. Mrs. Lee was later put on a mechanical ventilator in which the doctor advised against.</a:t>
            </a:r>
          </a:p>
          <a:p>
            <a:endParaRPr lang="en-US" dirty="0"/>
          </a:p>
        </p:txBody>
      </p:sp>
      <p:sp>
        <p:nvSpPr>
          <p:cNvPr id="3" name="Title 2"/>
          <p:cNvSpPr>
            <a:spLocks noGrp="1"/>
          </p:cNvSpPr>
          <p:nvPr>
            <p:ph type="title"/>
          </p:nvPr>
        </p:nvSpPr>
        <p:spPr/>
        <p:txBody>
          <a:bodyPr/>
          <a:lstStyle/>
          <a:p>
            <a:r>
              <a:rPr lang="en-US" dirty="0"/>
              <a:t>ETHICAL DILEMMA</a:t>
            </a:r>
          </a:p>
        </p:txBody>
      </p:sp>
    </p:spTree>
    <p:extLst>
      <p:ext uri="{BB962C8B-B14F-4D97-AF65-F5344CB8AC3E}">
        <p14:creationId xmlns:p14="http://schemas.microsoft.com/office/powerpoint/2010/main" val="130339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590</Words>
  <Application>Microsoft Macintosh PowerPoint</Application>
  <PresentationFormat>On-screen Show (4:3)</PresentationFormat>
  <Paragraphs>101</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Classic Photo Album</vt:lpstr>
      <vt:lpstr>BlackTie</vt:lpstr>
      <vt:lpstr>Ethical Issues and Dilemmas regarding life support</vt:lpstr>
      <vt:lpstr>PowerPoint Presentation</vt:lpstr>
      <vt:lpstr>Ethical dilemma</vt:lpstr>
      <vt:lpstr>Case Manager’s responsibility</vt:lpstr>
      <vt:lpstr>Types of Life support</vt:lpstr>
      <vt:lpstr>Jewish culture</vt:lpstr>
      <vt:lpstr>Chinese culture </vt:lpstr>
      <vt:lpstr>CHINESE CULTURE</vt:lpstr>
      <vt:lpstr>ETHICAL DILEMMA</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2017-11-28T19:14:03Z</dcterms:modified>
</cp:coreProperties>
</file>