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0"/>
  </p:notesMasterIdLst>
  <p:sldIdLst>
    <p:sldId id="262" r:id="rId2"/>
    <p:sldId id="290" r:id="rId3"/>
    <p:sldId id="292" r:id="rId4"/>
    <p:sldId id="289" r:id="rId5"/>
    <p:sldId id="291" r:id="rId6"/>
    <p:sldId id="276" r:id="rId7"/>
    <p:sldId id="257" r:id="rId8"/>
    <p:sldId id="260" r:id="rId9"/>
    <p:sldId id="278" r:id="rId10"/>
    <p:sldId id="279" r:id="rId11"/>
    <p:sldId id="293" r:id="rId12"/>
    <p:sldId id="265" r:id="rId13"/>
    <p:sldId id="268" r:id="rId14"/>
    <p:sldId id="271" r:id="rId15"/>
    <p:sldId id="272" r:id="rId16"/>
    <p:sldId id="269" r:id="rId17"/>
    <p:sldId id="270" r:id="rId18"/>
    <p:sldId id="273" r:id="rId19"/>
    <p:sldId id="274" r:id="rId20"/>
    <p:sldId id="267" r:id="rId21"/>
    <p:sldId id="275" r:id="rId22"/>
    <p:sldId id="259" r:id="rId23"/>
    <p:sldId id="297" r:id="rId24"/>
    <p:sldId id="298" r:id="rId25"/>
    <p:sldId id="266" r:id="rId26"/>
    <p:sldId id="277" r:id="rId27"/>
    <p:sldId id="295" r:id="rId28"/>
    <p:sldId id="296" r:id="rId29"/>
    <p:sldId id="261" r:id="rId30"/>
    <p:sldId id="294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9FF"/>
    <a:srgbClr val="008000"/>
    <a:srgbClr val="993300"/>
    <a:srgbClr val="99CC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95" autoAdjust="0"/>
    <p:restoredTop sz="94710" autoAdjust="0"/>
  </p:normalViewPr>
  <p:slideViewPr>
    <p:cSldViewPr>
      <p:cViewPr>
        <p:scale>
          <a:sx n="66" d="100"/>
          <a:sy n="66" d="100"/>
        </p:scale>
        <p:origin x="1758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06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68FB4-59DE-4294-8769-FBADB57E2E48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09E16-28BD-4537-9DA5-446B77117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8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9E16-28BD-4537-9DA5-446B771173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4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9E16-28BD-4537-9DA5-446B771173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5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9E16-28BD-4537-9DA5-446B7711739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5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E369196-3BD3-48A9-B21E-6F69B1A75CD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51B3A8-1F0E-4AA0-970B-07FA7D46FA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9196-3BD3-48A9-B21E-6F69B1A75CD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B3A8-1F0E-4AA0-970B-07FA7D46F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9196-3BD3-48A9-B21E-6F69B1A75CD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B3A8-1F0E-4AA0-970B-07FA7D46FA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369196-3BD3-48A9-B21E-6F69B1A75CD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51B3A8-1F0E-4AA0-970B-07FA7D46FA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9196-3BD3-48A9-B21E-6F69B1A75CD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51B3A8-1F0E-4AA0-970B-07FA7D46FA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E369196-3BD3-48A9-B21E-6F69B1A75CD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51B3A8-1F0E-4AA0-970B-07FA7D46FA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E369196-3BD3-48A9-B21E-6F69B1A75CD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C51B3A8-1F0E-4AA0-970B-07FA7D46FA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9196-3BD3-48A9-B21E-6F69B1A75CD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51B3A8-1F0E-4AA0-970B-07FA7D46FA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9196-3BD3-48A9-B21E-6F69B1A75CD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51B3A8-1F0E-4AA0-970B-07FA7D46FA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E369196-3BD3-48A9-B21E-6F69B1A75CD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51B3A8-1F0E-4AA0-970B-07FA7D46FA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E369196-3BD3-48A9-B21E-6F69B1A75CD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C51B3A8-1F0E-4AA0-970B-07FA7D46FA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E369196-3BD3-48A9-B21E-6F69B1A75CD0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C51B3A8-1F0E-4AA0-970B-07FA7D46FA9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224414" y="2743200"/>
            <a:ext cx="4572000" cy="251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/>
              <a:t>Presented by: </a:t>
            </a:r>
          </a:p>
          <a:p>
            <a:pPr marL="0" indent="0">
              <a:buNone/>
            </a:pPr>
            <a:r>
              <a:rPr lang="en-US" sz="4000" b="1" dirty="0" smtClean="0"/>
              <a:t>Asfiya Afsar</a:t>
            </a:r>
          </a:p>
          <a:p>
            <a:pPr marL="0" indent="0">
              <a:buNone/>
            </a:pPr>
            <a:r>
              <a:rPr lang="en-US" sz="4000" b="1" dirty="0" smtClean="0"/>
              <a:t>Nadia Barak</a:t>
            </a:r>
          </a:p>
          <a:p>
            <a:pPr marL="0" indent="0">
              <a:buNone/>
            </a:pPr>
            <a:r>
              <a:rPr lang="en-US" sz="4000" b="1" dirty="0" err="1" smtClean="0"/>
              <a:t>Catriona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Hagley</a:t>
            </a:r>
            <a:endParaRPr lang="en-US" sz="4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93" y="533400"/>
            <a:ext cx="8149214" cy="1463040"/>
          </a:xfrm>
        </p:spPr>
        <p:txBody>
          <a:bodyPr>
            <a:normAutofit/>
          </a:bodyPr>
          <a:lstStyle/>
          <a:p>
            <a:r>
              <a:rPr lang="en-US" sz="5500" b="1" dirty="0" smtClean="0"/>
              <a:t>Smoking Cessation</a:t>
            </a:r>
            <a:endParaRPr lang="en-US" sz="55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97" y="2209800"/>
            <a:ext cx="517260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8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981200"/>
            <a:ext cx="8839200" cy="4648200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Children</a:t>
            </a:r>
            <a:r>
              <a:rPr lang="en-US" sz="2400" b="1" dirty="0" smtClean="0"/>
              <a:t> exposed to second hand smoke are more likely to get…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Think smoking affects only you?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30598"/>
            <a:ext cx="2362200" cy="188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" y="4875554"/>
            <a:ext cx="7543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Secondhand </a:t>
            </a:r>
            <a:r>
              <a:rPr lang="en-US" sz="2000" dirty="0"/>
              <a:t>smoke exposure is responsible </a:t>
            </a:r>
            <a:r>
              <a:rPr lang="en-US" sz="2000" dirty="0" smtClean="0"/>
              <a:t>for:</a:t>
            </a:r>
          </a:p>
          <a:p>
            <a:endParaRPr lang="en-US" dirty="0"/>
          </a:p>
          <a:p>
            <a:r>
              <a:rPr lang="en-US" dirty="0" smtClean="0"/>
              <a:t>•An estimated </a:t>
            </a:r>
            <a:r>
              <a:rPr lang="en-US" dirty="0" smtClean="0">
                <a:solidFill>
                  <a:srgbClr val="FFFF00"/>
                </a:solidFill>
              </a:rPr>
              <a:t>150,000–300,000</a:t>
            </a:r>
            <a:r>
              <a:rPr lang="en-US" dirty="0" smtClean="0"/>
              <a:t> </a:t>
            </a:r>
            <a:r>
              <a:rPr lang="en-US" dirty="0"/>
              <a:t>new cases of b</a:t>
            </a:r>
            <a:r>
              <a:rPr lang="en-US" dirty="0" smtClean="0"/>
              <a:t>ronchitis </a:t>
            </a:r>
            <a:r>
              <a:rPr lang="en-US" dirty="0"/>
              <a:t>and p</a:t>
            </a:r>
            <a:r>
              <a:rPr lang="en-US" dirty="0" smtClean="0"/>
              <a:t>neumonia annually.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•Approximately </a:t>
            </a:r>
            <a:r>
              <a:rPr lang="en-US" dirty="0">
                <a:solidFill>
                  <a:srgbClr val="FFFF00"/>
                </a:solidFill>
              </a:rPr>
              <a:t>7,500–15,000</a:t>
            </a:r>
            <a:r>
              <a:rPr lang="en-US" dirty="0"/>
              <a:t> h</a:t>
            </a:r>
            <a:r>
              <a:rPr lang="en-US" dirty="0" smtClean="0"/>
              <a:t>ospitalizations </a:t>
            </a:r>
            <a:r>
              <a:rPr lang="en-US" dirty="0"/>
              <a:t>annually in the United States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70647"/>
            <a:ext cx="3352800" cy="2557255"/>
          </a:xfrm>
          <a:prstGeom prst="rect">
            <a:avLst/>
          </a:prstGeom>
          <a:ln w="63500" cmpd="thinThick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0823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286000"/>
            <a:ext cx="8229600" cy="2170176"/>
          </a:xfrm>
          <a:solidFill>
            <a:schemeClr val="tx1"/>
          </a:solidFill>
          <a:ln w="76200" cmpd="thinThick">
            <a:solidFill>
              <a:schemeClr val="tx1"/>
            </a:solidFill>
            <a:prstDash val="solid"/>
            <a:miter lim="800000"/>
          </a:ln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AS DENTAL HYGIENISTS, WHAT ARE SOME OF THE ORAL MANIFESTATIONS WE CAN EXPECT TO SEE IN A SMOKER?</a:t>
            </a:r>
            <a:endParaRPr lang="en-US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752600"/>
            <a:ext cx="8686800" cy="4800600"/>
          </a:xfrm>
          <a:ln w="25400">
            <a:solidFill>
              <a:schemeClr val="tx1"/>
            </a:solidFill>
            <a:miter lim="800000"/>
          </a:ln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Oral Cancer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Leukoplakia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Periodontal Disease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Dental </a:t>
            </a:r>
            <a:r>
              <a:rPr lang="en-US" sz="2400" dirty="0"/>
              <a:t>C</a:t>
            </a:r>
            <a:r>
              <a:rPr lang="en-US" sz="2400" dirty="0" smtClean="0"/>
              <a:t>aries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Black Hairy </a:t>
            </a:r>
            <a:r>
              <a:rPr lang="en-US" sz="2400" dirty="0"/>
              <a:t>T</a:t>
            </a:r>
            <a:r>
              <a:rPr lang="en-US" sz="2400" dirty="0" smtClean="0"/>
              <a:t>ongue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Halitosis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Delays wound healing.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Oral candidiasis-depresses immune system , making smokers  more susceptible to infection.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Nicotinic stomatitis (smoker’s palate)-palate turns white with red dots  located with small raised bumps.</a:t>
            </a:r>
            <a:r>
              <a:rPr lang="en-US" sz="2400" u="sng" dirty="0" smtClean="0"/>
              <a:t> </a:t>
            </a:r>
            <a:endParaRPr lang="en-US" sz="2400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1005840"/>
          </a:xfrm>
        </p:spPr>
        <p:txBody>
          <a:bodyPr>
            <a:noAutofit/>
          </a:bodyPr>
          <a:lstStyle/>
          <a:p>
            <a:r>
              <a:rPr lang="en-US" sz="3600" dirty="0" smtClean="0"/>
              <a:t>Effects of Smoking on the Oral Cavity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15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0"/>
            <a:ext cx="4114800" cy="7010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Oral Cancer 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752600"/>
            <a:ext cx="6583680" cy="493776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114800" cy="7010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Leukoplakia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981200"/>
            <a:ext cx="6667500" cy="44196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609600"/>
            <a:ext cx="58674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Periodontal Disease and Caries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96" y="1994916"/>
            <a:ext cx="6630609" cy="4177284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</a:ln>
          <a:extLst/>
        </p:spPr>
      </p:pic>
    </p:spTree>
    <p:extLst>
      <p:ext uri="{BB962C8B-B14F-4D97-AF65-F5344CB8AC3E}">
        <p14:creationId xmlns:p14="http://schemas.microsoft.com/office/powerpoint/2010/main" val="20482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600200"/>
            <a:ext cx="4953000" cy="5063098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tx1"/>
            </a:solidFill>
            <a:miter lim="800000"/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1562100" y="725269"/>
            <a:ext cx="6019800" cy="646331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BLACK HAIRY TONGUE</a:t>
            </a:r>
            <a:endParaRPr lang="en-US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0"/>
            <a:ext cx="4114800" cy="7010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Halitosis</a:t>
            </a:r>
            <a:endParaRPr lang="en-US" sz="3600" dirty="0"/>
          </a:p>
        </p:txBody>
      </p:sp>
      <p:pic>
        <p:nvPicPr>
          <p:cNvPr id="9220" name="Picture 4" descr="C:\Users\il02\Desktop\colgatebreat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72400" cy="494102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5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838200"/>
            <a:ext cx="4648200" cy="701040"/>
          </a:xfrm>
        </p:spPr>
        <p:txBody>
          <a:bodyPr>
            <a:noAutofit/>
          </a:bodyPr>
          <a:lstStyle/>
          <a:p>
            <a:r>
              <a:rPr lang="en-US" sz="3600" dirty="0" smtClean="0"/>
              <a:t>Oral Candidiasis</a:t>
            </a: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461" y="1905000"/>
            <a:ext cx="5049078" cy="4645152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1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838200"/>
            <a:ext cx="5867400" cy="701040"/>
          </a:xfrm>
        </p:spPr>
        <p:txBody>
          <a:bodyPr>
            <a:noAutofit/>
          </a:bodyPr>
          <a:lstStyle/>
          <a:p>
            <a:r>
              <a:rPr lang="en-US" sz="3600" dirty="0" smtClean="0"/>
              <a:t>Nicotinic Stomatitis</a:t>
            </a:r>
            <a:endParaRPr lang="en-US" sz="3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92" y="1905000"/>
            <a:ext cx="6986216" cy="4648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0" y="2438400"/>
            <a:ext cx="7543800" cy="1615440"/>
          </a:xfrm>
        </p:spPr>
        <p:txBody>
          <a:bodyPr>
            <a:noAutofit/>
          </a:bodyPr>
          <a:lstStyle/>
          <a:p>
            <a:r>
              <a:rPr lang="en-US" sz="4800" dirty="0" smtClean="0"/>
              <a:t>What is smoking cessation?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2133600"/>
            <a:ext cx="6400800" cy="3886200"/>
          </a:xfrm>
          <a:ln w="25400">
            <a:solidFill>
              <a:schemeClr val="tx1"/>
            </a:solidFill>
            <a:miter lim="800000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sz="3000" b="1" dirty="0" smtClean="0"/>
              <a:t>Tobacco Use accounts for </a:t>
            </a:r>
            <a:r>
              <a:rPr lang="en-US" sz="3000" b="1" dirty="0" smtClean="0">
                <a:solidFill>
                  <a:srgbClr val="FF0000"/>
                </a:solidFill>
              </a:rPr>
              <a:t>90%</a:t>
            </a:r>
            <a:r>
              <a:rPr lang="en-US" sz="3000" b="1" dirty="0" smtClean="0"/>
              <a:t> of </a:t>
            </a:r>
            <a:r>
              <a:rPr lang="en-US" sz="3000" b="1" dirty="0">
                <a:solidFill>
                  <a:srgbClr val="FF0000"/>
                </a:solidFill>
              </a:rPr>
              <a:t>O</a:t>
            </a:r>
            <a:r>
              <a:rPr lang="en-US" sz="3000" b="1" dirty="0" smtClean="0">
                <a:solidFill>
                  <a:srgbClr val="FF0000"/>
                </a:solidFill>
              </a:rPr>
              <a:t>ral</a:t>
            </a:r>
            <a:r>
              <a:rPr lang="en-US" sz="3000" b="1" dirty="0" smtClean="0"/>
              <a:t> </a:t>
            </a:r>
            <a:r>
              <a:rPr lang="en-US" sz="3000" b="1" dirty="0"/>
              <a:t>C</a:t>
            </a:r>
            <a:r>
              <a:rPr lang="en-US" sz="3000" b="1" dirty="0" smtClean="0"/>
              <a:t>ancer.</a:t>
            </a:r>
          </a:p>
          <a:p>
            <a:endParaRPr lang="en-US" b="1" dirty="0" smtClean="0"/>
          </a:p>
          <a:p>
            <a:r>
              <a:rPr lang="en-US" sz="2400" b="1" dirty="0" smtClean="0"/>
              <a:t>Tongue </a:t>
            </a:r>
            <a:r>
              <a:rPr lang="en-US" sz="2400" b="1" dirty="0" smtClean="0">
                <a:solidFill>
                  <a:srgbClr val="FFFF00"/>
                </a:solidFill>
              </a:rPr>
              <a:t>20%</a:t>
            </a:r>
          </a:p>
          <a:p>
            <a:r>
              <a:rPr lang="en-US" sz="2400" b="1" dirty="0" smtClean="0"/>
              <a:t>Gingiva </a:t>
            </a:r>
            <a:r>
              <a:rPr lang="en-US" sz="2400" b="1" dirty="0" smtClean="0">
                <a:solidFill>
                  <a:srgbClr val="FFFF00"/>
                </a:solidFill>
              </a:rPr>
              <a:t>18%</a:t>
            </a:r>
          </a:p>
          <a:p>
            <a:r>
              <a:rPr lang="en-US" sz="2400" b="1" dirty="0" smtClean="0"/>
              <a:t>Floor of the mouth </a:t>
            </a:r>
            <a:r>
              <a:rPr lang="en-US" sz="2400" b="1" dirty="0" smtClean="0">
                <a:solidFill>
                  <a:srgbClr val="FFFF00"/>
                </a:solidFill>
              </a:rPr>
              <a:t>12%</a:t>
            </a:r>
          </a:p>
          <a:p>
            <a:r>
              <a:rPr lang="en-US" sz="2400" b="1" dirty="0" smtClean="0"/>
              <a:t>Lip </a:t>
            </a:r>
            <a:r>
              <a:rPr lang="en-US" sz="2400" b="1" dirty="0" smtClean="0">
                <a:solidFill>
                  <a:srgbClr val="FFFF00"/>
                </a:solidFill>
              </a:rPr>
              <a:t>11%</a:t>
            </a:r>
          </a:p>
          <a:p>
            <a:r>
              <a:rPr lang="en-US" sz="2400" b="1" dirty="0" smtClean="0"/>
              <a:t>Salivary gland </a:t>
            </a:r>
            <a:r>
              <a:rPr lang="en-US" sz="2400" b="1" dirty="0" smtClean="0">
                <a:solidFill>
                  <a:srgbClr val="FFFF00"/>
                </a:solidFill>
              </a:rPr>
              <a:t>8%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114800" cy="7010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Oral Cancer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85800"/>
            <a:ext cx="8153400" cy="7010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How Does </a:t>
            </a:r>
            <a:r>
              <a:rPr lang="en-US" sz="3600" dirty="0"/>
              <a:t>S</a:t>
            </a:r>
            <a:r>
              <a:rPr lang="en-US" sz="3600" dirty="0" smtClean="0"/>
              <a:t>moking </a:t>
            </a:r>
            <a:r>
              <a:rPr lang="en-US" sz="3600" dirty="0"/>
              <a:t>A</a:t>
            </a:r>
            <a:r>
              <a:rPr lang="en-US" sz="3600" dirty="0" smtClean="0"/>
              <a:t>ffect </a:t>
            </a:r>
            <a:r>
              <a:rPr lang="en-US" sz="3600" dirty="0"/>
              <a:t>Y</a:t>
            </a:r>
            <a:r>
              <a:rPr lang="en-US" sz="3600" dirty="0" smtClean="0"/>
              <a:t>ou?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314" name="Picture 2" descr="C:\Users\il02\Desktop\s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30680"/>
            <a:ext cx="4811310" cy="4998720"/>
          </a:xfrm>
          <a:prstGeom prst="rect">
            <a:avLst/>
          </a:prstGeom>
          <a:noFill/>
          <a:ln w="63500" cmpd="thinThick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819400"/>
            <a:ext cx="3835400" cy="19389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40% </a:t>
            </a:r>
            <a:r>
              <a:rPr lang="en-US" sz="2400" dirty="0" smtClean="0"/>
              <a:t>Die from </a:t>
            </a:r>
            <a:r>
              <a:rPr lang="en-US" sz="2400" b="1" dirty="0" smtClean="0">
                <a:solidFill>
                  <a:srgbClr val="C00000"/>
                </a:solidFill>
              </a:rPr>
              <a:t>Cancer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25% </a:t>
            </a:r>
            <a:r>
              <a:rPr lang="en-US" sz="2400" dirty="0" smtClean="0"/>
              <a:t>Die from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Lung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isease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C000"/>
                </a:solidFill>
              </a:rPr>
              <a:t>35% </a:t>
            </a:r>
            <a:r>
              <a:rPr lang="en-US" sz="2400" dirty="0" smtClean="0"/>
              <a:t>Die from </a:t>
            </a:r>
            <a:r>
              <a:rPr lang="en-US" sz="2400" b="1" dirty="0" smtClean="0">
                <a:solidFill>
                  <a:srgbClr val="FFC000"/>
                </a:solidFill>
              </a:rPr>
              <a:t>Heart </a:t>
            </a:r>
            <a:r>
              <a:rPr lang="en-US" sz="2400" b="1" dirty="0">
                <a:solidFill>
                  <a:srgbClr val="FFC000"/>
                </a:solidFill>
              </a:rPr>
              <a:t>D</a:t>
            </a:r>
            <a:r>
              <a:rPr lang="en-US" sz="2400" b="1" dirty="0" smtClean="0">
                <a:solidFill>
                  <a:srgbClr val="FFC000"/>
                </a:solidFill>
              </a:rPr>
              <a:t>isease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il02\Desktop\smk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1" y="2362200"/>
            <a:ext cx="8246638" cy="3352800"/>
          </a:xfrm>
          <a:prstGeom prst="rect">
            <a:avLst/>
          </a:prstGeom>
          <a:noFill/>
          <a:ln w="76200" cmpd="thinThick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762000"/>
            <a:ext cx="4876800" cy="830997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THAT’S NOT ALL…</a:t>
            </a:r>
            <a:endParaRPr lang="en-US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450" y="838200"/>
            <a:ext cx="8801100" cy="685800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 smtClean="0"/>
              <a:t>Smoking can affect your appearance !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3250" name="Picture 2" descr="SK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4572000" cy="476670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01040"/>
          </a:xfrm>
        </p:spPr>
        <p:txBody>
          <a:bodyPr>
            <a:noAutofit/>
          </a:bodyPr>
          <a:lstStyle/>
          <a:p>
            <a:r>
              <a:rPr lang="en-US" sz="3000" dirty="0" smtClean="0"/>
              <a:t>Smoking can affect your appearance</a:t>
            </a:r>
            <a:endParaRPr lang="en-US" sz="3000" dirty="0"/>
          </a:p>
        </p:txBody>
      </p:sp>
      <p:pic>
        <p:nvPicPr>
          <p:cNvPr id="54274" name="Picture 2" descr="It adds that smoker's skin looks unhealthy because the chemicals in cigarette smoke make the skin¿s elastic fibres snap more easily, causing the skin to lose its elasti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1676400"/>
            <a:ext cx="5257800" cy="4917784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685800"/>
            <a:ext cx="5257800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There Is </a:t>
            </a:r>
            <a:r>
              <a:rPr lang="en-US" sz="3600" b="1" dirty="0"/>
              <a:t>A</a:t>
            </a:r>
            <a:r>
              <a:rPr lang="en-US" sz="3600" b="1" dirty="0" smtClean="0"/>
              <a:t> </a:t>
            </a:r>
            <a:r>
              <a:rPr lang="en-US" sz="3600" b="1" dirty="0"/>
              <a:t>W</a:t>
            </a:r>
            <a:r>
              <a:rPr lang="en-US" sz="3600" b="1" dirty="0" smtClean="0"/>
              <a:t>ay </a:t>
            </a:r>
            <a:r>
              <a:rPr lang="en-US" sz="3600" b="1" dirty="0"/>
              <a:t>O</a:t>
            </a:r>
            <a:r>
              <a:rPr lang="en-US" sz="3600" b="1" dirty="0" smtClean="0"/>
              <a:t>ut! </a:t>
            </a:r>
            <a:endParaRPr lang="en-US" sz="36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133600"/>
            <a:ext cx="6604000" cy="3962400"/>
          </a:xfrm>
          <a:prstGeom prst="rect">
            <a:avLst/>
          </a:prstGeom>
          <a:noFill/>
          <a:ln w="762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4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ln w="254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200" dirty="0" smtClean="0"/>
              <a:t>Nicotine Gum and Patches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3200" dirty="0" smtClean="0"/>
              <a:t>Non Nicotine Prescription Medication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3200" dirty="0" smtClean="0"/>
              <a:t>Therapy &amp; Support Groups </a:t>
            </a:r>
          </a:p>
          <a:p>
            <a:endParaRPr lang="en-US" sz="3200" dirty="0"/>
          </a:p>
          <a:p>
            <a:r>
              <a:rPr lang="en-US" sz="3200" dirty="0"/>
              <a:t>1</a:t>
            </a:r>
            <a:r>
              <a:rPr lang="en-US" sz="3200" dirty="0" smtClean="0"/>
              <a:t>-866-</a:t>
            </a:r>
            <a:r>
              <a:rPr lang="en-US" sz="3200" dirty="0" smtClean="0">
                <a:solidFill>
                  <a:srgbClr val="92D050"/>
                </a:solidFill>
              </a:rPr>
              <a:t>NYQUITS</a:t>
            </a:r>
          </a:p>
          <a:p>
            <a:r>
              <a:rPr lang="en-US" sz="3200" dirty="0" smtClean="0"/>
              <a:t>  1-800-</a:t>
            </a:r>
            <a:r>
              <a:rPr lang="en-US" sz="3200" dirty="0" smtClean="0">
                <a:solidFill>
                  <a:srgbClr val="00B050"/>
                </a:solidFill>
              </a:rPr>
              <a:t>QUITNOW</a:t>
            </a:r>
          </a:p>
          <a:p>
            <a:r>
              <a:rPr lang="en-US" sz="3200" dirty="0" smtClean="0"/>
              <a:t>  1-800-</a:t>
            </a:r>
            <a:r>
              <a:rPr lang="en-US" sz="3200" dirty="0" smtClean="0">
                <a:solidFill>
                  <a:srgbClr val="008000"/>
                </a:solidFill>
              </a:rPr>
              <a:t>LUNGUSA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2700" y="533400"/>
            <a:ext cx="4038600" cy="1200329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HELP</a:t>
            </a:r>
            <a:endParaRPr lang="en-US" sz="72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588770"/>
            <a:ext cx="8686800" cy="5116830"/>
          </a:xfrm>
          <a:ln w="25400">
            <a:solidFill>
              <a:schemeClr val="tx1"/>
            </a:solidFill>
            <a:miter lim="800000"/>
          </a:ln>
        </p:spPr>
        <p:txBody>
          <a:bodyPr>
            <a:normAutofit lnSpcReduction="10000"/>
          </a:bodyPr>
          <a:lstStyle/>
          <a:p>
            <a:pPr lvl="1"/>
            <a:r>
              <a:rPr lang="en-US" sz="2000" b="1" dirty="0" err="1" smtClean="0">
                <a:solidFill>
                  <a:schemeClr val="tx1"/>
                </a:solidFill>
              </a:rPr>
              <a:t>Zyban</a:t>
            </a:r>
            <a:r>
              <a:rPr lang="en-US" sz="2000" dirty="0" smtClean="0">
                <a:solidFill>
                  <a:schemeClr val="tx1"/>
                </a:solidFill>
              </a:rPr>
              <a:t>- Bupropion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Wellbutrin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1600" b="1" u="sng" dirty="0" smtClean="0">
                <a:solidFill>
                  <a:schemeClr val="tx1"/>
                </a:solidFill>
              </a:rPr>
              <a:t>Dosage:                     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085850" algn="l"/>
                <a:tab pos="125730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Take 150 mg/day for the first 3 days followed by an increased dose of 300 mgs/day.</a:t>
            </a:r>
          </a:p>
          <a:p>
            <a: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085850" algn="l"/>
                <a:tab pos="125730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Maximum dose of </a:t>
            </a:r>
            <a:r>
              <a:rPr lang="en-US" sz="1600" dirty="0" err="1" smtClean="0">
                <a:solidFill>
                  <a:schemeClr val="tx1"/>
                </a:solidFill>
              </a:rPr>
              <a:t>Zyban</a:t>
            </a:r>
            <a:r>
              <a:rPr lang="en-US" sz="1600" dirty="0" smtClean="0">
                <a:solidFill>
                  <a:schemeClr val="tx1"/>
                </a:solidFill>
              </a:rPr>
              <a:t> is 300 mg/day given as 150 mg, twice daily.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Treatment should be initiated while the patient is still smoking setting a target date for smoking cessation within the first two weeks of </a:t>
            </a:r>
            <a:r>
              <a:rPr lang="en-US" sz="1600" dirty="0" err="1" smtClean="0"/>
              <a:t>Zyban</a:t>
            </a:r>
            <a:r>
              <a:rPr lang="en-US" sz="1600" dirty="0" smtClean="0"/>
              <a:t> treatment.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err="1" smtClean="0"/>
              <a:t>Zyban</a:t>
            </a:r>
            <a:r>
              <a:rPr lang="en-US" sz="1600" dirty="0" smtClean="0"/>
              <a:t> therapy should be continued for 7 to 12 weeks, depending on the effect of the therapy. </a:t>
            </a:r>
            <a:endParaRPr lang="en-US" sz="1600" dirty="0"/>
          </a:p>
          <a:p>
            <a:pPr algn="l"/>
            <a:r>
              <a:rPr lang="en-US" sz="1600" dirty="0" smtClean="0"/>
              <a:t>If patient has not reduced smoking by the 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week of </a:t>
            </a:r>
            <a:r>
              <a:rPr lang="en-US" sz="1600" dirty="0" err="1" smtClean="0"/>
              <a:t>Zyban</a:t>
            </a:r>
            <a:r>
              <a:rPr lang="en-US" sz="1600" dirty="0" smtClean="0"/>
              <a:t> therapy, it </a:t>
            </a:r>
          </a:p>
          <a:p>
            <a:pPr algn="l"/>
            <a:r>
              <a:rPr lang="en-US" sz="1600" dirty="0"/>
              <a:t>i</a:t>
            </a:r>
            <a:r>
              <a:rPr lang="en-US" sz="1600" dirty="0" smtClean="0"/>
              <a:t>s unlikely that they will quit, and </a:t>
            </a:r>
            <a:r>
              <a:rPr lang="en-US" sz="1600" dirty="0" err="1" smtClean="0"/>
              <a:t>Zyban</a:t>
            </a:r>
            <a:r>
              <a:rPr lang="en-US" sz="1600" dirty="0" smtClean="0"/>
              <a:t> therapy should be discontinued.</a:t>
            </a:r>
            <a:r>
              <a:rPr lang="en-US" sz="1600" b="1" dirty="0" smtClean="0"/>
              <a:t>	</a:t>
            </a:r>
            <a:endParaRPr lang="en-US" sz="1600" dirty="0" smtClean="0"/>
          </a:p>
          <a:p>
            <a:pPr algn="l"/>
            <a:r>
              <a:rPr lang="en-US" sz="1600" dirty="0" smtClean="0"/>
              <a:t>	 </a:t>
            </a:r>
          </a:p>
          <a:p>
            <a:pPr algn="l"/>
            <a:r>
              <a:rPr lang="en-US" sz="1800" b="1" dirty="0" smtClean="0">
                <a:solidFill>
                  <a:srgbClr val="C00000"/>
                </a:solidFill>
              </a:rPr>
              <a:t>Adverse Effects:</a:t>
            </a:r>
            <a:r>
              <a:rPr lang="en-US" sz="1800" b="1" dirty="0" smtClean="0"/>
              <a:t> </a:t>
            </a:r>
            <a:r>
              <a:rPr lang="en-US" sz="1400" dirty="0" err="1" smtClean="0"/>
              <a:t>Xerostomia</a:t>
            </a:r>
            <a:r>
              <a:rPr lang="en-US" sz="1400" dirty="0" smtClean="0"/>
              <a:t>, Insomnia, Nausea, Tremors.</a:t>
            </a:r>
          </a:p>
          <a:p>
            <a:pPr algn="l"/>
            <a:r>
              <a:rPr lang="en-US" sz="1400" dirty="0" smtClean="0"/>
              <a:t> </a:t>
            </a:r>
          </a:p>
          <a:p>
            <a:pPr algn="l"/>
            <a:r>
              <a:rPr lang="en-US" sz="1800" b="1" dirty="0" smtClean="0">
                <a:solidFill>
                  <a:srgbClr val="FFFF00"/>
                </a:solidFill>
              </a:rPr>
              <a:t>Drug Interactions: </a:t>
            </a:r>
            <a:r>
              <a:rPr lang="en-US" sz="1400" b="1" dirty="0" smtClean="0"/>
              <a:t>Vasoconstrictors</a:t>
            </a:r>
            <a:endParaRPr lang="en-US" sz="1400" dirty="0" smtClean="0">
              <a:solidFill>
                <a:srgbClr val="FFFF00"/>
              </a:solidFill>
            </a:endParaRPr>
          </a:p>
          <a:p>
            <a:pPr algn="l"/>
            <a:r>
              <a:rPr lang="en-US" sz="1400" b="1" dirty="0" smtClean="0"/>
              <a:t> 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Non nicotine Drugs used for smoking cessation</a:t>
            </a:r>
            <a:endParaRPr lang="en-US" sz="3600" dirty="0"/>
          </a:p>
        </p:txBody>
      </p:sp>
      <p:pic>
        <p:nvPicPr>
          <p:cNvPr id="2050" name="Picture 2" descr="http://www.astermeds.com/products/zyb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572000"/>
            <a:ext cx="2346960" cy="1985010"/>
          </a:xfrm>
          <a:prstGeom prst="rect">
            <a:avLst/>
          </a:prstGeom>
          <a:noFill/>
          <a:ln w="25400" cmpd="thinThick">
            <a:solidFill>
              <a:schemeClr val="tx1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457200"/>
            <a:ext cx="8382000" cy="1066800"/>
          </a:xfr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>
            <a:noAutofit/>
          </a:bodyPr>
          <a:lstStyle/>
          <a:p>
            <a:r>
              <a:rPr lang="en-US" sz="3600" b="1" cap="all" spc="0" dirty="0">
                <a:solidFill>
                  <a:srgbClr val="000000">
                    <a:lumMod val="75000"/>
                    <a:lumOff val="25000"/>
                  </a:srgbClr>
                </a:solidFill>
                <a:cs typeface="Tunga" pitchFamily="2"/>
              </a:rPr>
              <a:t>Non nicotine Drugs used for smoking cessation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33350" y="1829574"/>
            <a:ext cx="8877300" cy="4647426"/>
          </a:xfrm>
          <a:prstGeom prst="rect">
            <a:avLst/>
          </a:prstGeom>
          <a:ln w="2540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Chantix </a:t>
            </a:r>
            <a:r>
              <a:rPr lang="en-US" sz="2000" dirty="0" smtClean="0"/>
              <a:t>-(</a:t>
            </a:r>
            <a:r>
              <a:rPr lang="en-US" sz="2000" dirty="0" err="1" smtClean="0"/>
              <a:t>Varenicline</a:t>
            </a:r>
            <a:r>
              <a:rPr lang="en-US" sz="2000" dirty="0" smtClean="0"/>
              <a:t>)</a:t>
            </a:r>
            <a:endParaRPr lang="en-US" sz="1600" dirty="0" smtClean="0"/>
          </a:p>
          <a:p>
            <a:r>
              <a:rPr lang="en-US" sz="1600" b="1" u="sng" dirty="0" smtClean="0"/>
              <a:t>Dosage: </a:t>
            </a:r>
            <a:r>
              <a:rPr lang="en-US" sz="1600" b="1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Day 1 to 3- 0.5- or 1- mg tablet  once daily.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Day 4 to 7- 0.5 mg twice daily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Day 8- 1 mg twice daily until the end of treatment. </a:t>
            </a:r>
          </a:p>
          <a:p>
            <a:endParaRPr lang="en-US" sz="1600" dirty="0" smtClean="0"/>
          </a:p>
          <a:p>
            <a:r>
              <a:rPr lang="en-US" sz="1600" dirty="0" smtClean="0"/>
              <a:t>Chantix should be started 1 week before an established smoking stop date. </a:t>
            </a:r>
          </a:p>
          <a:p>
            <a:endParaRPr lang="en-US" sz="1600" dirty="0"/>
          </a:p>
          <a:p>
            <a:r>
              <a:rPr lang="en-US" sz="1600" dirty="0" smtClean="0"/>
              <a:t>Chantix should be taken after eating with a full glass of water to reduce upset stomach.</a:t>
            </a:r>
          </a:p>
          <a:p>
            <a:endParaRPr lang="en-US" sz="1600" dirty="0"/>
          </a:p>
          <a:p>
            <a:r>
              <a:rPr lang="en-US" sz="1600" dirty="0" smtClean="0"/>
              <a:t>It is recommended that this medication be taken for 12 weeks.</a:t>
            </a:r>
          </a:p>
          <a:p>
            <a:r>
              <a:rPr lang="en-US" sz="1600" dirty="0" smtClean="0"/>
              <a:t>If smoking cessation is achieved, </a:t>
            </a:r>
            <a:r>
              <a:rPr lang="en-US" sz="1600" dirty="0" err="1" smtClean="0"/>
              <a:t>Chantix</a:t>
            </a:r>
            <a:r>
              <a:rPr lang="en-US" sz="1600" dirty="0" smtClean="0"/>
              <a:t> should be continued for another 12 weeks to maintain abstinence. If smoking cessation has not occurred after the first 12 weeks of therapy, </a:t>
            </a:r>
            <a:r>
              <a:rPr lang="en-US" sz="1600" dirty="0" err="1" smtClean="0"/>
              <a:t>Chantix</a:t>
            </a:r>
            <a:r>
              <a:rPr lang="en-US" sz="1600" dirty="0" smtClean="0"/>
              <a:t> should be stopped. </a:t>
            </a:r>
          </a:p>
          <a:p>
            <a:endParaRPr lang="en-US" sz="1600" u="sng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Adverse </a:t>
            </a:r>
            <a:r>
              <a:rPr lang="en-US" b="1" dirty="0">
                <a:solidFill>
                  <a:srgbClr val="C00000"/>
                </a:solidFill>
              </a:rPr>
              <a:t>effects</a:t>
            </a:r>
            <a:r>
              <a:rPr lang="en-US" sz="1600" b="1" dirty="0">
                <a:solidFill>
                  <a:srgbClr val="C00000"/>
                </a:solidFill>
              </a:rPr>
              <a:t>: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Nausea, Insomnia and Headache. </a:t>
            </a:r>
          </a:p>
          <a:p>
            <a:endParaRPr lang="en-US" sz="1600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Warning: </a:t>
            </a:r>
            <a:r>
              <a:rPr lang="en-US" sz="1600" dirty="0" smtClean="0"/>
              <a:t>The FDA on July 1, 2009 added a "black-box" warning for healthcare providers to use caution prescribing Chantix for patients with Pre-existing </a:t>
            </a:r>
            <a:r>
              <a:rPr lang="en-US" sz="1600" dirty="0"/>
              <a:t>P</a:t>
            </a:r>
            <a:r>
              <a:rPr lang="en-US" sz="1600" dirty="0" smtClean="0"/>
              <a:t>sychiatric </a:t>
            </a:r>
            <a:r>
              <a:rPr lang="en-US" sz="1600" dirty="0"/>
              <a:t>C</a:t>
            </a:r>
            <a:r>
              <a:rPr lang="en-US" sz="1600" dirty="0" smtClean="0"/>
              <a:t>onditions, and Significant </a:t>
            </a:r>
            <a:r>
              <a:rPr lang="en-US" sz="1600" dirty="0"/>
              <a:t>R</a:t>
            </a:r>
            <a:r>
              <a:rPr lang="en-US" sz="1600" dirty="0" smtClean="0"/>
              <a:t>enal </a:t>
            </a:r>
            <a:r>
              <a:rPr lang="en-US" sz="1600" dirty="0"/>
              <a:t>I</a:t>
            </a:r>
            <a:r>
              <a:rPr lang="en-US" sz="1600" dirty="0" smtClean="0"/>
              <a:t>mpairment.</a:t>
            </a:r>
            <a:endParaRPr lang="en-US" sz="1600" dirty="0"/>
          </a:p>
        </p:txBody>
      </p:sp>
      <p:pic>
        <p:nvPicPr>
          <p:cNvPr id="1026" name="Picture 2" descr="http://cdn.kevinmd.com/blog/wp-content/uploads/chant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300" y="1905000"/>
            <a:ext cx="2705100" cy="1916817"/>
          </a:xfrm>
          <a:prstGeom prst="rect">
            <a:avLst/>
          </a:prstGeom>
          <a:noFill/>
          <a:ln w="12700" cmpd="thinThick">
            <a:solidFill>
              <a:schemeClr val="tx1"/>
            </a:solidFill>
            <a:beve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7912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Remember the 5 D’s! 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3906" y="2438400"/>
            <a:ext cx="1598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</a:rPr>
              <a:t>DELAY</a:t>
            </a:r>
            <a:endParaRPr lang="en-US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2209800" cy="2209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524000"/>
            <a:ext cx="2132626" cy="2180252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2971800" cy="2268474"/>
          </a:xfrm>
          <a:prstGeom prst="rect">
            <a:avLst/>
          </a:prstGeom>
          <a:noFill/>
          <a:ln w="635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14800"/>
            <a:ext cx="2590800" cy="2274605"/>
          </a:xfrm>
          <a:prstGeom prst="rect">
            <a:avLst/>
          </a:prstGeom>
          <a:noFill/>
          <a:ln w="635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4876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 DEEP BREATHS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" y="1371600"/>
            <a:ext cx="8763000" cy="5334000"/>
          </a:xfrm>
          <a:prstGeom prst="rect">
            <a:avLst/>
          </a:prstGeom>
          <a:noFill/>
          <a:ln w="38100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1.marathon-health.com/wp-content/uploads/2011/11/smoking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4444" y="1828800"/>
            <a:ext cx="4075112" cy="4075112"/>
          </a:xfrm>
          <a:prstGeom prst="rect">
            <a:avLst/>
          </a:prstGeom>
          <a:noFill/>
          <a:ln w="88900" cmpd="thinThick">
            <a:solidFill>
              <a:schemeClr val="tx1"/>
            </a:solidFill>
            <a:miter lim="800000"/>
          </a:ln>
        </p:spPr>
      </p:pic>
      <p:sp>
        <p:nvSpPr>
          <p:cNvPr id="5" name="Rectangle 4"/>
          <p:cNvSpPr/>
          <p:nvPr/>
        </p:nvSpPr>
        <p:spPr>
          <a:xfrm>
            <a:off x="228600" y="457200"/>
            <a:ext cx="8686800" cy="52322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It is the Process of </a:t>
            </a:r>
            <a:r>
              <a:rPr lang="en-US" sz="2800" b="1" u="sng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D</a:t>
            </a:r>
            <a:r>
              <a:rPr lang="en-US" sz="2800" b="1" u="sng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iscontinuing</a:t>
            </a:r>
            <a:r>
              <a:rPr lang="en-US" sz="28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T</a:t>
            </a:r>
            <a:r>
              <a:rPr lang="en-US" sz="28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obacco </a:t>
            </a:r>
            <a:r>
              <a:rPr lang="en-US" sz="28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S</a:t>
            </a:r>
            <a:r>
              <a:rPr lang="en-US" sz="28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moking. </a:t>
            </a:r>
            <a:endParaRPr lang="en-US" sz="2800" b="1" dirty="0">
              <a:ln>
                <a:solidFill>
                  <a:schemeClr val="accent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95300" y="2362200"/>
            <a:ext cx="8153400" cy="1752600"/>
          </a:xfrm>
          <a:solidFill>
            <a:schemeClr val="tx1"/>
          </a:solidFill>
          <a:ln w="76200" cmpd="thinThick">
            <a:solidFill>
              <a:schemeClr val="tx1">
                <a:lumMod val="95000"/>
              </a:schemeClr>
            </a:solidFill>
            <a:miter lim="800000"/>
          </a:ln>
        </p:spPr>
        <p:txBody>
          <a:bodyPr/>
          <a:lstStyle/>
          <a:p>
            <a:r>
              <a:rPr lang="en-US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TRUE OR FALSE? WHEN YOU STOP SMOKING, YOUR BODY BEGINS TO REPAIR ITSELF IMMEDIATELY.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66700" y="1600200"/>
            <a:ext cx="8610600" cy="417576"/>
          </a:xfrm>
        </p:spPr>
        <p:txBody>
          <a:bodyPr>
            <a:normAutofit fontScale="92500"/>
          </a:bodyPr>
          <a:lstStyle/>
          <a:p>
            <a:r>
              <a:rPr lang="en-US" sz="2200" b="1" dirty="0" smtClean="0"/>
              <a:t>When You </a:t>
            </a:r>
            <a:r>
              <a:rPr lang="en-US" sz="2200" b="1" dirty="0" smtClean="0">
                <a:solidFill>
                  <a:srgbClr val="FFFF00"/>
                </a:solidFill>
              </a:rPr>
              <a:t>Stop </a:t>
            </a:r>
            <a:r>
              <a:rPr lang="en-US" sz="2200" b="1" dirty="0">
                <a:solidFill>
                  <a:srgbClr val="FFFF00"/>
                </a:solidFill>
              </a:rPr>
              <a:t>S</a:t>
            </a:r>
            <a:r>
              <a:rPr lang="en-US" sz="2200" b="1" dirty="0" smtClean="0">
                <a:solidFill>
                  <a:srgbClr val="FFFF00"/>
                </a:solidFill>
              </a:rPr>
              <a:t>moking</a:t>
            </a:r>
            <a:r>
              <a:rPr lang="en-US" sz="2200" b="1" dirty="0" smtClean="0"/>
              <a:t>, </a:t>
            </a:r>
            <a:r>
              <a:rPr lang="en-US" sz="2200" b="1" dirty="0"/>
              <a:t>Y</a:t>
            </a:r>
            <a:r>
              <a:rPr lang="en-US" sz="2200" b="1" dirty="0" smtClean="0"/>
              <a:t>our </a:t>
            </a:r>
            <a:r>
              <a:rPr lang="en-US" sz="2200" b="1" dirty="0"/>
              <a:t>B</a:t>
            </a:r>
            <a:r>
              <a:rPr lang="en-US" sz="2200" b="1" dirty="0" smtClean="0"/>
              <a:t>ody </a:t>
            </a:r>
            <a:r>
              <a:rPr lang="en-US" sz="2200" b="1" dirty="0"/>
              <a:t>B</a:t>
            </a:r>
            <a:r>
              <a:rPr lang="en-US" sz="2200" b="1" dirty="0" smtClean="0"/>
              <a:t>egins </a:t>
            </a:r>
            <a:r>
              <a:rPr lang="en-US" sz="2200" b="1" dirty="0"/>
              <a:t>T</a:t>
            </a:r>
            <a:r>
              <a:rPr lang="en-US" sz="2200" b="1" dirty="0" smtClean="0"/>
              <a:t>o </a:t>
            </a:r>
            <a:r>
              <a:rPr lang="en-US" sz="2200" b="1" dirty="0" smtClean="0">
                <a:solidFill>
                  <a:srgbClr val="FFFF00"/>
                </a:solidFill>
              </a:rPr>
              <a:t>Repair </a:t>
            </a:r>
            <a:r>
              <a:rPr lang="en-US" sz="2200" b="1" dirty="0">
                <a:solidFill>
                  <a:srgbClr val="FFFF00"/>
                </a:solidFill>
              </a:rPr>
              <a:t>I</a:t>
            </a:r>
            <a:r>
              <a:rPr lang="en-US" sz="2200" b="1" dirty="0" smtClean="0">
                <a:solidFill>
                  <a:srgbClr val="FFFF00"/>
                </a:solidFill>
              </a:rPr>
              <a:t>tself </a:t>
            </a:r>
            <a:r>
              <a:rPr lang="en-US" sz="2200" b="1" dirty="0">
                <a:solidFill>
                  <a:srgbClr val="FFFF00"/>
                </a:solidFill>
              </a:rPr>
              <a:t>I</a:t>
            </a:r>
            <a:r>
              <a:rPr lang="en-US" sz="2200" b="1" dirty="0" smtClean="0">
                <a:solidFill>
                  <a:srgbClr val="FFFF00"/>
                </a:solidFill>
              </a:rPr>
              <a:t>mmediately</a:t>
            </a:r>
            <a:endParaRPr lang="en-US" sz="2200" b="1" dirty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701040"/>
          </a:xfrm>
        </p:spPr>
        <p:txBody>
          <a:bodyPr>
            <a:noAutofit/>
          </a:bodyPr>
          <a:lstStyle/>
          <a:p>
            <a:r>
              <a:rPr lang="en-US" sz="3600" dirty="0" smtClean="0"/>
              <a:t>It’s never too late to stop!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297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Within 20 minutes: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Your heart rate calms down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92D050"/>
                </a:solidFill>
              </a:rPr>
              <a:t>Within 8 hours: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There is more oxygen in your blood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Mucus begins to clear out of your lungs making breathing easier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92D050"/>
                </a:solidFill>
              </a:rPr>
              <a:t>Within 48 hours: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Things smell and taste better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2133601"/>
            <a:ext cx="5029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Within 3 months: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Your blood circulation improves</a:t>
            </a:r>
          </a:p>
          <a:p>
            <a:r>
              <a:rPr lang="en-US" dirty="0" smtClean="0"/>
              <a:t>     Your body is better able to fight infections.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92D050"/>
                </a:solidFill>
              </a:rPr>
              <a:t>Within 9 months: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 have less sinus congestion, wheezing, and      shortness of breath.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92D050"/>
                </a:solidFill>
              </a:rPr>
              <a:t>After 1 year: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Your risk of dying of a heart attack is cut in half.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92D050"/>
                </a:solidFill>
              </a:rPr>
              <a:t>After 5 years: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 have much less of a chance of having a stroke.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92D050"/>
                </a:solidFill>
              </a:rPr>
              <a:t>After 10 years: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Your risk of lung cancer is cut in half. 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2400" y="1524000"/>
            <a:ext cx="8839200" cy="518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828800" y="2057400"/>
            <a:ext cx="5486400" cy="4114800"/>
          </a:xfrm>
          <a:ln w="38100">
            <a:solidFill>
              <a:srgbClr val="00B050"/>
            </a:solidFill>
            <a:miter lim="800000"/>
          </a:ln>
        </p:spPr>
        <p:txBody>
          <a:bodyPr>
            <a:noAutofit/>
          </a:bodyPr>
          <a:lstStyle/>
          <a:p>
            <a:r>
              <a:rPr lang="en-US" sz="4000" b="1" u="sng" dirty="0" smtClean="0"/>
              <a:t>The 5 A’s:</a:t>
            </a:r>
            <a:endParaRPr lang="en-US" sz="4000" b="1" u="sng" dirty="0"/>
          </a:p>
          <a:p>
            <a:pPr algn="l"/>
            <a:r>
              <a:rPr lang="en-US" sz="4000" b="1" dirty="0" smtClean="0">
                <a:solidFill>
                  <a:srgbClr val="00B050"/>
                </a:solidFill>
              </a:rPr>
              <a:t>                A</a:t>
            </a:r>
            <a:r>
              <a:rPr lang="en-US" sz="4000" b="1" dirty="0" smtClean="0"/>
              <a:t>sk </a:t>
            </a:r>
          </a:p>
          <a:p>
            <a:pPr algn="l"/>
            <a:r>
              <a:rPr lang="en-US" sz="4000" b="1" dirty="0" smtClean="0">
                <a:solidFill>
                  <a:srgbClr val="00B050"/>
                </a:solidFill>
              </a:rPr>
              <a:t>                A</a:t>
            </a:r>
            <a:r>
              <a:rPr lang="en-US" sz="4000" b="1" dirty="0" smtClean="0"/>
              <a:t>ssess</a:t>
            </a:r>
          </a:p>
          <a:p>
            <a:pPr algn="l"/>
            <a:r>
              <a:rPr lang="en-US" sz="4000" b="1" dirty="0" smtClean="0">
                <a:solidFill>
                  <a:srgbClr val="92D050"/>
                </a:solidFill>
              </a:rPr>
              <a:t>                </a:t>
            </a:r>
            <a:r>
              <a:rPr lang="en-US" sz="4000" b="1" dirty="0" smtClean="0">
                <a:solidFill>
                  <a:srgbClr val="00B050"/>
                </a:solidFill>
              </a:rPr>
              <a:t>A</a:t>
            </a:r>
            <a:r>
              <a:rPr lang="en-US" sz="4000" b="1" dirty="0" smtClean="0"/>
              <a:t>dvise</a:t>
            </a:r>
          </a:p>
          <a:p>
            <a:pPr algn="l"/>
            <a:r>
              <a:rPr lang="en-US" sz="4000" b="1" dirty="0" smtClean="0">
                <a:solidFill>
                  <a:srgbClr val="92D050"/>
                </a:solidFill>
              </a:rPr>
              <a:t>                </a:t>
            </a:r>
            <a:r>
              <a:rPr lang="en-US" sz="4000" b="1" dirty="0" smtClean="0">
                <a:solidFill>
                  <a:srgbClr val="00B050"/>
                </a:solidFill>
              </a:rPr>
              <a:t>A</a:t>
            </a:r>
            <a:r>
              <a:rPr lang="en-US" sz="4000" b="1" dirty="0" smtClean="0"/>
              <a:t>ssist</a:t>
            </a:r>
            <a:endParaRPr lang="en-US" sz="4000" b="1" dirty="0"/>
          </a:p>
          <a:p>
            <a:pPr algn="l"/>
            <a:r>
              <a:rPr lang="en-US" sz="4000" b="1" dirty="0" smtClean="0">
                <a:solidFill>
                  <a:srgbClr val="92D050"/>
                </a:solidFill>
              </a:rPr>
              <a:t>                </a:t>
            </a:r>
            <a:r>
              <a:rPr lang="en-US" sz="4000" b="1" dirty="0" smtClean="0">
                <a:solidFill>
                  <a:srgbClr val="00B050"/>
                </a:solidFill>
              </a:rPr>
              <a:t>A</a:t>
            </a:r>
            <a:r>
              <a:rPr lang="en-US" sz="4000" b="1" dirty="0" smtClean="0"/>
              <a:t>rrange</a:t>
            </a:r>
            <a:endParaRPr lang="en-US" sz="4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01040"/>
          </a:xfrm>
        </p:spPr>
        <p:txBody>
          <a:bodyPr>
            <a:noAutofit/>
          </a:bodyPr>
          <a:lstStyle/>
          <a:p>
            <a:r>
              <a:rPr lang="en-US" sz="3600" dirty="0" smtClean="0"/>
              <a:t>Role of the dental hygienist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8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90500" y="1745707"/>
            <a:ext cx="8763000" cy="1454693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u="sng" dirty="0" smtClean="0">
                <a:solidFill>
                  <a:srgbClr val="00B050"/>
                </a:solidFill>
              </a:rPr>
              <a:t>ASK AND </a:t>
            </a:r>
            <a:r>
              <a:rPr lang="en-US" sz="2600" b="1" u="sng" dirty="0" smtClean="0">
                <a:solidFill>
                  <a:srgbClr val="00B050"/>
                </a:solidFill>
              </a:rPr>
              <a:t>ASSESS</a:t>
            </a:r>
          </a:p>
          <a:p>
            <a:endParaRPr lang="en-US" b="1" u="sng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Medical </a:t>
            </a:r>
            <a:r>
              <a:rPr lang="en-US" dirty="0" smtClean="0"/>
              <a:t>and </a:t>
            </a:r>
            <a:r>
              <a:rPr lang="en-US" dirty="0" smtClean="0"/>
              <a:t>Dental </a:t>
            </a:r>
            <a:r>
              <a:rPr lang="en-US" dirty="0"/>
              <a:t>H</a:t>
            </a:r>
            <a:r>
              <a:rPr lang="en-US" dirty="0" smtClean="0"/>
              <a:t>istory </a:t>
            </a:r>
            <a:r>
              <a:rPr lang="en-US" dirty="0" smtClean="0"/>
              <a:t>forms should include questions regarding tobacco use. </a:t>
            </a:r>
            <a:endParaRPr lang="en-US" dirty="0" smtClean="0"/>
          </a:p>
          <a:p>
            <a:pPr algn="l"/>
            <a:r>
              <a:rPr lang="en-US" b="1" dirty="0" smtClean="0">
                <a:solidFill>
                  <a:srgbClr val="92D050"/>
                </a:solidFill>
              </a:rPr>
              <a:t>            Be </a:t>
            </a:r>
            <a:r>
              <a:rPr lang="en-US" b="1" dirty="0" smtClean="0">
                <a:solidFill>
                  <a:srgbClr val="92D050"/>
                </a:solidFill>
              </a:rPr>
              <a:t>sure to ask your patient:</a:t>
            </a:r>
          </a:p>
          <a:p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01040"/>
          </a:xfrm>
        </p:spPr>
        <p:txBody>
          <a:bodyPr>
            <a:noAutofit/>
          </a:bodyPr>
          <a:lstStyle/>
          <a:p>
            <a:r>
              <a:rPr lang="en-US" sz="3600" dirty="0" smtClean="0"/>
              <a:t>Role of the dental hygienist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3470004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dirty="0"/>
              <a:t>Do you smoke?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dirty="0"/>
              <a:t>How long and how often?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dirty="0"/>
              <a:t>Are you interested in quitting?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dirty="0"/>
              <a:t>Have you ever tried to quit?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126504"/>
            <a:ext cx="8382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92D050"/>
                </a:solidFill>
              </a:rPr>
              <a:t>         Label </a:t>
            </a:r>
            <a:r>
              <a:rPr lang="en-US" sz="1900" b="1" dirty="0" smtClean="0">
                <a:solidFill>
                  <a:srgbClr val="92D050"/>
                </a:solidFill>
              </a:rPr>
              <a:t>the patient’s chart with a sticker</a:t>
            </a:r>
            <a:r>
              <a:rPr lang="en-US" sz="1900" b="1" dirty="0">
                <a:solidFill>
                  <a:srgbClr val="92D050"/>
                </a:solidFill>
              </a:rPr>
              <a:t>:</a:t>
            </a:r>
            <a:endParaRPr lang="en-US" sz="1900" b="1" dirty="0" smtClean="0">
              <a:solidFill>
                <a:srgbClr val="92D050"/>
              </a:solidFill>
            </a:endParaRPr>
          </a:p>
          <a:p>
            <a:r>
              <a:rPr lang="en-US" sz="1900" dirty="0"/>
              <a:t> </a:t>
            </a:r>
            <a:r>
              <a:rPr lang="en-US" sz="1900" dirty="0" smtClean="0"/>
              <a:t>   </a:t>
            </a:r>
            <a:r>
              <a:rPr lang="en-US" sz="1900" dirty="0" smtClean="0"/>
              <a:t>     </a:t>
            </a:r>
            <a:r>
              <a:rPr lang="en-US" sz="1900" dirty="0" smtClean="0"/>
              <a:t>This indicates that the patient is a smoker and the </a:t>
            </a:r>
            <a:r>
              <a:rPr lang="en-US" sz="1900" dirty="0"/>
              <a:t>h</a:t>
            </a:r>
            <a:r>
              <a:rPr lang="en-US" sz="1900" dirty="0" smtClean="0"/>
              <a:t>ygienist should reinforce      </a:t>
            </a:r>
          </a:p>
          <a:p>
            <a:r>
              <a:rPr lang="en-US" sz="1900" dirty="0"/>
              <a:t> </a:t>
            </a:r>
            <a:r>
              <a:rPr lang="en-US" sz="1900" dirty="0" smtClean="0"/>
              <a:t>   </a:t>
            </a:r>
            <a:r>
              <a:rPr lang="en-US" sz="1900" dirty="0" smtClean="0"/>
              <a:t>     smoking </a:t>
            </a:r>
            <a:r>
              <a:rPr lang="en-US" sz="1900" dirty="0" smtClean="0"/>
              <a:t>cessation at each visit. </a:t>
            </a:r>
            <a:endParaRPr lang="en-US" sz="1900" dirty="0"/>
          </a:p>
        </p:txBody>
      </p:sp>
      <p:sp>
        <p:nvSpPr>
          <p:cNvPr id="6" name="Rectangle 5"/>
          <p:cNvSpPr/>
          <p:nvPr/>
        </p:nvSpPr>
        <p:spPr>
          <a:xfrm>
            <a:off x="190500" y="1600201"/>
            <a:ext cx="8763000" cy="4953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2286000"/>
            <a:ext cx="8534400" cy="3352800"/>
          </a:xfrm>
        </p:spPr>
        <p:txBody>
          <a:bodyPr/>
          <a:lstStyle/>
          <a:p>
            <a:r>
              <a:rPr lang="en-US" sz="2400" b="1" u="sng" dirty="0" smtClean="0">
                <a:solidFill>
                  <a:srgbClr val="00B050"/>
                </a:solidFill>
              </a:rPr>
              <a:t>ADVISE</a:t>
            </a:r>
            <a:endParaRPr lang="en-US" sz="2400" b="1" u="sng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pPr algn="l"/>
            <a:r>
              <a:rPr lang="en-US" dirty="0" smtClean="0"/>
              <a:t>Over time, the harmful effects of smoking will only increase. </a:t>
            </a:r>
            <a:r>
              <a:rPr lang="en-US" dirty="0" smtClean="0">
                <a:solidFill>
                  <a:srgbClr val="92D050"/>
                </a:solidFill>
              </a:rPr>
              <a:t>Be sure to tell your patient to: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en-US" sz="2400" b="1" dirty="0" smtClean="0">
                <a:solidFill>
                  <a:srgbClr val="FF0000"/>
                </a:solidFill>
              </a:rPr>
              <a:t>Stop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moking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</a:rPr>
              <a:t>s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oon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</a:rPr>
              <a:t>s </a:t>
            </a:r>
            <a:r>
              <a:rPr lang="en-US" sz="2400" b="1" dirty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</a:rPr>
              <a:t>ou </a:t>
            </a:r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</a:rPr>
              <a:t>an</a:t>
            </a:r>
            <a:r>
              <a:rPr lang="en-US" sz="2400" b="1" dirty="0" smtClean="0">
                <a:solidFill>
                  <a:srgbClr val="FF0000"/>
                </a:solidFill>
              </a:rPr>
              <a:t>!”</a:t>
            </a:r>
          </a:p>
          <a:p>
            <a:pPr algn="l"/>
            <a:endParaRPr lang="en-US" b="1" dirty="0" smtClean="0">
              <a:solidFill>
                <a:srgbClr val="FF0000"/>
              </a:solidFill>
            </a:endParaRP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Explain </a:t>
            </a:r>
            <a:r>
              <a:rPr lang="en-US" dirty="0" smtClean="0"/>
              <a:t>the adverse effects of smoking to your patient.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746760"/>
            <a:ext cx="8305800" cy="701040"/>
          </a:xfrm>
        </p:spPr>
        <p:txBody>
          <a:bodyPr>
            <a:noAutofit/>
          </a:bodyPr>
          <a:lstStyle/>
          <a:p>
            <a:r>
              <a:rPr lang="en-US" sz="3600" dirty="0" smtClean="0"/>
              <a:t>Role of the dental hygienist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28600" y="1752600"/>
            <a:ext cx="8686800" cy="441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66750" y="2209800"/>
            <a:ext cx="7810500" cy="3352800"/>
          </a:xfrm>
        </p:spPr>
        <p:txBody>
          <a:bodyPr/>
          <a:lstStyle/>
          <a:p>
            <a:r>
              <a:rPr lang="en-US" sz="2400" b="1" u="sng" dirty="0" smtClean="0">
                <a:solidFill>
                  <a:srgbClr val="00B050"/>
                </a:solidFill>
              </a:rPr>
              <a:t>ASSIST</a:t>
            </a:r>
            <a:endParaRPr lang="en-US" sz="2400" b="1" u="sng" dirty="0" smtClean="0">
              <a:solidFill>
                <a:srgbClr val="00B050"/>
              </a:solidFill>
            </a:endParaRPr>
          </a:p>
          <a:p>
            <a:endParaRPr lang="en-US" dirty="0"/>
          </a:p>
          <a:p>
            <a:pPr algn="l"/>
            <a:r>
              <a:rPr lang="en-US" dirty="0" smtClean="0"/>
              <a:t>Inform </a:t>
            </a:r>
            <a:r>
              <a:rPr lang="en-US" dirty="0" smtClean="0"/>
              <a:t>and discuss the various types of smoking cessation aids such as</a:t>
            </a:r>
            <a:r>
              <a:rPr lang="en-US" dirty="0" smtClean="0"/>
              <a:t>…</a:t>
            </a:r>
          </a:p>
          <a:p>
            <a:pPr algn="l"/>
            <a:endParaRPr lang="en-US" dirty="0" smtClean="0"/>
          </a:p>
          <a:p>
            <a:pPr marL="342900" indent="-342900" algn="l">
              <a:buClr>
                <a:schemeClr val="tx1"/>
              </a:buClr>
              <a:buFont typeface="MaplePi" panose="02000500070000020004" pitchFamily="2" charset="0"/>
              <a:buChar char="·"/>
            </a:pPr>
            <a:r>
              <a:rPr lang="en-US" dirty="0" smtClean="0"/>
              <a:t>Nicotine </a:t>
            </a:r>
            <a:r>
              <a:rPr lang="en-US" dirty="0"/>
              <a:t>G</a:t>
            </a:r>
            <a:r>
              <a:rPr lang="en-US" dirty="0" smtClean="0"/>
              <a:t>um </a:t>
            </a:r>
            <a:endParaRPr lang="en-US" dirty="0" smtClean="0"/>
          </a:p>
          <a:p>
            <a:pPr marL="342900" indent="-342900" algn="l">
              <a:buClr>
                <a:schemeClr val="tx1"/>
              </a:buClr>
              <a:buFont typeface="MaplePi" panose="02000500070000020004" pitchFamily="2" charset="0"/>
              <a:buChar char="·"/>
            </a:pPr>
            <a:r>
              <a:rPr lang="en-US" dirty="0" smtClean="0"/>
              <a:t>Nicotine </a:t>
            </a:r>
            <a:r>
              <a:rPr lang="en-US" dirty="0" smtClean="0"/>
              <a:t>Patches </a:t>
            </a:r>
            <a:endParaRPr lang="en-US" dirty="0" smtClean="0"/>
          </a:p>
          <a:p>
            <a:pPr marL="342900" indent="-342900" algn="l">
              <a:buClr>
                <a:schemeClr val="tx1"/>
              </a:buClr>
              <a:buFont typeface="MaplePi" panose="02000500070000020004" pitchFamily="2" charset="0"/>
              <a:buChar char="·"/>
            </a:pPr>
            <a:r>
              <a:rPr lang="en-US" dirty="0" smtClean="0"/>
              <a:t>Non-Nicotine Prescription </a:t>
            </a:r>
            <a:r>
              <a:rPr lang="en-US" dirty="0"/>
              <a:t>M</a:t>
            </a:r>
            <a:r>
              <a:rPr lang="en-US" dirty="0" smtClean="0"/>
              <a:t>edications</a:t>
            </a:r>
            <a:endParaRPr lang="en-US" dirty="0" smtClean="0"/>
          </a:p>
          <a:p>
            <a:pPr marL="342900" indent="-342900" algn="l">
              <a:buClr>
                <a:schemeClr val="tx1"/>
              </a:buClr>
              <a:buFont typeface="MaplePi" panose="02000500070000020004" pitchFamily="2" charset="0"/>
              <a:buChar char="·"/>
            </a:pPr>
            <a:r>
              <a:rPr lang="en-US" dirty="0" smtClean="0"/>
              <a:t>Therapy </a:t>
            </a:r>
            <a:r>
              <a:rPr lang="en-US" dirty="0" smtClean="0"/>
              <a:t>&amp; </a:t>
            </a:r>
            <a:r>
              <a:rPr lang="en-US" dirty="0" smtClean="0"/>
              <a:t>Support </a:t>
            </a:r>
            <a:r>
              <a:rPr lang="en-US" dirty="0"/>
              <a:t>G</a:t>
            </a:r>
            <a:r>
              <a:rPr lang="en-US" dirty="0" smtClean="0"/>
              <a:t>roups </a:t>
            </a:r>
            <a:endParaRPr lang="en-US" dirty="0"/>
          </a:p>
          <a:p>
            <a:pPr marL="342900" indent="-342900">
              <a:buClr>
                <a:schemeClr val="tx1"/>
              </a:buClr>
              <a:buFont typeface="MaplePi" panose="02000500070000020004" pitchFamily="2" charset="0"/>
              <a:buChar char="·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01040"/>
          </a:xfrm>
        </p:spPr>
        <p:txBody>
          <a:bodyPr>
            <a:noAutofit/>
          </a:bodyPr>
          <a:lstStyle/>
          <a:p>
            <a:r>
              <a:rPr lang="en-US" sz="3600" dirty="0" smtClean="0"/>
              <a:t>Role of the dental hygienist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19100" y="1828800"/>
            <a:ext cx="8305800" cy="441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19100" y="2630424"/>
            <a:ext cx="8305800" cy="1560576"/>
          </a:xfrm>
        </p:spPr>
        <p:txBody>
          <a:bodyPr/>
          <a:lstStyle/>
          <a:p>
            <a:r>
              <a:rPr lang="en-US" sz="2400" b="1" u="sng" dirty="0" smtClean="0">
                <a:solidFill>
                  <a:srgbClr val="00B050"/>
                </a:solidFill>
              </a:rPr>
              <a:t>ARRANGE</a:t>
            </a:r>
            <a:endParaRPr lang="en-US" sz="2400" b="1" u="sng" dirty="0" smtClean="0">
              <a:solidFill>
                <a:srgbClr val="00B050"/>
              </a:solidFill>
            </a:endParaRPr>
          </a:p>
          <a:p>
            <a:endParaRPr lang="en-US" dirty="0"/>
          </a:p>
          <a:p>
            <a:r>
              <a:rPr lang="en-US" dirty="0" smtClean="0"/>
              <a:t>Provide the patient with information about local smoking cessation </a:t>
            </a:r>
            <a:r>
              <a:rPr lang="en-US" dirty="0" smtClean="0"/>
              <a:t>services.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010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Role of the dental hygienist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28600" y="2133600"/>
            <a:ext cx="8686800" cy="2667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8686800" cy="5105400"/>
          </a:xfrm>
          <a:ln w="254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3399FF"/>
                </a:solidFill>
              </a:rPr>
              <a:t>BE A ROLE </a:t>
            </a:r>
            <a:r>
              <a:rPr lang="en-US" sz="2400" b="1" dirty="0" smtClean="0">
                <a:solidFill>
                  <a:srgbClr val="3399FF"/>
                </a:solidFill>
              </a:rPr>
              <a:t>MODEL!! </a:t>
            </a:r>
            <a:endParaRPr lang="en-US" sz="2400" b="1" dirty="0" smtClean="0">
              <a:solidFill>
                <a:srgbClr val="3399FF"/>
              </a:solidFill>
            </a:endParaRPr>
          </a:p>
          <a:p>
            <a:r>
              <a:rPr lang="en-US" dirty="0" smtClean="0"/>
              <a:t>As </a:t>
            </a:r>
            <a:r>
              <a:rPr lang="en-US" dirty="0"/>
              <a:t>A</a:t>
            </a:r>
            <a:r>
              <a:rPr lang="en-US" dirty="0" smtClean="0"/>
              <a:t>mbassadors </a:t>
            </a:r>
            <a:r>
              <a:rPr lang="en-US" dirty="0" smtClean="0"/>
              <a:t>of </a:t>
            </a:r>
            <a:r>
              <a:rPr lang="en-US" dirty="0" smtClean="0"/>
              <a:t>Oral </a:t>
            </a:r>
            <a:r>
              <a:rPr lang="en-US" dirty="0"/>
              <a:t>H</a:t>
            </a:r>
            <a:r>
              <a:rPr lang="en-US" dirty="0" smtClean="0"/>
              <a:t>ealth </a:t>
            </a:r>
            <a:r>
              <a:rPr lang="en-US" dirty="0" smtClean="0"/>
              <a:t>it is </a:t>
            </a:r>
            <a:r>
              <a:rPr lang="en-US" dirty="0"/>
              <a:t>I</a:t>
            </a:r>
            <a:r>
              <a:rPr lang="en-US" dirty="0" smtClean="0"/>
              <a:t>mportant </a:t>
            </a:r>
            <a:r>
              <a:rPr lang="en-US" dirty="0" smtClean="0"/>
              <a:t>to be </a:t>
            </a:r>
            <a:r>
              <a:rPr lang="en-US" b="1" u="sng" dirty="0" smtClean="0">
                <a:solidFill>
                  <a:srgbClr val="FFFF00"/>
                </a:solidFill>
              </a:rPr>
              <a:t>Smoke-Free</a:t>
            </a:r>
            <a:r>
              <a:rPr lang="en-US" b="1" u="sng" dirty="0" smtClean="0">
                <a:solidFill>
                  <a:srgbClr val="FFFF00"/>
                </a:solidFill>
              </a:rPr>
              <a:t>!</a:t>
            </a:r>
          </a:p>
          <a:p>
            <a:endParaRPr lang="en-US" sz="1800" u="sng" dirty="0" smtClean="0"/>
          </a:p>
          <a:p>
            <a:endParaRPr lang="en-US" sz="1800" u="sng" dirty="0"/>
          </a:p>
          <a:p>
            <a:endParaRPr lang="en-US" sz="1800" u="sng" dirty="0" smtClean="0"/>
          </a:p>
          <a:p>
            <a:endParaRPr lang="en-US" sz="1800" u="sng" dirty="0"/>
          </a:p>
          <a:p>
            <a:endParaRPr lang="en-US" sz="1800" u="sng" dirty="0" smtClean="0"/>
          </a:p>
          <a:p>
            <a:endParaRPr lang="en-US" sz="1800" u="sng" dirty="0"/>
          </a:p>
          <a:p>
            <a:endParaRPr lang="en-US" sz="1800" u="sng" dirty="0" smtClean="0"/>
          </a:p>
          <a:p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Note </a:t>
            </a:r>
            <a:r>
              <a:rPr lang="en-US" b="1" u="sng" dirty="0" smtClean="0">
                <a:solidFill>
                  <a:srgbClr val="FF0000"/>
                </a:solidFill>
              </a:rPr>
              <a:t>to Dental </a:t>
            </a:r>
            <a:r>
              <a:rPr lang="en-US" b="1" u="sng" dirty="0" smtClean="0">
                <a:solidFill>
                  <a:srgbClr val="FF0000"/>
                </a:solidFill>
              </a:rPr>
              <a:t>Professionals:</a:t>
            </a:r>
          </a:p>
          <a:p>
            <a:pPr algn="l"/>
            <a:r>
              <a:rPr lang="en-US" sz="1800" dirty="0" smtClean="0"/>
              <a:t>-Compliment/Encourage </a:t>
            </a:r>
            <a:r>
              <a:rPr lang="en-US" sz="1800" dirty="0" smtClean="0"/>
              <a:t>those patients who do not smoke, or have quit smoking. </a:t>
            </a:r>
          </a:p>
          <a:p>
            <a:pPr algn="l"/>
            <a:r>
              <a:rPr lang="en-US" sz="1800" dirty="0"/>
              <a:t>-</a:t>
            </a:r>
            <a:r>
              <a:rPr lang="en-US" sz="1800" dirty="0" smtClean="0"/>
              <a:t>Check </a:t>
            </a:r>
            <a:r>
              <a:rPr lang="en-US" sz="1800" dirty="0" smtClean="0"/>
              <a:t>up on patients’ progress </a:t>
            </a:r>
            <a:r>
              <a:rPr lang="en-US" sz="1800" dirty="0" smtClean="0"/>
              <a:t>by staying </a:t>
            </a:r>
            <a:r>
              <a:rPr lang="en-US" sz="1800" dirty="0" smtClean="0"/>
              <a:t>updated </a:t>
            </a:r>
            <a:r>
              <a:rPr lang="en-US" sz="1800" dirty="0" smtClean="0"/>
              <a:t>on </a:t>
            </a:r>
            <a:r>
              <a:rPr lang="en-US" sz="1800" dirty="0" smtClean="0"/>
              <a:t>their </a:t>
            </a:r>
            <a:r>
              <a:rPr lang="en-US" sz="1800" dirty="0" smtClean="0"/>
              <a:t>smoking history (whether they </a:t>
            </a:r>
            <a:endParaRPr lang="en-US" sz="1800" dirty="0"/>
          </a:p>
          <a:p>
            <a:pPr algn="l"/>
            <a:r>
              <a:rPr lang="en-US" sz="1800" dirty="0" smtClean="0"/>
              <a:t> quit</a:t>
            </a:r>
            <a:r>
              <a:rPr lang="en-US" sz="1800" dirty="0" smtClean="0"/>
              <a:t>, tried to quit, relapsed, decreased or increased smoking</a:t>
            </a:r>
            <a:r>
              <a:rPr lang="en-US" sz="1800" dirty="0" smtClean="0"/>
              <a:t>).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534400" cy="7010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ROLE OF THE DENTAL HYGIENIST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00" y="2559938"/>
            <a:ext cx="2482000" cy="2469262"/>
          </a:xfrm>
          <a:prstGeom prst="rect">
            <a:avLst/>
          </a:prstGeom>
          <a:noFill/>
          <a:ln w="762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1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6286"/>
            <a:ext cx="8966200" cy="6743915"/>
          </a:xfrm>
          <a:prstGeom prst="rect">
            <a:avLst/>
          </a:prstGeom>
          <a:noFill/>
          <a:ln w="762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3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900" y="457200"/>
            <a:ext cx="7696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How expensive is smoking?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1026" name="Picture 2" descr="http://www.edelomahony.com/wp-content/uploads/2011/07/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6096000" cy="4572000"/>
          </a:xfrm>
          <a:prstGeom prst="rect">
            <a:avLst/>
          </a:prstGeom>
          <a:noFill/>
          <a:ln w="88900" cmpd="thinThick">
            <a:solidFill>
              <a:schemeClr val="tx1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42" y="274141"/>
            <a:ext cx="8999316" cy="1200329"/>
          </a:xfrm>
          <a:prstGeom prst="rect">
            <a:avLst/>
          </a:prstGeom>
          <a:solidFill>
            <a:schemeClr val="tx1"/>
          </a:solidFill>
          <a:ln w="88900" cmpd="thinThick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00"/>
                </a:solidFill>
              </a:rPr>
              <a:t>$ 22 million spent a day on cigarettes.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00"/>
                </a:solidFill>
              </a:rPr>
              <a:t>Smoking costs the nation at least $193 billion in healthcare costs.</a:t>
            </a:r>
          </a:p>
        </p:txBody>
      </p:sp>
      <p:pic>
        <p:nvPicPr>
          <p:cNvPr id="48131" name="Picture 3" descr="C:\Users\PA14\Desktop\new BookScanStation-2013-12-10-01-08-05-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37" y="1734312"/>
            <a:ext cx="8849327" cy="4648200"/>
          </a:xfrm>
          <a:prstGeom prst="rect">
            <a:avLst/>
          </a:prstGeom>
          <a:noFill/>
          <a:ln w="88900" cmpd="thinThick">
            <a:solidFill>
              <a:schemeClr val="tx1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038600" y="1828800"/>
            <a:ext cx="4800600" cy="4876800"/>
          </a:xfrm>
          <a:ln w="254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marL="285750" lvl="0" indent="-285750" algn="l">
              <a:lnSpc>
                <a:spcPct val="15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1800" spc="0" dirty="0">
                <a:solidFill>
                  <a:srgbClr val="FFFFFF"/>
                </a:solidFill>
                <a:cs typeface="+mn-cs"/>
              </a:rPr>
              <a:t>Approximately, </a:t>
            </a:r>
            <a:r>
              <a:rPr lang="en-US" sz="1800" spc="0" dirty="0">
                <a:solidFill>
                  <a:srgbClr val="FFFF00"/>
                </a:solidFill>
                <a:cs typeface="+mn-cs"/>
              </a:rPr>
              <a:t>43.8</a:t>
            </a:r>
            <a:r>
              <a:rPr lang="en-US" sz="1800" spc="0" dirty="0">
                <a:solidFill>
                  <a:srgbClr val="FFFFFF"/>
                </a:solidFill>
                <a:cs typeface="+mn-cs"/>
              </a:rPr>
              <a:t> million American Adults (20.6 %) are smokers</a:t>
            </a:r>
            <a:r>
              <a:rPr lang="en-US" sz="1800" spc="0" dirty="0" smtClean="0">
                <a:solidFill>
                  <a:srgbClr val="FFFFFF"/>
                </a:solidFill>
                <a:cs typeface="+mn-cs"/>
              </a:rPr>
              <a:t>.</a:t>
            </a:r>
          </a:p>
          <a:p>
            <a:pPr marL="285750" lvl="0" indent="-285750" algn="l">
              <a:lnSpc>
                <a:spcPct val="15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endParaRPr lang="en-US" sz="1800" spc="0" dirty="0">
              <a:solidFill>
                <a:srgbClr val="FFFFFF"/>
              </a:solidFill>
              <a:cs typeface="+mn-cs"/>
            </a:endParaRPr>
          </a:p>
          <a:p>
            <a:pPr marL="285750" lvl="0" indent="-285750" algn="l">
              <a:lnSpc>
                <a:spcPct val="15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1800" spc="0" dirty="0">
                <a:solidFill>
                  <a:srgbClr val="FFFFFF"/>
                </a:solidFill>
                <a:cs typeface="+mn-cs"/>
              </a:rPr>
              <a:t>19.5% of high school students and 5.2% of middle school students are smoking</a:t>
            </a:r>
            <a:r>
              <a:rPr lang="en-US" sz="1800" spc="0" dirty="0" smtClean="0">
                <a:solidFill>
                  <a:srgbClr val="FFFFFF"/>
                </a:solidFill>
                <a:cs typeface="+mn-cs"/>
              </a:rPr>
              <a:t>.</a:t>
            </a:r>
          </a:p>
          <a:p>
            <a:pPr marL="285750" lvl="0" indent="-285750" algn="l">
              <a:lnSpc>
                <a:spcPct val="15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endParaRPr lang="en-US" sz="1800" spc="0" dirty="0">
              <a:solidFill>
                <a:srgbClr val="FFFFFF"/>
              </a:solidFill>
              <a:cs typeface="+mn-cs"/>
            </a:endParaRPr>
          </a:p>
          <a:p>
            <a:pPr marL="285750" lvl="0" indent="-285750" algn="l">
              <a:lnSpc>
                <a:spcPct val="15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1800" spc="0" dirty="0" smtClean="0">
                <a:cs typeface="+mn-cs"/>
              </a:rPr>
              <a:t>5</a:t>
            </a:r>
            <a:r>
              <a:rPr lang="en-US" sz="1800" spc="0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US" sz="1800" spc="0" dirty="0">
                <a:solidFill>
                  <a:srgbClr val="FFFFFF"/>
                </a:solidFill>
                <a:cs typeface="+mn-cs"/>
              </a:rPr>
              <a:t>million deaths per year worldwide due to smoking tobacco (</a:t>
            </a:r>
            <a:r>
              <a:rPr lang="en-US" sz="1800" spc="0" dirty="0">
                <a:solidFill>
                  <a:srgbClr val="FFFF00"/>
                </a:solidFill>
                <a:cs typeface="+mn-cs"/>
              </a:rPr>
              <a:t>440,000</a:t>
            </a:r>
            <a:r>
              <a:rPr lang="en-US" sz="1800" spc="0" dirty="0">
                <a:solidFill>
                  <a:srgbClr val="FFFFFF"/>
                </a:solidFill>
                <a:cs typeface="+mn-cs"/>
              </a:rPr>
              <a:t> deaths in the U.S</a:t>
            </a:r>
            <a:r>
              <a:rPr lang="en-US" sz="1800" spc="0" dirty="0" smtClean="0">
                <a:solidFill>
                  <a:srgbClr val="FFFFFF"/>
                </a:solidFill>
                <a:cs typeface="+mn-cs"/>
              </a:rPr>
              <a:t>.)</a:t>
            </a:r>
          </a:p>
          <a:p>
            <a:pPr marL="285750" lvl="0" indent="-285750" algn="l">
              <a:lnSpc>
                <a:spcPct val="15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endParaRPr lang="en-US" sz="1800" spc="0" dirty="0">
              <a:solidFill>
                <a:srgbClr val="FFFFFF"/>
              </a:solidFill>
              <a:cs typeface="+mn-cs"/>
            </a:endParaRPr>
          </a:p>
          <a:p>
            <a:pPr marL="285750" lvl="0" indent="-285750" algn="l">
              <a:lnSpc>
                <a:spcPct val="15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1800" spc="0" dirty="0">
                <a:solidFill>
                  <a:srgbClr val="FFFFFF"/>
                </a:solidFill>
                <a:cs typeface="+mn-cs"/>
              </a:rPr>
              <a:t>On average, a smoker dies </a:t>
            </a:r>
            <a:r>
              <a:rPr lang="en-US" sz="1800" spc="0" dirty="0">
                <a:solidFill>
                  <a:srgbClr val="FF0000"/>
                </a:solidFill>
                <a:cs typeface="+mn-cs"/>
              </a:rPr>
              <a:t>10</a:t>
            </a:r>
            <a:r>
              <a:rPr lang="en-US" sz="1800" spc="0" dirty="0">
                <a:solidFill>
                  <a:srgbClr val="FFFFFF"/>
                </a:solidFill>
                <a:cs typeface="+mn-cs"/>
              </a:rPr>
              <a:t> years earlier than a non-smoker.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5755" y="457200"/>
            <a:ext cx="8492490" cy="1219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Don’t let your oral health go up in smoke! 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3630056" cy="24384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85800"/>
            <a:ext cx="8001000" cy="990600"/>
          </a:xfrm>
        </p:spPr>
        <p:txBody>
          <a:bodyPr>
            <a:noAutofit/>
          </a:bodyPr>
          <a:lstStyle/>
          <a:p>
            <a:r>
              <a:rPr lang="en-US" sz="3500" dirty="0" smtClean="0"/>
              <a:t>Smoking can affect the ones around you! </a:t>
            </a:r>
            <a:endParaRPr lang="en-US" sz="3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09848" y="2842455"/>
            <a:ext cx="4361556" cy="2718294"/>
          </a:xfrm>
          <a:prstGeom prst="rect">
            <a:avLst/>
          </a:prstGeom>
          <a:noFill/>
          <a:ln w="889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4" y="2020824"/>
            <a:ext cx="4923852" cy="3276600"/>
          </a:xfrm>
          <a:prstGeom prst="rect">
            <a:avLst/>
          </a:prstGeom>
          <a:noFill/>
          <a:ln w="889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674" y="5794093"/>
            <a:ext cx="5410200" cy="64633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</a:rPr>
              <a:t>49,000</a:t>
            </a:r>
            <a:r>
              <a:rPr lang="en-US" sz="2400" dirty="0"/>
              <a:t> people die from second-hand </a:t>
            </a:r>
            <a:r>
              <a:rPr lang="en-US" sz="2400" dirty="0" smtClean="0"/>
              <a:t>smoke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05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07" y="1483360"/>
            <a:ext cx="3409193" cy="2520974"/>
          </a:xfrm>
          <a:prstGeom prst="rect">
            <a:avLst/>
          </a:prstGeom>
          <a:noFill/>
          <a:ln w="635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026" y="401543"/>
            <a:ext cx="5161948" cy="701040"/>
          </a:xfrm>
        </p:spPr>
        <p:txBody>
          <a:bodyPr>
            <a:noAutofit/>
          </a:bodyPr>
          <a:lstStyle/>
          <a:p>
            <a:r>
              <a:rPr lang="en-US" sz="3600" dirty="0" smtClean="0"/>
              <a:t>Even your pets! </a:t>
            </a:r>
            <a:endParaRPr lang="en-US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91000"/>
            <a:ext cx="3886200" cy="2507905"/>
          </a:xfrm>
          <a:prstGeom prst="rect">
            <a:avLst/>
          </a:prstGeom>
          <a:noFill/>
          <a:ln w="635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11" y="4202870"/>
            <a:ext cx="3391789" cy="2496035"/>
          </a:xfrm>
          <a:prstGeom prst="rect">
            <a:avLst/>
          </a:prstGeom>
          <a:noFill/>
          <a:ln w="635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C:\Users\il02\AppData\Local\Microsoft\Windows\Temporary Internet Files\Content.IE5\EE42Q25N\IMG_20130703_2305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60" y="1483360"/>
            <a:ext cx="2902040" cy="2520974"/>
          </a:xfrm>
          <a:prstGeom prst="rect">
            <a:avLst/>
          </a:prstGeom>
          <a:noFill/>
          <a:ln w="63500" cmpd="thinThick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90600" y="1828800"/>
            <a:ext cx="7162800" cy="4648200"/>
          </a:xfrm>
          <a:ln w="254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 pregnant woman who smokes…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Can have serious complications such as still birth, premature delivery, &amp; low birth weight.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Toxins from smoking gets </a:t>
            </a:r>
            <a:r>
              <a:rPr lang="en-US" dirty="0"/>
              <a:t>into your bloodstream, your baby's only source of oxygen and nutrients</a:t>
            </a:r>
            <a:r>
              <a:rPr lang="en-US" dirty="0" smtClean="0"/>
              <a:t>.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Children whose mothers smoked during pregnancy are especially vulnerable to asthma, and have </a:t>
            </a:r>
            <a:r>
              <a:rPr lang="en-US" dirty="0" smtClean="0"/>
              <a:t>triple </a:t>
            </a:r>
            <a:r>
              <a:rPr lang="en-US" dirty="0"/>
              <a:t>the risk of sudden infant death syndrome (SIDS</a:t>
            </a:r>
            <a:r>
              <a:rPr lang="en-US" dirty="0" smtClean="0"/>
              <a:t>).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In a U.S. Centers for Disease Control and Prevention (CDC) study published in February 2011, </a:t>
            </a:r>
            <a:r>
              <a:rPr lang="en-US" dirty="0" smtClean="0"/>
              <a:t>babies </a:t>
            </a:r>
            <a:r>
              <a:rPr lang="en-US" dirty="0"/>
              <a:t>whose mother smoked in the first trimester of pregnancy </a:t>
            </a:r>
            <a:r>
              <a:rPr lang="en-US" dirty="0" smtClean="0"/>
              <a:t>have a 20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70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percent higher risk of congenital heart defects </a:t>
            </a:r>
            <a:r>
              <a:rPr lang="en-US" dirty="0"/>
              <a:t>at </a:t>
            </a:r>
            <a:r>
              <a:rPr lang="en-US" dirty="0" smtClean="0"/>
              <a:t>birth than for babies whose mothers did not smoke.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Think Smoking Affects Only You?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77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970</TotalTime>
  <Words>1097</Words>
  <Application>Microsoft Office PowerPoint</Application>
  <PresentationFormat>On-screen Show (4:3)</PresentationFormat>
  <Paragraphs>204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Garamond</vt:lpstr>
      <vt:lpstr>MaplePi</vt:lpstr>
      <vt:lpstr>Tahoma</vt:lpstr>
      <vt:lpstr>Tunga</vt:lpstr>
      <vt:lpstr>Wingdings</vt:lpstr>
      <vt:lpstr>BlackTie</vt:lpstr>
      <vt:lpstr>Smoking Cessation</vt:lpstr>
      <vt:lpstr>What is smoking cessation?</vt:lpstr>
      <vt:lpstr>PowerPoint Presentation</vt:lpstr>
      <vt:lpstr>  How expensive is smoking? </vt:lpstr>
      <vt:lpstr>PowerPoint Presentation</vt:lpstr>
      <vt:lpstr>Don’t let your oral health go up in smoke! </vt:lpstr>
      <vt:lpstr>Smoking can affect the ones around you! </vt:lpstr>
      <vt:lpstr>Even your pets! </vt:lpstr>
      <vt:lpstr>Think Smoking Affects Only You?</vt:lpstr>
      <vt:lpstr>Think smoking affects only you?</vt:lpstr>
      <vt:lpstr>PowerPoint Presentation</vt:lpstr>
      <vt:lpstr>Effects of Smoking on the Oral Cavity</vt:lpstr>
      <vt:lpstr>Oral Cancer </vt:lpstr>
      <vt:lpstr>Leukoplakia</vt:lpstr>
      <vt:lpstr>Periodontal Disease and Caries</vt:lpstr>
      <vt:lpstr>PowerPoint Presentation</vt:lpstr>
      <vt:lpstr>Halitosis</vt:lpstr>
      <vt:lpstr>Oral Candidiasis</vt:lpstr>
      <vt:lpstr>Nicotinic Stomatitis</vt:lpstr>
      <vt:lpstr>Oral Cancer</vt:lpstr>
      <vt:lpstr>How Does Smoking Affect You? </vt:lpstr>
      <vt:lpstr>PowerPoint Presentation</vt:lpstr>
      <vt:lpstr> Smoking can affect your appearance !  </vt:lpstr>
      <vt:lpstr>Smoking can affect your appearance</vt:lpstr>
      <vt:lpstr>There Is A Way Out! </vt:lpstr>
      <vt:lpstr>PowerPoint Presentation</vt:lpstr>
      <vt:lpstr>Non nicotine Drugs used for smoking cessation</vt:lpstr>
      <vt:lpstr>PowerPoint Presentation</vt:lpstr>
      <vt:lpstr>Remember the 5 D’s! </vt:lpstr>
      <vt:lpstr>PowerPoint Presentation</vt:lpstr>
      <vt:lpstr>It’s never too late to stop! </vt:lpstr>
      <vt:lpstr>Role of the dental hygienist</vt:lpstr>
      <vt:lpstr>Role of the dental hygienist</vt:lpstr>
      <vt:lpstr>Role of the dental hygienist</vt:lpstr>
      <vt:lpstr>Role of the dental hygienist</vt:lpstr>
      <vt:lpstr>Role of the dental hygienist</vt:lpstr>
      <vt:lpstr>ROLE OF THE DENTAL HYGIENIST</vt:lpstr>
      <vt:lpstr>PowerPoint Presentation</vt:lpstr>
    </vt:vector>
  </TitlesOfParts>
  <Company>NYCCT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Perez</dc:creator>
  <cp:lastModifiedBy>internet</cp:lastModifiedBy>
  <cp:revision>94</cp:revision>
  <dcterms:created xsi:type="dcterms:W3CDTF">2013-11-27T18:37:06Z</dcterms:created>
  <dcterms:modified xsi:type="dcterms:W3CDTF">2013-12-11T20:34:04Z</dcterms:modified>
</cp:coreProperties>
</file>