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9" r:id="rId11"/>
    <p:sldId id="266" r:id="rId12"/>
    <p:sldId id="270" r:id="rId13"/>
    <p:sldId id="271"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768" y="-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3C25CBE-BD8A-46F4-AC2F-B7EF05CC3101}" type="datetimeFigureOut">
              <a:rPr lang="en-US" smtClean="0"/>
              <a:t>12/16/13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53B632C-50D7-4930-B84A-7E876F4D5F4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C25CBE-BD8A-46F4-AC2F-B7EF05CC3101}"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C25CBE-BD8A-46F4-AC2F-B7EF05CC3101}"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C25CBE-BD8A-46F4-AC2F-B7EF05CC3101}"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C25CBE-BD8A-46F4-AC2F-B7EF05CC3101}" type="datetimeFigureOut">
              <a:rPr lang="en-US" smtClean="0"/>
              <a:t>12/16/13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53B632C-50D7-4930-B84A-7E876F4D5F4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C25CBE-BD8A-46F4-AC2F-B7EF05CC3101}" type="datetimeFigureOut">
              <a:rPr lang="en-US" smtClean="0"/>
              <a:t>12/16/13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3C25CBE-BD8A-46F4-AC2F-B7EF05CC3101}" type="datetimeFigureOut">
              <a:rPr lang="en-US" smtClean="0"/>
              <a:t>12/16/13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C25CBE-BD8A-46F4-AC2F-B7EF05CC3101}" type="datetimeFigureOut">
              <a:rPr lang="en-US" smtClean="0"/>
              <a:t>12/16/13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25CBE-BD8A-46F4-AC2F-B7EF05CC3101}" type="datetimeFigureOut">
              <a:rPr lang="en-US" smtClean="0"/>
              <a:t>12/16/13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3C25CBE-BD8A-46F4-AC2F-B7EF05CC3101}" type="datetimeFigureOut">
              <a:rPr lang="en-US" smtClean="0"/>
              <a:t>12/16/13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3C25CBE-BD8A-46F4-AC2F-B7EF05CC3101}" type="datetimeFigureOut">
              <a:rPr lang="en-US" smtClean="0"/>
              <a:t>12/16/13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3B632C-50D7-4930-B84A-7E876F4D5F41}" type="slidenum">
              <a:rPr lang="en-US" smtClean="0"/>
              <a:t>‹#›</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3C25CBE-BD8A-46F4-AC2F-B7EF05CC3101}" type="datetimeFigureOut">
              <a:rPr lang="en-US" smtClean="0"/>
              <a:t>12/16/13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53B632C-50D7-4930-B84A-7E876F4D5F4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push/>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http://twimgs.com/informationweek/galleries/automated/879/01_Steve-Jobs_full.jpg"/>
          <p:cNvPicPr>
            <a:picLocks noChangeAspect="1" noChangeArrowheads="1"/>
          </p:cNvPicPr>
          <p:nvPr/>
        </p:nvPicPr>
        <p:blipFill>
          <a:blip r:embed="rId2" cstate="print"/>
          <a:srcRect l="10847" r="18644" b="3729"/>
          <a:stretch>
            <a:fillRect/>
          </a:stretch>
        </p:blipFill>
        <p:spPr bwMode="auto">
          <a:xfrm>
            <a:off x="5181600" y="1447800"/>
            <a:ext cx="3962400" cy="5410200"/>
          </a:xfrm>
          <a:prstGeom prst="rect">
            <a:avLst/>
          </a:prstGeom>
          <a:noFill/>
        </p:spPr>
      </p:pic>
      <p:sp>
        <p:nvSpPr>
          <p:cNvPr id="2" name="Title 1"/>
          <p:cNvSpPr>
            <a:spLocks noGrp="1"/>
          </p:cNvSpPr>
          <p:nvPr>
            <p:ph type="ctrTitle"/>
          </p:nvPr>
        </p:nvSpPr>
        <p:spPr>
          <a:xfrm>
            <a:off x="457200" y="228600"/>
            <a:ext cx="8229600" cy="762000"/>
          </a:xfrm>
        </p:spPr>
        <p:txBody>
          <a:bodyPr/>
          <a:lstStyle/>
          <a:p>
            <a:r>
              <a:rPr lang="en-US" cap="none"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airMdITC TT-Medium"/>
                <a:cs typeface="BlairMdITC TT-Medium"/>
              </a:rPr>
              <a:t>Steve Jobs</a:t>
            </a:r>
            <a:endParaRPr lang="en-US" cap="none"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lairMdITC TT-Medium"/>
              <a:cs typeface="BlairMdITC TT-Medium"/>
            </a:endParaRPr>
          </a:p>
        </p:txBody>
      </p:sp>
      <p:sp>
        <p:nvSpPr>
          <p:cNvPr id="3" name="Subtitle 2"/>
          <p:cNvSpPr>
            <a:spLocks noGrp="1"/>
          </p:cNvSpPr>
          <p:nvPr>
            <p:ph type="subTitle" idx="1"/>
          </p:nvPr>
        </p:nvSpPr>
        <p:spPr>
          <a:xfrm>
            <a:off x="1371600" y="1143000"/>
            <a:ext cx="6400800" cy="533400"/>
          </a:xfrm>
        </p:spPr>
        <p:txBody>
          <a:bodyPr/>
          <a:lstStyle/>
          <a:p>
            <a:r>
              <a:rPr lang="en-US" b="1" dirty="0" smtClean="0">
                <a:ln w="12700">
                  <a:solidFill>
                    <a:schemeClr val="bg2">
                      <a:lumMod val="50000"/>
                      <a:lumOff val="50000"/>
                    </a:schemeClr>
                  </a:solidFill>
                  <a:prstDash val="solid"/>
                </a:ln>
                <a:solidFill>
                  <a:schemeClr val="bg1">
                    <a:lumMod val="95000"/>
                    <a:lumOff val="5000"/>
                  </a:schemeClr>
                </a:solidFill>
                <a:effectLst>
                  <a:outerShdw blurRad="41275" dist="20320" dir="1800000" algn="tl" rotWithShape="0">
                    <a:srgbClr val="000000">
                      <a:alpha val="40000"/>
                    </a:srgbClr>
                  </a:outerShdw>
                </a:effectLst>
                <a:latin typeface="Bookman Old Style" pitchFamily="18" charset="0"/>
              </a:rPr>
              <a:t>The Legacy</a:t>
            </a:r>
            <a:endParaRPr lang="en-US" b="1" dirty="0">
              <a:ln w="12700">
                <a:solidFill>
                  <a:schemeClr val="bg2">
                    <a:lumMod val="50000"/>
                    <a:lumOff val="50000"/>
                  </a:schemeClr>
                </a:solidFill>
                <a:prstDash val="solid"/>
              </a:ln>
              <a:solidFill>
                <a:schemeClr val="bg1">
                  <a:lumMod val="95000"/>
                  <a:lumOff val="5000"/>
                </a:schemeClr>
              </a:solidFill>
              <a:effectLst>
                <a:outerShdw blurRad="41275" dist="20320" dir="1800000" algn="tl" rotWithShape="0">
                  <a:srgbClr val="000000">
                    <a:alpha val="40000"/>
                  </a:srgbClr>
                </a:outerShdw>
              </a:effectLst>
              <a:latin typeface="Bookman Old Style" pitchFamily="18" charset="0"/>
            </a:endParaRPr>
          </a:p>
        </p:txBody>
      </p:sp>
      <p:pic>
        <p:nvPicPr>
          <p:cNvPr id="25604" name="Picture 4" descr="http://static5.businessinsider.com/image/51bf0defecad04a36800000c-960/new%20steve%20jobs%20cover.jpg"/>
          <p:cNvPicPr>
            <a:picLocks noChangeAspect="1" noChangeArrowheads="1"/>
          </p:cNvPicPr>
          <p:nvPr/>
        </p:nvPicPr>
        <p:blipFill rotWithShape="1">
          <a:blip r:embed="rId3" cstate="print"/>
          <a:srcRect l="1538" t="9148" r="1104" b="-626"/>
          <a:stretch/>
        </p:blipFill>
        <p:spPr bwMode="auto">
          <a:xfrm>
            <a:off x="0" y="1600200"/>
            <a:ext cx="3750733" cy="5334000"/>
          </a:xfrm>
          <a:prstGeom prst="rect">
            <a:avLst/>
          </a:prstGeom>
          <a:noFill/>
        </p:spPr>
      </p:pic>
      <p:sp>
        <p:nvSpPr>
          <p:cNvPr id="4" name="TextBox 3"/>
          <p:cNvSpPr txBox="1"/>
          <p:nvPr/>
        </p:nvSpPr>
        <p:spPr>
          <a:xfrm>
            <a:off x="3581400" y="5638800"/>
            <a:ext cx="2160492" cy="369332"/>
          </a:xfrm>
          <a:prstGeom prst="rect">
            <a:avLst/>
          </a:prstGeom>
          <a:noFill/>
        </p:spPr>
        <p:txBody>
          <a:bodyPr wrap="none" rtlCol="0">
            <a:spAutoFit/>
          </a:bodyPr>
          <a:lstStyle/>
          <a:p>
            <a:r>
              <a:rPr lang="en-US" dirty="0" smtClean="0">
                <a:solidFill>
                  <a:schemeClr val="bg1"/>
                </a:solidFill>
                <a:latin typeface="Bookman Old Style"/>
                <a:cs typeface="Bookman Old Style"/>
              </a:rPr>
              <a:t>Nathalie Severino</a:t>
            </a:r>
            <a:endParaRPr lang="en-US" dirty="0">
              <a:solidFill>
                <a:schemeClr val="bg1"/>
              </a:solidFill>
              <a:latin typeface="Bookman Old Style"/>
              <a:cs typeface="Bookman Old Style"/>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Illness</a:t>
            </a:r>
            <a:endParaRPr lang="en-US" dirty="0">
              <a:latin typeface="BlairMdITC TT-Medium"/>
              <a:cs typeface="BlairMdITC TT-Medium"/>
            </a:endParaRPr>
          </a:p>
        </p:txBody>
      </p:sp>
      <p:sp>
        <p:nvSpPr>
          <p:cNvPr id="3" name="Content Placeholder 2"/>
          <p:cNvSpPr>
            <a:spLocks noGrp="1"/>
          </p:cNvSpPr>
          <p:nvPr>
            <p:ph idx="1"/>
          </p:nvPr>
        </p:nvSpPr>
        <p:spPr/>
        <p:txBody>
          <a:bodyPr/>
          <a:lstStyle/>
          <a:p>
            <a:r>
              <a:rPr lang="en-US" dirty="0" smtClean="0">
                <a:latin typeface="Bookman Old Style"/>
                <a:cs typeface="Bookman Old Style"/>
              </a:rPr>
              <a:t>In 2003, Jobs learned that he had a tumor in his pancreas that could be removed with an operation.</a:t>
            </a:r>
          </a:p>
          <a:p>
            <a:r>
              <a:rPr lang="en-US" dirty="0" smtClean="0">
                <a:latin typeface="Bookman Old Style"/>
                <a:cs typeface="Bookman Old Style"/>
              </a:rPr>
              <a:t>He decided not to go through the surgery right away.</a:t>
            </a:r>
          </a:p>
          <a:p>
            <a:r>
              <a:rPr lang="en-US" dirty="0" smtClean="0">
                <a:latin typeface="Bookman Old Style"/>
                <a:cs typeface="Bookman Old Style"/>
              </a:rPr>
              <a:t>Jobs, being a very private man, never wanted to speak of his illness. It wasn’t until the next year that he decided to go through with surgery.</a:t>
            </a:r>
            <a:endParaRPr lang="en-US" dirty="0">
              <a:latin typeface="Bookman Old Style"/>
              <a:cs typeface="Bookman Old Style"/>
            </a:endParaRPr>
          </a:p>
        </p:txBody>
      </p:sp>
    </p:spTree>
    <p:extLst>
      <p:ext uri="{BB962C8B-B14F-4D97-AF65-F5344CB8AC3E}">
        <p14:creationId xmlns:p14="http://schemas.microsoft.com/office/powerpoint/2010/main" val="116895464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Death</a:t>
            </a:r>
            <a:endParaRPr lang="en-US" dirty="0">
              <a:latin typeface="BlairMdITC TT-Medium"/>
              <a:cs typeface="BlairMdITC TT-Medium"/>
            </a:endParaRPr>
          </a:p>
        </p:txBody>
      </p:sp>
      <p:sp>
        <p:nvSpPr>
          <p:cNvPr id="3" name="Content Placeholder 2"/>
          <p:cNvSpPr>
            <a:spLocks noGrp="1"/>
          </p:cNvSpPr>
          <p:nvPr>
            <p:ph idx="1"/>
          </p:nvPr>
        </p:nvSpPr>
        <p:spPr>
          <a:xfrm>
            <a:off x="457200" y="2362200"/>
            <a:ext cx="8229600" cy="2438400"/>
          </a:xfrm>
        </p:spPr>
        <p:txBody>
          <a:bodyPr>
            <a:normAutofit/>
          </a:bodyPr>
          <a:lstStyle/>
          <a:p>
            <a:pPr marL="137160" indent="0" algn="ctr" latinLnBrk="1">
              <a:buNone/>
            </a:pPr>
            <a:r>
              <a:rPr lang="en-US" dirty="0">
                <a:latin typeface="Bookman Old Style"/>
                <a:cs typeface="Bookman Old Style"/>
              </a:rPr>
              <a:t>Jobs died of Pancreatic </a:t>
            </a:r>
            <a:r>
              <a:rPr lang="en-US" dirty="0" smtClean="0">
                <a:latin typeface="Bookman Old Style"/>
                <a:cs typeface="Bookman Old Style"/>
              </a:rPr>
              <a:t>Cancer</a:t>
            </a:r>
          </a:p>
          <a:p>
            <a:pPr marL="137160" indent="0" algn="ctr" latinLnBrk="1">
              <a:buNone/>
            </a:pPr>
            <a:r>
              <a:rPr lang="en-US" dirty="0" smtClean="0">
                <a:latin typeface="Bookman Old Style"/>
                <a:cs typeface="Bookman Old Style"/>
              </a:rPr>
              <a:t> </a:t>
            </a:r>
            <a:r>
              <a:rPr lang="en-US" dirty="0">
                <a:latin typeface="Bookman Old Style"/>
                <a:cs typeface="Bookman Old Style"/>
              </a:rPr>
              <a:t>on </a:t>
            </a:r>
            <a:r>
              <a:rPr lang="en-US" dirty="0" smtClean="0">
                <a:latin typeface="Bookman Old Style"/>
                <a:cs typeface="Bookman Old Style"/>
              </a:rPr>
              <a:t>October 5, 2011.</a:t>
            </a:r>
            <a:endParaRPr lang="en-US" dirty="0">
              <a:latin typeface="Bookman Old Style"/>
              <a:cs typeface="Bookman Old Style"/>
            </a:endParaRPr>
          </a:p>
          <a:p>
            <a:pPr marL="137160" indent="0" algn="ctr" latinLnBrk="1">
              <a:buNone/>
            </a:pPr>
            <a:endParaRPr lang="en-US" dirty="0" smtClean="0">
              <a:latin typeface="Bookman Old Style"/>
              <a:cs typeface="Bookman Old Style"/>
            </a:endParaRPr>
          </a:p>
          <a:p>
            <a:pPr marL="137160" indent="0" algn="ctr" latinLnBrk="1">
              <a:buNone/>
            </a:pPr>
            <a:r>
              <a:rPr lang="en-US" dirty="0" smtClean="0">
                <a:latin typeface="Bookman Old Style"/>
                <a:cs typeface="Bookman Old Style"/>
              </a:rPr>
              <a:t>He </a:t>
            </a:r>
            <a:r>
              <a:rPr lang="en-US" dirty="0">
                <a:latin typeface="Bookman Old Style"/>
                <a:cs typeface="Bookman Old Style"/>
              </a:rPr>
              <a:t>was 56 years old.</a:t>
            </a:r>
          </a:p>
          <a:p>
            <a:pPr marL="137160" indent="0">
              <a:buNone/>
            </a:pPr>
            <a:endParaRPr lang="en-US" dirty="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Legacy</a:t>
            </a:r>
            <a:endParaRPr lang="en-US" dirty="0">
              <a:latin typeface="BlairMdITC TT-Medium"/>
              <a:cs typeface="BlairMdITC TT-Medium"/>
            </a:endParaRP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pPr marL="137160" indent="0" algn="ctr">
              <a:spcAft>
                <a:spcPts val="1200"/>
              </a:spcAft>
              <a:buNone/>
            </a:pPr>
            <a:r>
              <a:rPr lang="en-US" dirty="0" smtClean="0">
                <a:latin typeface="Bookman Old Style"/>
                <a:cs typeface="Bookman Old Style"/>
              </a:rPr>
              <a:t>Steve Jobs was a game changer in the technological world and in everyone’s life. Everyone has, in some way, come across his devices and ideas.</a:t>
            </a:r>
          </a:p>
          <a:p>
            <a:pPr marL="137160" indent="0" algn="ctr">
              <a:spcAft>
                <a:spcPts val="1200"/>
              </a:spcAft>
              <a:buNone/>
            </a:pPr>
            <a:r>
              <a:rPr lang="en-US" dirty="0" smtClean="0">
                <a:latin typeface="Bookman Old Style"/>
                <a:cs typeface="Bookman Old Style"/>
              </a:rPr>
              <a:t>He is important to ADGA because his designs and marketing strategies captivated us all into believing in his vision. The sleekness and ease of his devices is something that we now cannot be without.</a:t>
            </a:r>
          </a:p>
          <a:p>
            <a:pPr marL="137160" indent="0" algn="ctr">
              <a:buNone/>
            </a:pPr>
            <a:r>
              <a:rPr lang="en-US" dirty="0" smtClean="0">
                <a:latin typeface="Bookman Old Style"/>
                <a:cs typeface="Bookman Old Style"/>
              </a:rPr>
              <a:t>Even after he is gone, Jobs’ ideas keep flowing. Soon we can experience anything from the iWatch, to the iTV, to even the iCar. The possibilities are endless and Steve Jobs paved the way for us to experience them.</a:t>
            </a:r>
            <a:endParaRPr lang="en-US" dirty="0">
              <a:latin typeface="Bookman Old Style"/>
              <a:cs typeface="Bookman Old Style"/>
            </a:endParaRPr>
          </a:p>
        </p:txBody>
      </p:sp>
    </p:spTree>
    <p:extLst>
      <p:ext uri="{BB962C8B-B14F-4D97-AF65-F5344CB8AC3E}">
        <p14:creationId xmlns:p14="http://schemas.microsoft.com/office/powerpoint/2010/main" val="383230630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898509"/>
      </p:ext>
    </p:extLst>
  </p:cSld>
  <p:clrMapOvr>
    <a:masterClrMapping/>
  </p:clrMapOvr>
  <mc:AlternateContent xmlns:mc="http://schemas.openxmlformats.org/markup-compatibility/2006">
    <mc:Choice xmlns:p14="http://schemas.microsoft.com/office/powerpoint/2010/main" Requires="p14">
      <p:transition spd="slow" p14:dur="27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References</a:t>
            </a:r>
            <a:endParaRPr lang="en-US" dirty="0">
              <a:latin typeface="BlairMdITC TT-Medium"/>
              <a:cs typeface="BlairMdITC TT-Medium"/>
            </a:endParaRPr>
          </a:p>
        </p:txBody>
      </p:sp>
      <p:sp>
        <p:nvSpPr>
          <p:cNvPr id="3" name="Content Placeholder 2"/>
          <p:cNvSpPr>
            <a:spLocks noGrp="1"/>
          </p:cNvSpPr>
          <p:nvPr>
            <p:ph idx="1"/>
          </p:nvPr>
        </p:nvSpPr>
        <p:spPr/>
        <p:txBody>
          <a:bodyPr/>
          <a:lstStyle/>
          <a:p>
            <a:r>
              <a:rPr lang="en-US" dirty="0" err="1" smtClean="0"/>
              <a:t>Bio.com</a:t>
            </a:r>
            <a:endParaRPr lang="en-US" dirty="0" smtClean="0"/>
          </a:p>
          <a:p>
            <a:r>
              <a:rPr lang="en-US" dirty="0" smtClean="0"/>
              <a:t>Google images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200">
        <p:fade thruBlk="1"/>
      </p:transition>
    </mc:Choice>
    <mc:Fallback>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Steve Jobs</a:t>
            </a:r>
            <a:endParaRPr lang="en-US" dirty="0">
              <a:latin typeface="BlairMdITC TT-Medium"/>
              <a:cs typeface="BlairMdITC TT-Medium"/>
            </a:endParaRPr>
          </a:p>
        </p:txBody>
      </p:sp>
      <p:sp>
        <p:nvSpPr>
          <p:cNvPr id="3" name="Content Placeholder 2"/>
          <p:cNvSpPr>
            <a:spLocks noGrp="1"/>
          </p:cNvSpPr>
          <p:nvPr>
            <p:ph idx="1"/>
          </p:nvPr>
        </p:nvSpPr>
        <p:spPr>
          <a:xfrm>
            <a:off x="228600" y="1752600"/>
            <a:ext cx="8229600" cy="4343400"/>
          </a:xfrm>
        </p:spPr>
        <p:txBody>
          <a:bodyPr>
            <a:normAutofit fontScale="92500" lnSpcReduction="10000"/>
          </a:bodyPr>
          <a:lstStyle/>
          <a:p>
            <a:pPr indent="411480" algn="ctr">
              <a:spcAft>
                <a:spcPts val="3000"/>
              </a:spcAft>
              <a:buNone/>
            </a:pPr>
            <a:r>
              <a:rPr lang="en-US" dirty="0" smtClean="0">
                <a:latin typeface="Bookman Old Style" pitchFamily="18" charset="0"/>
              </a:rPr>
              <a:t>A man whose perseverance and belief in himself and his vision brought him to be one of the most famous and fascinating people in our modern world.</a:t>
            </a:r>
          </a:p>
          <a:p>
            <a:pPr indent="411480" algn="ctr">
              <a:spcAft>
                <a:spcPts val="3000"/>
              </a:spcAft>
              <a:buNone/>
            </a:pPr>
            <a:r>
              <a:rPr lang="en-US" dirty="0" smtClean="0">
                <a:latin typeface="Bookman Old Style" pitchFamily="18" charset="0"/>
              </a:rPr>
              <a:t>His technological prowess revolutionized the world in personal computing, music, even animated movies.</a:t>
            </a:r>
          </a:p>
          <a:p>
            <a:pPr indent="411480" algn="ctr">
              <a:buNone/>
            </a:pPr>
            <a:r>
              <a:rPr lang="en-US" dirty="0" smtClean="0">
                <a:latin typeface="Bookman Old Style" pitchFamily="18" charset="0"/>
              </a:rPr>
              <a:t>For these reasons, he is an important figure in Art and Design and Graphic Arts.</a:t>
            </a:r>
            <a:endParaRPr lang="en-US" dirty="0">
              <a:latin typeface="Bookman Old Style" pitchFamily="18" charset="0"/>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Early Life</a:t>
            </a:r>
            <a:endParaRPr lang="en-US" dirty="0">
              <a:latin typeface="BlairMdITC TT-Medium"/>
              <a:cs typeface="BlairMdITC TT-Medium"/>
            </a:endParaRPr>
          </a:p>
        </p:txBody>
      </p:sp>
      <p:sp>
        <p:nvSpPr>
          <p:cNvPr id="3" name="Content Placeholder 2"/>
          <p:cNvSpPr>
            <a:spLocks noGrp="1"/>
          </p:cNvSpPr>
          <p:nvPr>
            <p:ph idx="1"/>
          </p:nvPr>
        </p:nvSpPr>
        <p:spPr>
          <a:xfrm rot="21600000">
            <a:off x="457200" y="1600200"/>
            <a:ext cx="8229600" cy="4709160"/>
          </a:xfrm>
        </p:spPr>
        <p:txBody>
          <a:bodyPr/>
          <a:lstStyle/>
          <a:p>
            <a:r>
              <a:rPr lang="en-US" dirty="0" smtClean="0">
                <a:latin typeface="Bookman Old Style" pitchFamily="18" charset="0"/>
              </a:rPr>
              <a:t>Born on February 24, 1955 in San Francisco, California.</a:t>
            </a:r>
          </a:p>
          <a:p>
            <a:r>
              <a:rPr lang="en-US" dirty="0" smtClean="0">
                <a:latin typeface="Bookman Old Style" pitchFamily="18" charset="0"/>
              </a:rPr>
              <a:t>He was put up for adoption by his parents Joanne Schieble and Abdulfattah Jandali without a name.</a:t>
            </a:r>
          </a:p>
          <a:p>
            <a:r>
              <a:rPr lang="en-US" dirty="0" smtClean="0">
                <a:latin typeface="Bookman Old Style" pitchFamily="18" charset="0"/>
              </a:rPr>
              <a:t>His adoptive parents, Clara and Paul Jobs, named him Steven Paul Jobs.</a:t>
            </a:r>
            <a:endParaRPr lang="en-US" dirty="0">
              <a:latin typeface="Bookman Old Style" pitchFamily="18" charset="0"/>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Schooling</a:t>
            </a:r>
            <a:endParaRPr lang="en-US" dirty="0">
              <a:latin typeface="BlairMdITC TT-Medium"/>
              <a:cs typeface="BlairMdITC TT-Medium"/>
            </a:endParaRPr>
          </a:p>
        </p:txBody>
      </p:sp>
      <p:sp>
        <p:nvSpPr>
          <p:cNvPr id="3" name="Content Placeholder 2"/>
          <p:cNvSpPr>
            <a:spLocks noGrp="1"/>
          </p:cNvSpPr>
          <p:nvPr>
            <p:ph idx="1"/>
          </p:nvPr>
        </p:nvSpPr>
        <p:spPr/>
        <p:txBody>
          <a:bodyPr/>
          <a:lstStyle/>
          <a:p>
            <a:r>
              <a:rPr lang="en-US" dirty="0" smtClean="0">
                <a:latin typeface="Bookman Old Style" pitchFamily="18" charset="0"/>
              </a:rPr>
              <a:t>Jobs had always been a trickster in his childhood. </a:t>
            </a:r>
          </a:p>
          <a:p>
            <a:r>
              <a:rPr lang="en-US" dirty="0" smtClean="0">
                <a:latin typeface="Bookman Old Style" pitchFamily="18" charset="0"/>
              </a:rPr>
              <a:t>He also received above average scores in school and was offered to skip to high school early on. His parents declined. </a:t>
            </a:r>
          </a:p>
          <a:p>
            <a:r>
              <a:rPr lang="en-US" dirty="0" smtClean="0">
                <a:latin typeface="Bookman Old Style" pitchFamily="18" charset="0"/>
              </a:rPr>
              <a:t>In high school he met his future partner, Steve Wozniak; a college student whom Jobs shared interests and views with.</a:t>
            </a:r>
            <a:endParaRPr lang="en-US" dirty="0">
              <a:latin typeface="Bookman Old Style" pitchFamily="18" charset="0"/>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College Life</a:t>
            </a:r>
            <a:endParaRPr lang="en-US" dirty="0">
              <a:latin typeface="BlairMdITC TT-Medium"/>
              <a:cs typeface="BlairMdITC TT-Medium"/>
            </a:endParaRPr>
          </a:p>
        </p:txBody>
      </p:sp>
      <p:sp>
        <p:nvSpPr>
          <p:cNvPr id="3" name="Content Placeholder 2"/>
          <p:cNvSpPr>
            <a:spLocks noGrp="1"/>
          </p:cNvSpPr>
          <p:nvPr>
            <p:ph idx="1"/>
          </p:nvPr>
        </p:nvSpPr>
        <p:spPr/>
        <p:txBody>
          <a:bodyPr/>
          <a:lstStyle/>
          <a:p>
            <a:r>
              <a:rPr lang="en-US" dirty="0" smtClean="0">
                <a:latin typeface="Bookman Old Style" pitchFamily="18" charset="0"/>
              </a:rPr>
              <a:t>Jobs attended a college in Portland, Oregon but dropped out shortly after.</a:t>
            </a:r>
          </a:p>
          <a:p>
            <a:r>
              <a:rPr lang="en-US" dirty="0" smtClean="0">
                <a:latin typeface="Bookman Old Style" pitchFamily="18" charset="0"/>
              </a:rPr>
              <a:t>Jobs decided to instead, visit creative classes for a year in a half.</a:t>
            </a:r>
          </a:p>
          <a:p>
            <a:pPr>
              <a:buNone/>
            </a:pPr>
            <a:endParaRPr lang="en-US" dirty="0" smtClean="0">
              <a:latin typeface="Bookman Old Style" pitchFamily="18" charset="0"/>
            </a:endParaRPr>
          </a:p>
          <a:p>
            <a:endParaRPr lang="en-US" dirty="0" smtClean="0">
              <a:latin typeface="Bookman Old Style" pitchFamily="18" charset="0"/>
            </a:endParaRPr>
          </a:p>
          <a:p>
            <a:endParaRPr lang="en-US" dirty="0">
              <a:latin typeface="Bookman Old Style" pitchFamily="18" charset="0"/>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Early Work</a:t>
            </a:r>
            <a:endParaRPr lang="en-US" dirty="0">
              <a:latin typeface="BlairMdITC TT-Medium"/>
              <a:cs typeface="BlairMdITC TT-Medium"/>
            </a:endParaRPr>
          </a:p>
        </p:txBody>
      </p:sp>
      <p:sp>
        <p:nvSpPr>
          <p:cNvPr id="3" name="Content Placeholder 2"/>
          <p:cNvSpPr>
            <a:spLocks noGrp="1"/>
          </p:cNvSpPr>
          <p:nvPr>
            <p:ph idx="1"/>
          </p:nvPr>
        </p:nvSpPr>
        <p:spPr/>
        <p:txBody>
          <a:bodyPr/>
          <a:lstStyle/>
          <a:p>
            <a:r>
              <a:rPr lang="en-US" dirty="0" smtClean="0">
                <a:latin typeface="Bookman Old Style" pitchFamily="18" charset="0"/>
              </a:rPr>
              <a:t>Jobs started out working as a video game designer for Atari.</a:t>
            </a:r>
          </a:p>
          <a:p>
            <a:r>
              <a:rPr lang="en-US" dirty="0" smtClean="0">
                <a:latin typeface="Bookman Old Style" pitchFamily="18" charset="0"/>
              </a:rPr>
              <a:t>Jobs and Wozniak started their business, Apple, in Job’s garage. </a:t>
            </a:r>
          </a:p>
          <a:p>
            <a:pPr lvl="1"/>
            <a:r>
              <a:rPr lang="en-US" dirty="0" smtClean="0">
                <a:latin typeface="Bookman Old Style" pitchFamily="18" charset="0"/>
              </a:rPr>
              <a:t>Their first creation was the Apple I, which was a personal computer. </a:t>
            </a:r>
          </a:p>
          <a:p>
            <a:pPr lvl="1"/>
            <a:r>
              <a:rPr lang="en-US" dirty="0" smtClean="0">
                <a:latin typeface="Bookman Old Style" pitchFamily="18" charset="0"/>
              </a:rPr>
              <a:t>It was, however, the Apple II that really sold and gained popularity.</a:t>
            </a:r>
          </a:p>
          <a:p>
            <a:pPr lvl="1">
              <a:buNone/>
            </a:pPr>
            <a:endParaRPr lang="en-US" dirty="0" smtClean="0">
              <a:latin typeface="Bookman Old Style" pitchFamily="18" charset="0"/>
            </a:endParaRPr>
          </a:p>
          <a:p>
            <a:pPr lvl="1"/>
            <a:endParaRPr lang="en-US" dirty="0" smtClean="0">
              <a:latin typeface="Bookman Old Style" pitchFamily="18" charset="0"/>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Other Work</a:t>
            </a:r>
            <a:endParaRPr lang="en-US" dirty="0">
              <a:latin typeface="BlairMdITC TT-Medium"/>
              <a:cs typeface="BlairMdITC TT-Medium"/>
            </a:endParaRPr>
          </a:p>
        </p:txBody>
      </p:sp>
      <p:sp>
        <p:nvSpPr>
          <p:cNvPr id="3" name="Content Placeholder 2"/>
          <p:cNvSpPr>
            <a:spLocks noGrp="1"/>
          </p:cNvSpPr>
          <p:nvPr>
            <p:ph idx="1"/>
          </p:nvPr>
        </p:nvSpPr>
        <p:spPr/>
        <p:txBody>
          <a:bodyPr/>
          <a:lstStyle/>
          <a:p>
            <a:r>
              <a:rPr lang="en-US" dirty="0" smtClean="0">
                <a:latin typeface="Bookman Old Style" pitchFamily="18" charset="0"/>
              </a:rPr>
              <a:t>After many flowed device ideas Jobs renounced his position as co-CEO of Apple.</a:t>
            </a:r>
          </a:p>
          <a:p>
            <a:r>
              <a:rPr lang="en-US" dirty="0" smtClean="0">
                <a:latin typeface="Bookman Old Style" pitchFamily="18" charset="0"/>
              </a:rPr>
              <a:t>Jobs then created a company called NeXT, Inc. which was unsuccessful.</a:t>
            </a:r>
          </a:p>
          <a:p>
            <a:r>
              <a:rPr lang="en-US" dirty="0" smtClean="0">
                <a:latin typeface="Bookman Old Style" pitchFamily="18" charset="0"/>
              </a:rPr>
              <a:t>Jobs then decided to invest $50 million to what is now known as Pixar.</a:t>
            </a:r>
          </a:p>
          <a:p>
            <a:r>
              <a:rPr lang="en-US" dirty="0" smtClean="0">
                <a:latin typeface="Bookman Old Style" pitchFamily="18" charset="0"/>
              </a:rPr>
              <a:t>When Pixar gained popularity Jobs went back to his position in Apple.</a:t>
            </a:r>
          </a:p>
          <a:p>
            <a:endParaRPr lang="en-US" dirty="0" smtClean="0">
              <a:latin typeface="Bookman Old Style" pitchFamily="18" charset="0"/>
            </a:endParaRPr>
          </a:p>
          <a:p>
            <a:endParaRPr lang="en-US" dirty="0" smtClean="0">
              <a:latin typeface="Bookman Old Style" pitchFamily="18" charset="0"/>
            </a:endParaRPr>
          </a:p>
          <a:p>
            <a:endParaRPr lang="en-US" dirty="0">
              <a:latin typeface="Bookman Old Style" pitchFamily="18" charset="0"/>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Apple</a:t>
            </a:r>
            <a:endParaRPr lang="en-US" dirty="0">
              <a:latin typeface="BlairMdITC TT-Medium"/>
              <a:cs typeface="BlairMdITC TT-Medium"/>
            </a:endParaRPr>
          </a:p>
        </p:txBody>
      </p:sp>
      <p:sp>
        <p:nvSpPr>
          <p:cNvPr id="3" name="Content Placeholder 2"/>
          <p:cNvSpPr>
            <a:spLocks noGrp="1"/>
          </p:cNvSpPr>
          <p:nvPr>
            <p:ph idx="1"/>
          </p:nvPr>
        </p:nvSpPr>
        <p:spPr/>
        <p:txBody>
          <a:bodyPr/>
          <a:lstStyle/>
          <a:p>
            <a:r>
              <a:rPr lang="en-US" dirty="0" smtClean="0">
                <a:latin typeface="Bookman Old Style"/>
                <a:cs typeface="Bookman Old Style"/>
              </a:rPr>
              <a:t>Jobs went on to create the iMac which greatly elevated </a:t>
            </a:r>
            <a:r>
              <a:rPr lang="en-US" dirty="0" smtClean="0">
                <a:latin typeface="Bookman Old Style"/>
                <a:cs typeface="Bookman Old Style"/>
              </a:rPr>
              <a:t>Apple’s </a:t>
            </a:r>
            <a:r>
              <a:rPr lang="en-US" dirty="0" smtClean="0">
                <a:latin typeface="Bookman Old Style"/>
                <a:cs typeface="Bookman Old Style"/>
              </a:rPr>
              <a:t>popularity.</a:t>
            </a:r>
          </a:p>
          <a:p>
            <a:r>
              <a:rPr lang="en-US" dirty="0" smtClean="0">
                <a:latin typeface="Bookman Old Style"/>
                <a:cs typeface="Bookman Old Style"/>
              </a:rPr>
              <a:t>Apple went on to produce a profit of </a:t>
            </a:r>
            <a:r>
              <a:rPr lang="en-US" dirty="0" smtClean="0">
                <a:latin typeface="Bookman Old Style"/>
                <a:cs typeface="Bookman Old Style"/>
              </a:rPr>
              <a:t>$1.58 billion.</a:t>
            </a:r>
            <a:endParaRPr lang="en-US" dirty="0" smtClean="0">
              <a:latin typeface="Bookman Old Style"/>
              <a:cs typeface="Bookman Old Style"/>
            </a:endParaRPr>
          </a:p>
          <a:p>
            <a:r>
              <a:rPr lang="en-US" dirty="0" smtClean="0">
                <a:latin typeface="Bookman Old Style"/>
                <a:cs typeface="Bookman Old Style"/>
              </a:rPr>
              <a:t>In </a:t>
            </a:r>
            <a:r>
              <a:rPr lang="en-US" dirty="0" smtClean="0">
                <a:latin typeface="Bookman Old Style"/>
                <a:cs typeface="Bookman Old Style"/>
              </a:rPr>
              <a:t>2007, </a:t>
            </a:r>
            <a:r>
              <a:rPr lang="en-US" dirty="0" smtClean="0">
                <a:latin typeface="Bookman Old Style"/>
                <a:cs typeface="Bookman Old Style"/>
              </a:rPr>
              <a:t>Apple had record breaking </a:t>
            </a:r>
            <a:r>
              <a:rPr lang="en-US" dirty="0" smtClean="0">
                <a:latin typeface="Bookman Old Style"/>
                <a:cs typeface="Bookman Old Style"/>
              </a:rPr>
              <a:t>stock amounts </a:t>
            </a:r>
            <a:r>
              <a:rPr lang="en-US" dirty="0" smtClean="0">
                <a:latin typeface="Bookman Old Style"/>
                <a:cs typeface="Bookman Old Style"/>
              </a:rPr>
              <a:t>of $</a:t>
            </a:r>
            <a:r>
              <a:rPr lang="en-US" dirty="0" smtClean="0">
                <a:latin typeface="Bookman Old Style"/>
                <a:cs typeface="Bookman Old Style"/>
              </a:rPr>
              <a:t>199.99 per share.</a:t>
            </a:r>
            <a:endParaRPr lang="en-US" dirty="0" smtClean="0">
              <a:latin typeface="Bookman Old Style"/>
              <a:cs typeface="Bookman Old Style"/>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irMdITC TT-Medium"/>
                <a:cs typeface="BlairMdITC TT-Medium"/>
              </a:rPr>
              <a:t>Family</a:t>
            </a:r>
            <a:endParaRPr lang="en-US" dirty="0">
              <a:latin typeface="BlairMdITC TT-Medium"/>
              <a:cs typeface="BlairMdITC TT-Medium"/>
            </a:endParaRPr>
          </a:p>
        </p:txBody>
      </p:sp>
      <p:sp>
        <p:nvSpPr>
          <p:cNvPr id="3" name="Content Placeholder 2"/>
          <p:cNvSpPr>
            <a:spLocks noGrp="1"/>
          </p:cNvSpPr>
          <p:nvPr>
            <p:ph idx="1"/>
          </p:nvPr>
        </p:nvSpPr>
        <p:spPr/>
        <p:txBody>
          <a:bodyPr/>
          <a:lstStyle/>
          <a:p>
            <a:r>
              <a:rPr lang="en-US" dirty="0" smtClean="0">
                <a:latin typeface="Bookman Old Style"/>
                <a:cs typeface="Bookman Old Style"/>
              </a:rPr>
              <a:t>Jobs had his first daughter at age 23 with girlfriend, Chrisann Brennan, but he denied paternity of her until age 7.</a:t>
            </a:r>
          </a:p>
          <a:p>
            <a:r>
              <a:rPr lang="en-US" dirty="0" smtClean="0">
                <a:latin typeface="Bookman Old Style"/>
                <a:cs typeface="Bookman Old Style"/>
              </a:rPr>
              <a:t>He met his wife, Laurene Powell, at Stanford Business School. </a:t>
            </a:r>
          </a:p>
          <a:p>
            <a:r>
              <a:rPr lang="en-US" dirty="0" smtClean="0">
                <a:latin typeface="Bookman Old Style"/>
                <a:cs typeface="Bookman Old Style"/>
              </a:rPr>
              <a:t>Jobs and his wife had three children.</a:t>
            </a:r>
            <a:endParaRPr lang="en-US" dirty="0">
              <a:latin typeface="Bookman Old Style"/>
              <a:cs typeface="Bookman Old Style"/>
            </a:endParaRP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3">
      <a:dk1>
        <a:sysClr val="windowText" lastClr="000000"/>
      </a:dk1>
      <a:lt1>
        <a:sysClr val="window" lastClr="FFFFFF"/>
      </a:lt1>
      <a:dk2>
        <a:srgbClr val="262626"/>
      </a:dk2>
      <a:lt2>
        <a:srgbClr val="F2F2F2"/>
      </a:lt2>
      <a:accent1>
        <a:srgbClr val="A2B5E2"/>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251</TotalTime>
  <Words>594</Words>
  <Application>Microsoft Macintosh PowerPoint</Application>
  <PresentationFormat>On-screen Show (4:3)</PresentationFormat>
  <Paragraphs>54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Steve Jobs</vt:lpstr>
      <vt:lpstr>Steve Jobs</vt:lpstr>
      <vt:lpstr>Early Life</vt:lpstr>
      <vt:lpstr>Schooling</vt:lpstr>
      <vt:lpstr>College Life</vt:lpstr>
      <vt:lpstr>Early Work</vt:lpstr>
      <vt:lpstr>Other Work</vt:lpstr>
      <vt:lpstr>Apple</vt:lpstr>
      <vt:lpstr>Family</vt:lpstr>
      <vt:lpstr>Illness</vt:lpstr>
      <vt:lpstr>Death</vt:lpstr>
      <vt:lpstr>Legacy</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local78</dc:creator>
  <cp:lastModifiedBy>Student</cp:lastModifiedBy>
  <cp:revision>54</cp:revision>
  <dcterms:created xsi:type="dcterms:W3CDTF">2013-12-16T15:43:01Z</dcterms:created>
  <dcterms:modified xsi:type="dcterms:W3CDTF">2013-12-16T22:18:05Z</dcterms:modified>
</cp:coreProperties>
</file>