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95" r:id="rId5"/>
    <p:sldId id="291" r:id="rId6"/>
    <p:sldId id="293" r:id="rId7"/>
    <p:sldId id="275" r:id="rId8"/>
    <p:sldId id="276" r:id="rId9"/>
    <p:sldId id="277" r:id="rId10"/>
    <p:sldId id="279" r:id="rId11"/>
    <p:sldId id="282" r:id="rId12"/>
    <p:sldId id="283" r:id="rId13"/>
    <p:sldId id="284" r:id="rId14"/>
    <p:sldId id="299" r:id="rId15"/>
    <p:sldId id="285" r:id="rId16"/>
    <p:sldId id="264" r:id="rId17"/>
    <p:sldId id="265" r:id="rId18"/>
    <p:sldId id="266" r:id="rId19"/>
    <p:sldId id="267" r:id="rId20"/>
    <p:sldId id="268" r:id="rId21"/>
    <p:sldId id="269" r:id="rId22"/>
    <p:sldId id="270" r:id="rId23"/>
    <p:sldId id="271" r:id="rId24"/>
    <p:sldId id="272" r:id="rId25"/>
    <p:sldId id="287" r:id="rId26"/>
    <p:sldId id="289" r:id="rId27"/>
    <p:sldId id="288" r:id="rId28"/>
    <p:sldId id="296" r:id="rId29"/>
    <p:sldId id="297" r:id="rId30"/>
    <p:sldId id="2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snapToGrid="0" snapToObjects="1">
      <p:cViewPr>
        <p:scale>
          <a:sx n="75" d="100"/>
          <a:sy n="75" d="100"/>
        </p:scale>
        <p:origin x="-1002" y="54"/>
      </p:cViewPr>
      <p:guideLst>
        <p:guide orient="horz" pos="2160"/>
        <p:guide pos="2880"/>
      </p:guideLst>
    </p:cSldViewPr>
  </p:slideViewPr>
  <p:outlineViewPr>
    <p:cViewPr>
      <p:scale>
        <a:sx n="33" d="100"/>
        <a:sy n="33" d="100"/>
      </p:scale>
      <p:origin x="42" y="266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April 29, 2012</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April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29,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April 29,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April 29,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29, 2012</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29,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April 29, 2012</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April 29, 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April 29, 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ojp.usdoj.gov/nij" TargetMode="External"/><Relationship Id="rId2" Type="http://schemas.openxmlformats.org/officeDocument/2006/relationships/hyperlink" Target="http://www.endabuse.org/health" TargetMode="External"/><Relationship Id="rId1" Type="http://schemas.openxmlformats.org/officeDocument/2006/relationships/slideLayout" Target="../slideLayouts/slideLayout2.xml"/><Relationship Id="rId4" Type="http://schemas.openxmlformats.org/officeDocument/2006/relationships/hyperlink" Target="http://www.nyawc.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opdv.state.ny.us/professionals/health/laws.html" TargetMode="External"/><Relationship Id="rId2" Type="http://schemas.openxmlformats.org/officeDocument/2006/relationships/hyperlink" Target="http://www.nyc.gov/html/ocdv/html/publications/publications.shtml" TargetMode="External"/><Relationship Id="rId1" Type="http://schemas.openxmlformats.org/officeDocument/2006/relationships/slideLayout" Target="../slideLayouts/slideLayout2.xml"/><Relationship Id="rId5" Type="http://schemas.openxmlformats.org/officeDocument/2006/relationships/hyperlink" Target="http://www.tnr.com/article/politics/magazine/102779/domestic-violence-vawa-maryland-abuse-women" TargetMode="External"/><Relationship Id="rId4" Type="http://schemas.openxmlformats.org/officeDocument/2006/relationships/hyperlink" Target="http://www.preventioninstitut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Domestic Violence </a:t>
            </a:r>
            <a:endParaRPr lang="en-US" dirty="0"/>
          </a:p>
        </p:txBody>
      </p:sp>
      <p:sp>
        <p:nvSpPr>
          <p:cNvPr id="3" name="Subtitle 2"/>
          <p:cNvSpPr>
            <a:spLocks noGrp="1"/>
          </p:cNvSpPr>
          <p:nvPr>
            <p:ph type="subTitle" idx="1"/>
          </p:nvPr>
        </p:nvSpPr>
        <p:spPr/>
        <p:txBody>
          <a:bodyPr/>
          <a:lstStyle/>
          <a:p>
            <a:r>
              <a:rPr lang="en-US" dirty="0" smtClean="0"/>
              <a:t>Community: Sunset Park, Brooklyn</a:t>
            </a:r>
            <a:endParaRPr lang="en-US" dirty="0"/>
          </a:p>
        </p:txBody>
      </p:sp>
      <p:pic>
        <p:nvPicPr>
          <p:cNvPr id="4" name="Picture 3" descr="domestic.jpg"/>
          <p:cNvPicPr>
            <a:picLocks noChangeAspect="1"/>
          </p:cNvPicPr>
          <p:nvPr/>
        </p:nvPicPr>
        <p:blipFill>
          <a:blip r:embed="rId2" cstate="print"/>
          <a:stretch>
            <a:fillRect/>
          </a:stretch>
        </p:blipFill>
        <p:spPr>
          <a:xfrm>
            <a:off x="0" y="0"/>
            <a:ext cx="4514640" cy="6276264"/>
          </a:xfrm>
          <a:prstGeom prst="rect">
            <a:avLst/>
          </a:prstGeom>
        </p:spPr>
      </p:pic>
    </p:spTree>
    <p:extLst>
      <p:ext uri="{BB962C8B-B14F-4D97-AF65-F5344CB8AC3E}">
        <p14:creationId xmlns="" xmlns:p14="http://schemas.microsoft.com/office/powerpoint/2010/main" xmlns:mv="urn:schemas-microsoft-com:mac:vml" xmlns:mc="http://schemas.openxmlformats.org/markup-compatibility/2006" val="406171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983673"/>
            <a:ext cx="7024744" cy="1143000"/>
          </a:xfrm>
        </p:spPr>
        <p:txBody>
          <a:bodyPr/>
          <a:lstStyle/>
          <a:p>
            <a:r>
              <a:rPr lang="en-US" dirty="0" smtClean="0"/>
              <a:t>Impact of Culture on IPV</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Culture influences the patient’s belief system , emotional expression and behavior.</a:t>
            </a:r>
          </a:p>
          <a:p>
            <a:r>
              <a:rPr lang="en-US" dirty="0" smtClean="0"/>
              <a:t>Culture influences how people view abuse, whether they seek help, how they communicate their experience and from whom they are likely to seek assistance.</a:t>
            </a:r>
          </a:p>
          <a:p>
            <a:r>
              <a:rPr lang="en-US" dirty="0" smtClean="0"/>
              <a:t>Asian victims may feel more cultural pressure to preserve the family to preserve the family and are less likely to seek outside intervention.</a:t>
            </a:r>
          </a:p>
          <a:p>
            <a:r>
              <a:rPr lang="en-US" dirty="0" smtClean="0"/>
              <a:t>Immigrant woman often suffer higher rates of battering than US citizens.  </a:t>
            </a:r>
          </a:p>
          <a:p>
            <a:endParaRPr lang="en-US" dirty="0"/>
          </a:p>
        </p:txBody>
      </p:sp>
    </p:spTree>
    <p:extLst>
      <p:ext uri="{BB962C8B-B14F-4D97-AF65-F5344CB8AC3E}">
        <p14:creationId xmlns="" xmlns:p14="http://schemas.microsoft.com/office/powerpoint/2010/main" xmlns:mv="urn:schemas-microsoft-com:mac:vml" xmlns:mc="http://schemas.openxmlformats.org/markup-compatibility/2006" val="4260175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Culture cont.</a:t>
            </a:r>
            <a:endParaRPr lang="en-US" dirty="0"/>
          </a:p>
        </p:txBody>
      </p:sp>
      <p:sp>
        <p:nvSpPr>
          <p:cNvPr id="3" name="Content Placeholder 2"/>
          <p:cNvSpPr>
            <a:spLocks noGrp="1"/>
          </p:cNvSpPr>
          <p:nvPr>
            <p:ph idx="1"/>
          </p:nvPr>
        </p:nvSpPr>
        <p:spPr/>
        <p:txBody>
          <a:bodyPr/>
          <a:lstStyle/>
          <a:p>
            <a:r>
              <a:rPr lang="en-US" dirty="0" smtClean="0"/>
              <a:t>Chinese Immigrants only recognize hitting, striking, beating, fighting, physical violence and forced sex as abuse.  Chinese immigrants do not recognize psychological, verbal and other forms of control as abuse.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cont.</a:t>
            </a: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t>In more traditional societies, like Mexico, Nigeria, India, Bangladesh, wife beating is largely regarded as a consequence of a man’s right to inflict physical punishment on his wife.  Cultural justification for violence usually follow from traditional notions of the proper roles of man and women.  In many settings women are expected to look after their homes and children and show their husbands obedience and respect.  If a man feels that his wife has failed in her role or overstepped her limits then violence may be his response.</a:t>
            </a:r>
          </a:p>
          <a:p>
            <a:pPr algn="just">
              <a:buNone/>
            </a:pPr>
            <a:r>
              <a:rPr lang="en-US" dirty="0" smtClean="0"/>
              <a:t>One indigenous woman in Mexico observed “ I think that if the wife is guilty, the husband has the right to hit her… If I have done something wrong… nobody should defend me.  But if I have not done something wrong, I have a right to be defended.”</a:t>
            </a:r>
          </a:p>
          <a:p>
            <a:pPr algn="just">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Violence Against Woman ACT (VAWA) </a:t>
            </a:r>
          </a:p>
          <a:p>
            <a:pPr>
              <a:buNone/>
            </a:pPr>
            <a:r>
              <a:rPr lang="en-US" dirty="0" smtClean="0"/>
              <a:t>     The first major law to combat IPV. Government agencies and victim advocates work together to fight DV, sexual assault and other types of violence</a:t>
            </a:r>
            <a:r>
              <a:rPr lang="en-US" dirty="0" smtClean="0"/>
              <a:t>.</a:t>
            </a:r>
          </a:p>
          <a:p>
            <a:pPr>
              <a:buNone/>
            </a:pPr>
            <a:endParaRPr lang="en-US" dirty="0" smtClean="0"/>
          </a:p>
          <a:p>
            <a:r>
              <a:rPr lang="en-US" dirty="0" smtClean="0"/>
              <a:t>Reauthorized in the Senate 4/12.</a:t>
            </a:r>
          </a:p>
          <a:p>
            <a:r>
              <a:rPr lang="en-US" dirty="0" smtClean="0"/>
              <a:t>Third reauthorization since 2000, reauthorized every 5 years.</a:t>
            </a:r>
          </a:p>
          <a:p>
            <a:r>
              <a:rPr lang="en-US" dirty="0" smtClean="0"/>
              <a:t>Drafted by Democrat, Senator Patrick J Leahy of Vermont and Republican Senator Michael </a:t>
            </a:r>
            <a:r>
              <a:rPr lang="en-US" dirty="0" err="1" smtClean="0"/>
              <a:t>Decrapo</a:t>
            </a:r>
            <a:r>
              <a:rPr lang="en-US" dirty="0" smtClean="0"/>
              <a:t> of Idaho.</a:t>
            </a:r>
          </a:p>
          <a:p>
            <a:r>
              <a:rPr lang="en-US" dirty="0" smtClean="0"/>
              <a:t>Final vote 68 to 31, including 15 republicans.</a:t>
            </a:r>
          </a:p>
          <a:p>
            <a:r>
              <a:rPr lang="en-US" dirty="0" smtClean="0"/>
              <a:t>New provisions included to protect battered immigrants, Native women and victims in same-sex relationships</a:t>
            </a:r>
          </a:p>
          <a:p>
            <a:r>
              <a:rPr lang="en-US" dirty="0" smtClean="0"/>
              <a:t>Limit advertising on Backpage.com, known website that contributes to human trafficking.</a:t>
            </a:r>
          </a:p>
          <a:p>
            <a:r>
              <a:rPr lang="en-US" dirty="0" smtClean="0"/>
              <a:t>Awaiting final house vote expected mid-May.</a:t>
            </a:r>
          </a:p>
          <a:p>
            <a:pPr>
              <a:buNone/>
            </a:pP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U-Visa: victims of different crimes in US such as incest, sexual assault, sexual exploitation, abusive sexual contact, kidnapping, who cooperate with the investigation or prosecution of the crimes committed against them may be eligible for U visas, aka U Non-Immigrant Status.  Will be able to apply for Lawful Permanent Residence (LPR) after 3 years.</a:t>
            </a:r>
          </a:p>
          <a:p>
            <a:r>
              <a:rPr lang="en-US" dirty="0" smtClean="0"/>
              <a:t>T-Visa applies to victims of human trafficking, prostitution, commercial sexual exploitation and forced labor. Adult victim must be willing to testify.  Victim receives work permits &amp; are eligible for LPR after 3 years.</a:t>
            </a:r>
          </a:p>
          <a:p>
            <a:r>
              <a:rPr lang="en-US" dirty="0" smtClean="0"/>
              <a:t>Asylum – Immigrants who have fled DV in their home countries because of DV receive work permits and are eligible to apply to apply for LPR after one year.  </a:t>
            </a:r>
          </a:p>
          <a:p>
            <a:r>
              <a:rPr lang="en-US" dirty="0" smtClean="0"/>
              <a:t>Family Violence Prevention and Services Act (FVPSA) provides the main federal funding to help victims of DV and their children.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Referral Information/Community 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LFHC Family Support Center (FSC) 718-630-7186 Mon-Fri 9am-5pm</a:t>
            </a:r>
          </a:p>
          <a:p>
            <a:r>
              <a:rPr lang="en-US" dirty="0" smtClean="0"/>
              <a:t>NY Asian Woman’s Center (NYAWC) 24 hour Hotline 1-866-630-3159</a:t>
            </a:r>
          </a:p>
          <a:p>
            <a:r>
              <a:rPr lang="en-US" dirty="0" smtClean="0"/>
              <a:t>The Safe Homes Project, Brooklyn </a:t>
            </a:r>
            <a:r>
              <a:rPr lang="en-US" dirty="0" smtClean="0"/>
              <a:t>Network: </a:t>
            </a:r>
            <a:r>
              <a:rPr lang="en-US" dirty="0" smtClean="0"/>
              <a:t>800-376-0219</a:t>
            </a:r>
          </a:p>
          <a:p>
            <a:r>
              <a:rPr lang="en-US" dirty="0" smtClean="0"/>
              <a:t>Brooklyn Family Justice Center (FJC): 718-250-5111@ 350 Jay street, Brooklyn</a:t>
            </a:r>
          </a:p>
          <a:p>
            <a:r>
              <a:rPr lang="en-US" dirty="0" smtClean="0"/>
              <a:t>Safe Horizon 24 hour hotline 1-800-621-HOPE</a:t>
            </a:r>
          </a:p>
          <a:p>
            <a:r>
              <a:rPr lang="en-US" dirty="0" smtClean="0"/>
              <a:t>Arab American Family Support Center 718-643-8000</a:t>
            </a:r>
          </a:p>
          <a:p>
            <a:r>
              <a:rPr lang="en-US" dirty="0" smtClean="0"/>
              <a:t>Center for Battered Women’s Legal Services at Sanctuary for Families 212-349-6009</a:t>
            </a:r>
          </a:p>
          <a:p>
            <a:pPr>
              <a:buNone/>
            </a:pP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be done on nurse’s part?</a:t>
            </a:r>
            <a:endParaRPr lang="en-US" dirty="0"/>
          </a:p>
        </p:txBody>
      </p:sp>
      <p:sp>
        <p:nvSpPr>
          <p:cNvPr id="3" name="Content Placeholder 2"/>
          <p:cNvSpPr>
            <a:spLocks noGrp="1"/>
          </p:cNvSpPr>
          <p:nvPr>
            <p:ph idx="1"/>
          </p:nvPr>
        </p:nvSpPr>
        <p:spPr/>
        <p:txBody>
          <a:bodyPr>
            <a:normAutofit lnSpcReduction="10000"/>
          </a:bodyPr>
          <a:lstStyle/>
          <a:p>
            <a:pPr marL="68580" indent="0">
              <a:buNone/>
            </a:pPr>
            <a:r>
              <a:rPr lang="en-US" dirty="0" smtClean="0"/>
              <a:t>We, as nurses, should ask our patients about IPV and encourage patient disclosure by:</a:t>
            </a:r>
          </a:p>
          <a:p>
            <a:r>
              <a:rPr lang="en-US" dirty="0" smtClean="0"/>
              <a:t>Examining/doing physical assessments in private.</a:t>
            </a:r>
          </a:p>
          <a:p>
            <a:r>
              <a:rPr lang="en-US" dirty="0" smtClean="0"/>
              <a:t>Asking clear and direct questions.</a:t>
            </a:r>
          </a:p>
          <a:p>
            <a:r>
              <a:rPr lang="en-US" dirty="0" smtClean="0"/>
              <a:t>Using nonjudgmental words, tone and body language.</a:t>
            </a:r>
          </a:p>
          <a:p>
            <a:r>
              <a:rPr lang="en-US" dirty="0" smtClean="0"/>
              <a:t>Locate a trained interpreter/another nurse if language is a problem.</a:t>
            </a:r>
          </a:p>
          <a:p>
            <a:pPr marL="68580" indent="0">
              <a:buNone/>
            </a:pPr>
            <a:endParaRPr lang="en-US" b="1" dirty="0" smtClean="0"/>
          </a:p>
          <a:p>
            <a:endParaRPr lang="en-US" b="1" dirty="0" smtClean="0"/>
          </a:p>
          <a:p>
            <a:pPr marL="68580" indent="0">
              <a:buNone/>
            </a:pPr>
            <a:endParaRPr lang="en-US" b="1" dirty="0" smtClean="0"/>
          </a:p>
          <a:p>
            <a:pPr marL="68580" indent="0">
              <a:buNone/>
            </a:pPr>
            <a:endParaRPr lang="en-US" dirty="0" smtClean="0"/>
          </a:p>
        </p:txBody>
      </p:sp>
    </p:spTree>
    <p:extLst>
      <p:ext uri="{BB962C8B-B14F-4D97-AF65-F5344CB8AC3E}">
        <p14:creationId xmlns="" xmlns:p14="http://schemas.microsoft.com/office/powerpoint/2010/main" xmlns:mv="urn:schemas-microsoft-com:mac:vml" xmlns:mc="http://schemas.openxmlformats.org/markup-compatibility/2006" val="338601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be done on nurse’s part cont…</a:t>
            </a:r>
            <a:endParaRPr lang="en-US" dirty="0"/>
          </a:p>
        </p:txBody>
      </p:sp>
      <p:sp>
        <p:nvSpPr>
          <p:cNvPr id="3" name="Content Placeholder 2"/>
          <p:cNvSpPr>
            <a:spLocks noGrp="1"/>
          </p:cNvSpPr>
          <p:nvPr>
            <p:ph idx="1"/>
          </p:nvPr>
        </p:nvSpPr>
        <p:spPr/>
        <p:txBody>
          <a:bodyPr>
            <a:normAutofit fontScale="85000" lnSpcReduction="10000"/>
          </a:bodyPr>
          <a:lstStyle/>
          <a:p>
            <a:pPr marL="68580" indent="0">
              <a:buNone/>
            </a:pPr>
            <a:r>
              <a:rPr lang="en-US" dirty="0" smtClean="0"/>
              <a:t>Communicate your desire to help.  Acknowledging IVP and taking action is a slow process.  Initiate conversations with leading statements or questions: </a:t>
            </a:r>
          </a:p>
          <a:p>
            <a:r>
              <a:rPr lang="en-US" dirty="0" smtClean="0"/>
              <a:t>“Since violence is common in many peoples lives, I ask all my patients about IPV.”</a:t>
            </a:r>
          </a:p>
          <a:p>
            <a:r>
              <a:rPr lang="en-US" dirty="0" smtClean="0"/>
              <a:t> “Do you feel safe and comfortable at home?”</a:t>
            </a:r>
          </a:p>
          <a:p>
            <a:pPr marL="68580" indent="0">
              <a:buNone/>
            </a:pPr>
            <a:endParaRPr lang="en-US" dirty="0"/>
          </a:p>
          <a:p>
            <a:pPr marL="68580" indent="0">
              <a:buNone/>
            </a:pPr>
            <a:r>
              <a:rPr lang="en-US" dirty="0" smtClean="0"/>
              <a:t>Assessment is to be done in private without partner, friends, relatives including children 3 years of age and older.</a:t>
            </a:r>
          </a:p>
          <a:p>
            <a:pPr marL="68580" indent="0">
              <a:buNone/>
            </a:pPr>
            <a:endParaRPr lang="en-US" dirty="0"/>
          </a:p>
          <a:p>
            <a:pPr marL="68580" indent="0">
              <a:buNone/>
            </a:pPr>
            <a:endParaRPr lang="en-US" dirty="0"/>
          </a:p>
        </p:txBody>
      </p:sp>
    </p:spTree>
    <p:extLst>
      <p:ext uri="{BB962C8B-B14F-4D97-AF65-F5344CB8AC3E}">
        <p14:creationId xmlns="" xmlns:p14="http://schemas.microsoft.com/office/powerpoint/2010/main" xmlns:mv="urn:schemas-microsoft-com:mac:vml" xmlns:mc="http://schemas.openxmlformats.org/markup-compatibility/2006" val="966372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 </a:t>
            </a:r>
            <a:r>
              <a:rPr lang="en-US" dirty="0" smtClean="0"/>
              <a:t>Be aware of partner’s behavior.</a:t>
            </a:r>
          </a:p>
          <a:p>
            <a:r>
              <a:rPr lang="en-US" dirty="0" smtClean="0"/>
              <a:t>Partner may insist on staying close.</a:t>
            </a:r>
          </a:p>
          <a:p>
            <a:r>
              <a:rPr lang="en-US" dirty="0" smtClean="0"/>
              <a:t>Partner may try to answer questions posed to the patient.</a:t>
            </a:r>
          </a:p>
          <a:p>
            <a:r>
              <a:rPr lang="en-US" dirty="0" smtClean="0"/>
              <a:t>Partner may show signs of  injury such as skin discolorations indicative of ecchymosis, lacerations.</a:t>
            </a:r>
            <a:endParaRPr lang="en-US" dirty="0"/>
          </a:p>
        </p:txBody>
      </p:sp>
      <p:sp>
        <p:nvSpPr>
          <p:cNvPr id="4" name="Title 3"/>
          <p:cNvSpPr>
            <a:spLocks noGrp="1"/>
          </p:cNvSpPr>
          <p:nvPr>
            <p:ph type="title"/>
          </p:nvPr>
        </p:nvSpPr>
        <p:spPr/>
        <p:txBody>
          <a:bodyPr/>
          <a:lstStyle/>
          <a:p>
            <a:r>
              <a:rPr lang="en-US" dirty="0" smtClean="0"/>
              <a:t>If partner is present</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1969080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Value of Health professionals’ assessment for IPV </a:t>
            </a:r>
            <a:endParaRPr lang="en-US" dirty="0"/>
          </a:p>
        </p:txBody>
      </p:sp>
      <p:sp>
        <p:nvSpPr>
          <p:cNvPr id="3" name="Content Placeholder 2"/>
          <p:cNvSpPr>
            <a:spLocks noGrp="1"/>
          </p:cNvSpPr>
          <p:nvPr>
            <p:ph idx="1"/>
          </p:nvPr>
        </p:nvSpPr>
        <p:spPr/>
        <p:txBody>
          <a:bodyPr>
            <a:normAutofit/>
          </a:bodyPr>
          <a:lstStyle/>
          <a:p>
            <a:pPr marL="68580" indent="0">
              <a:buNone/>
            </a:pPr>
            <a:r>
              <a:rPr lang="en-US" sz="3200" i="1" dirty="0" smtClean="0"/>
              <a:t>“I didn’t feel comfortable the first time I was asked, but I think it was when I was asked the third or fourth time that I felt comfortable enough to answer honestly.”</a:t>
            </a:r>
            <a:r>
              <a:rPr lang="en-US" i="1" dirty="0" smtClean="0"/>
              <a:t> </a:t>
            </a:r>
            <a:r>
              <a:rPr lang="en-US" dirty="0" smtClean="0"/>
              <a:t>(Family Violence Prevention Fund, 2010)</a:t>
            </a:r>
            <a:endParaRPr lang="en-US" sz="3200" i="1" dirty="0"/>
          </a:p>
        </p:txBody>
      </p:sp>
    </p:spTree>
    <p:extLst>
      <p:ext uri="{BB962C8B-B14F-4D97-AF65-F5344CB8AC3E}">
        <p14:creationId xmlns="" xmlns:p14="http://schemas.microsoft.com/office/powerpoint/2010/main" xmlns:mv="urn:schemas-microsoft-com:mac:vml" xmlns:mc="http://schemas.openxmlformats.org/markup-compatibility/2006" val="185777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Sunset Park D</a:t>
            </a:r>
            <a:r>
              <a:rPr lang="en-US" dirty="0" smtClean="0"/>
              <a:t>omestic </a:t>
            </a:r>
            <a:r>
              <a:rPr lang="en-US" dirty="0"/>
              <a:t>D</a:t>
            </a:r>
            <a:r>
              <a:rPr lang="en-US" dirty="0" smtClean="0"/>
              <a:t>ispute </a:t>
            </a:r>
            <a:r>
              <a:rPr lang="en-US" dirty="0"/>
              <a:t>H</a:t>
            </a:r>
            <a:r>
              <a:rPr lang="en-US" dirty="0" smtClean="0"/>
              <a:t>as </a:t>
            </a:r>
            <a:r>
              <a:rPr lang="en-US" dirty="0"/>
              <a:t>D</a:t>
            </a:r>
            <a:r>
              <a:rPr lang="en-US" dirty="0" smtClean="0"/>
              <a:t>eadly </a:t>
            </a:r>
            <a:r>
              <a:rPr lang="en-US" dirty="0"/>
              <a:t>C</a:t>
            </a:r>
            <a:r>
              <a:rPr lang="en-US" dirty="0" smtClean="0"/>
              <a:t>onsequences</a:t>
            </a:r>
            <a:endParaRPr lang="en-US" dirty="0"/>
          </a:p>
        </p:txBody>
      </p:sp>
      <p:sp>
        <p:nvSpPr>
          <p:cNvPr id="3" name="Content Placeholder 2"/>
          <p:cNvSpPr>
            <a:spLocks noGrp="1"/>
          </p:cNvSpPr>
          <p:nvPr>
            <p:ph idx="1"/>
          </p:nvPr>
        </p:nvSpPr>
        <p:spPr>
          <a:xfrm>
            <a:off x="1043490" y="2323652"/>
            <a:ext cx="6777317" cy="3508977"/>
          </a:xfrm>
        </p:spPr>
        <p:txBody>
          <a:bodyPr>
            <a:normAutofit fontScale="77500" lnSpcReduction="20000"/>
          </a:bodyPr>
          <a:lstStyle/>
          <a:p>
            <a:pPr marL="68580" indent="0">
              <a:buNone/>
            </a:pPr>
            <a:r>
              <a:rPr lang="en-US" dirty="0" smtClean="0"/>
              <a:t>Posted: Monday, April 18, 2011, 5:21 pm Home Reporter</a:t>
            </a:r>
          </a:p>
          <a:p>
            <a:pPr marL="68580" indent="0">
              <a:buNone/>
            </a:pPr>
            <a:r>
              <a:rPr lang="en-US" dirty="0" smtClean="0"/>
              <a:t>The </a:t>
            </a:r>
            <a:r>
              <a:rPr lang="en-US" dirty="0"/>
              <a:t>murder of a Sunset Park mother has left a void that will not easily be filled.</a:t>
            </a:r>
          </a:p>
          <a:p>
            <a:pPr marL="68580" indent="0">
              <a:buNone/>
            </a:pPr>
            <a:r>
              <a:rPr lang="en-US" dirty="0" smtClean="0"/>
              <a:t> Cynthia </a:t>
            </a:r>
            <a:r>
              <a:rPr lang="en-US" dirty="0"/>
              <a:t>Lopez, 29, was allegedly strangled by her boyfriend, Daniel Elias, 28, as family members slept in a nearby room</a:t>
            </a:r>
            <a:r>
              <a:rPr lang="en-US" dirty="0" smtClean="0"/>
              <a:t>.</a:t>
            </a:r>
          </a:p>
          <a:p>
            <a:pPr marL="68580" indent="0">
              <a:buNone/>
            </a:pPr>
            <a:r>
              <a:rPr lang="en-US" dirty="0" smtClean="0"/>
              <a:t> Elias </a:t>
            </a:r>
            <a:r>
              <a:rPr lang="en-US" dirty="0"/>
              <a:t>and Lopez got into a heated argument that turned violent inside their 50th Street apartment at around 4 a.m. on Monday. Their daughter, Destiny, was sleeping in another room, as were four other family members. None of them reported hearing anything amiss</a:t>
            </a:r>
            <a:r>
              <a:rPr lang="en-US" dirty="0" smtClean="0"/>
              <a:t>.</a:t>
            </a:r>
          </a:p>
          <a:p>
            <a:pPr marL="68580" indent="0">
              <a:buNone/>
            </a:pPr>
            <a:r>
              <a:rPr lang="en-US" dirty="0" smtClean="0"/>
              <a:t> (Heather J. Chin, 2011)</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1420731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Abuse Screening Questions</a:t>
            </a:r>
            <a:endParaRPr lang="en-US" dirty="0"/>
          </a:p>
        </p:txBody>
      </p:sp>
      <p:sp>
        <p:nvSpPr>
          <p:cNvPr id="3" name="Content Placeholder 2"/>
          <p:cNvSpPr>
            <a:spLocks noGrp="1"/>
          </p:cNvSpPr>
          <p:nvPr>
            <p:ph idx="1"/>
          </p:nvPr>
        </p:nvSpPr>
        <p:spPr/>
        <p:txBody>
          <a:bodyPr/>
          <a:lstStyle/>
          <a:p>
            <a:r>
              <a:rPr lang="en-US" dirty="0" smtClean="0"/>
              <a:t>Have you ever been emotionally or physically abused by a partner? If so, by whom?</a:t>
            </a:r>
          </a:p>
          <a:p>
            <a:r>
              <a:rPr lang="en-US" dirty="0" smtClean="0"/>
              <a:t>Within the past year, have you been hit, slapped or otherwise physically hurt? If so, by whom?</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4226137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a Patient Answers No</a:t>
            </a:r>
            <a:endParaRPr lang="en-US" dirty="0"/>
          </a:p>
        </p:txBody>
      </p:sp>
      <p:sp>
        <p:nvSpPr>
          <p:cNvPr id="3" name="Content Placeholder 2"/>
          <p:cNvSpPr>
            <a:spLocks noGrp="1"/>
          </p:cNvSpPr>
          <p:nvPr>
            <p:ph idx="1"/>
          </p:nvPr>
        </p:nvSpPr>
        <p:spPr/>
        <p:txBody>
          <a:bodyPr/>
          <a:lstStyle/>
          <a:p>
            <a:r>
              <a:rPr lang="en-US" dirty="0" smtClean="0"/>
              <a:t>Respect the patient’s responses.</a:t>
            </a:r>
          </a:p>
          <a:p>
            <a:r>
              <a:rPr lang="en-US" dirty="0" smtClean="0"/>
              <a:t>Let the patient know we are available should the situation ever change.</a:t>
            </a:r>
          </a:p>
          <a:p>
            <a:r>
              <a:rPr lang="en-US" dirty="0" smtClean="0"/>
              <a:t>If we believe the patient may be at risk, offer information and resources.</a:t>
            </a:r>
          </a:p>
          <a:p>
            <a:r>
              <a:rPr lang="en-US" dirty="0" smtClean="0"/>
              <a:t>Reassess again as circumstances allow.</a:t>
            </a:r>
          </a:p>
          <a:p>
            <a:endParaRPr lang="en-US" dirty="0" smtClean="0"/>
          </a:p>
          <a:p>
            <a:endParaRPr lang="en-US" dirty="0"/>
          </a:p>
          <a:p>
            <a:pPr marL="68580" indent="0">
              <a:buNone/>
            </a:pPr>
            <a:endParaRPr lang="en-US" dirty="0"/>
          </a:p>
        </p:txBody>
      </p:sp>
    </p:spTree>
    <p:extLst>
      <p:ext uri="{BB962C8B-B14F-4D97-AF65-F5344CB8AC3E}">
        <p14:creationId xmlns="" xmlns:p14="http://schemas.microsoft.com/office/powerpoint/2010/main" xmlns:mv="urn:schemas-microsoft-com:mac:vml" xmlns:mc="http://schemas.openxmlformats.org/markup-compatibility/2006" val="3137860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Suspected IPV despite lack of disclosure</a:t>
            </a:r>
            <a:endParaRPr lang="en-US" dirty="0"/>
          </a:p>
        </p:txBody>
      </p:sp>
      <p:sp>
        <p:nvSpPr>
          <p:cNvPr id="3" name="Content Placeholder 2"/>
          <p:cNvSpPr>
            <a:spLocks noGrp="1"/>
          </p:cNvSpPr>
          <p:nvPr>
            <p:ph idx="1"/>
          </p:nvPr>
        </p:nvSpPr>
        <p:spPr/>
        <p:txBody>
          <a:bodyPr>
            <a:normAutofit lnSpcReduction="10000"/>
          </a:bodyPr>
          <a:lstStyle/>
          <a:p>
            <a:r>
              <a:rPr lang="en-US" dirty="0" smtClean="0"/>
              <a:t>Document that assessment conducted upon admission to the unit and that patient did not disclose abuse.  This may prompt the nurse to ask again when she sees the patient again the next day.</a:t>
            </a:r>
          </a:p>
          <a:p>
            <a:r>
              <a:rPr lang="en-US" dirty="0" smtClean="0"/>
              <a:t>Documentation should include reasons for concern such as “physical findings are not congruent with history or description” or “patient presents with evidence consistent with violence”.</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2030095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Nurse’s Role in IPV</a:t>
            </a:r>
            <a:endParaRPr lang="en-US" dirty="0"/>
          </a:p>
        </p:txBody>
      </p:sp>
      <p:sp>
        <p:nvSpPr>
          <p:cNvPr id="3" name="Content Placeholder 2"/>
          <p:cNvSpPr>
            <a:spLocks noGrp="1"/>
          </p:cNvSpPr>
          <p:nvPr>
            <p:ph idx="1"/>
          </p:nvPr>
        </p:nvSpPr>
        <p:spPr/>
        <p:txBody>
          <a:bodyPr>
            <a:normAutofit/>
          </a:bodyPr>
          <a:lstStyle/>
          <a:p>
            <a:r>
              <a:rPr lang="en-US" dirty="0" smtClean="0"/>
              <a:t>Provide materials with discharge instructions.</a:t>
            </a:r>
          </a:p>
          <a:p>
            <a:r>
              <a:rPr lang="en-US" dirty="0" smtClean="0"/>
              <a:t>All patients who disclose current or past IPV are referred to supportive social and legal services such as social workers and counselors.</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4261209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Prevention: Changing Norms</a:t>
            </a:r>
            <a:endParaRPr lang="en-US" dirty="0"/>
          </a:p>
        </p:txBody>
      </p:sp>
      <p:sp>
        <p:nvSpPr>
          <p:cNvPr id="3" name="Content Placeholder 2"/>
          <p:cNvSpPr>
            <a:spLocks noGrp="1"/>
          </p:cNvSpPr>
          <p:nvPr>
            <p:ph idx="1"/>
          </p:nvPr>
        </p:nvSpPr>
        <p:spPr/>
        <p:txBody>
          <a:bodyPr>
            <a:normAutofit fontScale="55000" lnSpcReduction="20000"/>
          </a:bodyPr>
          <a:lstStyle/>
          <a:p>
            <a:pPr marL="68580" indent="0">
              <a:buNone/>
            </a:pPr>
            <a:r>
              <a:rPr lang="en-US" dirty="0" smtClean="0"/>
              <a:t>There are at least five kinds of damaging norms that contribute to </a:t>
            </a:r>
            <a:r>
              <a:rPr lang="en-US" smtClean="0"/>
              <a:t>IPV:</a:t>
            </a:r>
          </a:p>
          <a:p>
            <a:pPr marL="68580" indent="0">
              <a:buNone/>
            </a:pPr>
            <a:endParaRPr lang="en-US" dirty="0" smtClean="0"/>
          </a:p>
          <a:p>
            <a:r>
              <a:rPr lang="en-US" dirty="0" smtClean="0"/>
              <a:t>Traditional gender roles of men in society, including those that promote domination, control and dangerous risk-taking behavior.</a:t>
            </a:r>
          </a:p>
          <a:p>
            <a:endParaRPr lang="en-US" dirty="0" smtClean="0"/>
          </a:p>
          <a:p>
            <a:r>
              <a:rPr lang="en-US" dirty="0" smtClean="0"/>
              <a:t>Traditional gender roles of women in society, including those that promote objectification and oppression of women and girls.</a:t>
            </a:r>
          </a:p>
          <a:p>
            <a:endParaRPr lang="en-US" dirty="0" smtClean="0"/>
          </a:p>
          <a:p>
            <a:r>
              <a:rPr lang="en-US" dirty="0" smtClean="0"/>
              <a:t>Violence, where aggression is tolerated and blame is attributed to victims.</a:t>
            </a:r>
          </a:p>
          <a:p>
            <a:endParaRPr lang="en-US" dirty="0" smtClean="0"/>
          </a:p>
          <a:p>
            <a:r>
              <a:rPr lang="en-US" dirty="0" smtClean="0"/>
              <a:t>Power, where value is placed on claiming and maintaining control over others.</a:t>
            </a:r>
          </a:p>
          <a:p>
            <a:endParaRPr lang="en-US" dirty="0" smtClean="0"/>
          </a:p>
          <a:p>
            <a:r>
              <a:rPr lang="en-US" dirty="0" smtClean="0"/>
              <a:t>Privacy, where norms associated with individual and family privacy are considered so sacrosanct that secrecy and silence is fostered and those who witness violence are discouraged from intervening.</a:t>
            </a:r>
          </a:p>
          <a:p>
            <a:pPr marL="68580" indent="0">
              <a:buNone/>
            </a:pPr>
            <a:endParaRPr lang="en-US" dirty="0"/>
          </a:p>
          <a:p>
            <a:pPr marL="68580" indent="0">
              <a:buNone/>
            </a:pPr>
            <a:r>
              <a:rPr lang="en-US" dirty="0" smtClean="0"/>
              <a:t>(Prevention Institute, 2010)</a:t>
            </a:r>
          </a:p>
          <a:p>
            <a:endParaRPr lang="en-US" dirty="0"/>
          </a:p>
        </p:txBody>
      </p:sp>
    </p:spTree>
    <p:extLst>
      <p:ext uri="{BB962C8B-B14F-4D97-AF65-F5344CB8AC3E}">
        <p14:creationId xmlns="" xmlns:p14="http://schemas.microsoft.com/office/powerpoint/2010/main" xmlns:mv="urn:schemas-microsoft-com:mac:vml" xmlns:mc="http://schemas.openxmlformats.org/markup-compatibility/2006" val="40028905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Other States Have Done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Maryland implemented easy to use field tool for first responder police officers, containing11 questions called “the screen” , predictors of future homicide.</a:t>
            </a:r>
          </a:p>
          <a:p>
            <a:r>
              <a:rPr lang="en-US" dirty="0" smtClean="0"/>
              <a:t> If answer yes to any questions they are automatically screened in.</a:t>
            </a:r>
          </a:p>
          <a:p>
            <a:r>
              <a:rPr lang="en-US" dirty="0" smtClean="0"/>
              <a:t>Since 2005 Maryland experienced a decrease in domestic violence homicides by 40%.</a:t>
            </a:r>
          </a:p>
          <a:p>
            <a:r>
              <a:rPr lang="en-US" dirty="0" smtClean="0"/>
              <a:t>Assists victim in realization of seriousness of the situation.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Other States Have Done</a:t>
            </a:r>
            <a:endParaRPr lang="en-US" dirty="0"/>
          </a:p>
        </p:txBody>
      </p:sp>
      <p:sp>
        <p:nvSpPr>
          <p:cNvPr id="3" name="Content Placeholder 2"/>
          <p:cNvSpPr>
            <a:spLocks noGrp="1"/>
          </p:cNvSpPr>
          <p:nvPr>
            <p:ph idx="1"/>
          </p:nvPr>
        </p:nvSpPr>
        <p:spPr/>
        <p:txBody>
          <a:bodyPr/>
          <a:lstStyle/>
          <a:p>
            <a:r>
              <a:rPr lang="en-US" dirty="0" smtClean="0"/>
              <a:t>Cambridge, Massachusetts passed a domestic violence free zone which represents a city wide commitment to prevent domestic violence.  </a:t>
            </a:r>
          </a:p>
          <a:p>
            <a:r>
              <a:rPr lang="en-US" dirty="0" smtClean="0"/>
              <a:t>Resulted in embedding of domestic violence prevention language and policy into all areas of city business.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LMC</a:t>
            </a:r>
            <a:endParaRPr lang="en-US" dirty="0"/>
          </a:p>
        </p:txBody>
      </p:sp>
      <p:sp>
        <p:nvSpPr>
          <p:cNvPr id="3" name="Content Placeholder 2"/>
          <p:cNvSpPr>
            <a:spLocks noGrp="1"/>
          </p:cNvSpPr>
          <p:nvPr>
            <p:ph idx="1"/>
          </p:nvPr>
        </p:nvSpPr>
        <p:spPr/>
        <p:txBody>
          <a:bodyPr/>
          <a:lstStyle/>
          <a:p>
            <a:r>
              <a:rPr lang="en-US" dirty="0" smtClean="0"/>
              <a:t>Increase awareness of domestic violence with use of posters and palm cards including resource information in </a:t>
            </a:r>
            <a:r>
              <a:rPr lang="en-US" dirty="0" smtClean="0"/>
              <a:t>bathrooms, </a:t>
            </a:r>
            <a:r>
              <a:rPr lang="en-US" dirty="0" smtClean="0"/>
              <a:t>exam rooms and waiting areas.</a:t>
            </a:r>
          </a:p>
          <a:p>
            <a:r>
              <a:rPr lang="en-US" dirty="0" smtClean="0"/>
              <a:t>Training for nurses.</a:t>
            </a:r>
          </a:p>
          <a:p>
            <a:r>
              <a:rPr lang="en-US" dirty="0" smtClean="0"/>
              <a:t>Making policy for domestic violence more accessible.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Recommendations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Advocate for instituting “the screen” tool for first responders used in Maryland for New York City.</a:t>
            </a:r>
          </a:p>
          <a:p>
            <a:r>
              <a:rPr lang="en-US" dirty="0" smtClean="0"/>
              <a:t>Contact your congressional representative to vote yes to reauthorize VAWA and all its provisions.</a:t>
            </a:r>
          </a:p>
          <a:p>
            <a:r>
              <a:rPr lang="en-US" dirty="0" smtClean="0"/>
              <a:t>Engage media outlets to portray healthy, violence-free relationships.</a:t>
            </a:r>
          </a:p>
          <a:p>
            <a:r>
              <a:rPr lang="en-US" dirty="0" smtClean="0"/>
              <a:t>Advocate for IPV prevention programs in schools </a:t>
            </a:r>
            <a:r>
              <a:rPr lang="en-US" dirty="0" err="1" smtClean="0"/>
              <a:t>ie</a:t>
            </a:r>
            <a:r>
              <a:rPr lang="en-US" dirty="0" smtClean="0"/>
              <a:t>.  Safe Dates program.</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References</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Black, M.C., &amp; </a:t>
            </a:r>
            <a:r>
              <a:rPr lang="en-US" dirty="0" err="1" smtClean="0"/>
              <a:t>Breiding</a:t>
            </a:r>
            <a:r>
              <a:rPr lang="en-US" dirty="0" smtClean="0"/>
              <a:t>, M.J. (2008). Adverse health conditions and health risk behaviors associated with intimate partner violence.-U.S. 2005. MMWR 57 (5) </a:t>
            </a:r>
            <a:r>
              <a:rPr lang="en-US" dirty="0" smtClean="0"/>
              <a:t>113-117</a:t>
            </a:r>
          </a:p>
          <a:p>
            <a:pPr>
              <a:buNone/>
            </a:pPr>
            <a:endParaRPr lang="en-US" dirty="0" smtClean="0"/>
          </a:p>
          <a:p>
            <a:pPr>
              <a:buNone/>
            </a:pPr>
            <a:r>
              <a:rPr lang="en-US" dirty="0" smtClean="0"/>
              <a:t>Chin, H,J,. (2011)  Sunset park domestic dispute has deadly consequences.  Home Reporter and Sunset News   www.homereporternews.com/online_features</a:t>
            </a:r>
            <a:endParaRPr lang="en-US" dirty="0" smtClean="0"/>
          </a:p>
          <a:p>
            <a:pPr>
              <a:buNone/>
            </a:pPr>
            <a:r>
              <a:rPr lang="en-US" dirty="0" smtClean="0"/>
              <a:t>.</a:t>
            </a:r>
          </a:p>
          <a:p>
            <a:pPr>
              <a:buNone/>
            </a:pPr>
            <a:r>
              <a:rPr lang="en-US" dirty="0" smtClean="0"/>
              <a:t>Family Violence Prevention Fund (2010) Improving the health care response to domestic violence.  An information packet for healthcare providers.  </a:t>
            </a:r>
            <a:r>
              <a:rPr lang="en-US" dirty="0" smtClean="0">
                <a:hlinkClick r:id="rId2"/>
              </a:rPr>
              <a:t>www.endabuse.org/health</a:t>
            </a:r>
            <a:r>
              <a:rPr lang="en-US" dirty="0" smtClean="0"/>
              <a:t>. Accessed February  8</a:t>
            </a:r>
            <a:r>
              <a:rPr lang="en-US" baseline="30000" dirty="0" smtClean="0"/>
              <a:t>th</a:t>
            </a:r>
            <a:r>
              <a:rPr lang="en-US" dirty="0" smtClean="0"/>
              <a:t>, 2012.</a:t>
            </a:r>
          </a:p>
          <a:p>
            <a:pPr>
              <a:buNone/>
            </a:pPr>
            <a:endParaRPr lang="en-US" dirty="0" smtClean="0"/>
          </a:p>
          <a:p>
            <a:pPr>
              <a:buNone/>
            </a:pPr>
            <a:r>
              <a:rPr lang="en-US" dirty="0" smtClean="0"/>
              <a:t>Isaac, N.E., &amp; </a:t>
            </a:r>
            <a:r>
              <a:rPr lang="en-US" dirty="0" err="1" smtClean="0"/>
              <a:t>Pualani</a:t>
            </a:r>
            <a:r>
              <a:rPr lang="en-US" dirty="0" smtClean="0"/>
              <a:t>, E.V. (2001). Documenting domestic violence: How healthcare providers can help victims.  National Institute of Justice.  </a:t>
            </a:r>
            <a:r>
              <a:rPr lang="en-US" dirty="0" smtClean="0">
                <a:hlinkClick r:id="rId3"/>
              </a:rPr>
              <a:t>www.ojp.usdoj.gov//nij</a:t>
            </a:r>
            <a:endParaRPr lang="en-US" dirty="0" smtClean="0"/>
          </a:p>
          <a:p>
            <a:pPr>
              <a:buNone/>
            </a:pPr>
            <a:endParaRPr lang="en-US" dirty="0" smtClean="0"/>
          </a:p>
          <a:p>
            <a:pPr>
              <a:buNone/>
            </a:pPr>
            <a:r>
              <a:rPr lang="en-US" dirty="0" smtClean="0"/>
              <a:t>New York Asian Women’s Center: Empowering women to live free of abuse.  </a:t>
            </a:r>
            <a:r>
              <a:rPr lang="en-US" dirty="0" smtClean="0">
                <a:hlinkClick r:id="rId4"/>
              </a:rPr>
              <a:t>www.nyawc.org</a:t>
            </a:r>
            <a:endParaRPr lang="en-US" dirty="0" smtClean="0"/>
          </a:p>
          <a:p>
            <a:pPr>
              <a:buNone/>
            </a:pPr>
            <a:endParaRPr lang="en-US" dirty="0" smtClean="0"/>
          </a:p>
          <a:p>
            <a:pPr>
              <a:buNone/>
            </a:pPr>
            <a:r>
              <a:rPr lang="en-US" dirty="0" smtClean="0"/>
              <a:t>New York City Department of Health and Mental Hygiene. (2008)  Health Bulletin #62.  How to keep yourself safe: Intimate partner violence.   </a:t>
            </a:r>
            <a:r>
              <a:rPr lang="en-US" dirty="0" err="1" smtClean="0"/>
              <a:t>www,nyc.gov</a:t>
            </a:r>
            <a:r>
              <a:rPr lang="en-US" dirty="0" smtClean="0"/>
              <a:t>/html/</a:t>
            </a:r>
            <a:r>
              <a:rPr lang="en-US" dirty="0" err="1" smtClean="0"/>
              <a:t>doh</a:t>
            </a:r>
            <a:r>
              <a:rPr lang="en-US" dirty="0" smtClean="0"/>
              <a:t>/downloads/</a:t>
            </a:r>
            <a:r>
              <a:rPr lang="en-US" dirty="0" err="1" smtClean="0"/>
              <a:t>pdf</a:t>
            </a:r>
            <a:r>
              <a:rPr lang="en-US" dirty="0" smtClean="0"/>
              <a:t>/public/dohmhnews7-07pdf  Accessed February 9</a:t>
            </a:r>
            <a:r>
              <a:rPr lang="en-US" baseline="30000" dirty="0" smtClean="0"/>
              <a:t>th</a:t>
            </a:r>
            <a:r>
              <a:rPr lang="en-US" dirty="0" smtClean="0"/>
              <a:t> 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Domestic violence(DV) or Intimate partner violence (IPV) is a serious health problem.</a:t>
            </a:r>
          </a:p>
          <a:p>
            <a:r>
              <a:rPr lang="en-US" dirty="0" smtClean="0"/>
              <a:t>IPV is defined as a broad pattern of coercive or violent tactics used by one partner to establish and maintain power and control over the other.  (The New York City Department of Health and Mental Hygiene (NYCDMHAH), 2008)</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970572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 cont.</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Mayors Office to Combat Domestic Violence (2010). New York City Fatality Review Committee Annual Report.  </a:t>
            </a:r>
            <a:r>
              <a:rPr lang="en-US" dirty="0" smtClean="0">
                <a:hlinkClick r:id="rId2"/>
              </a:rPr>
              <a:t>www.nyc.gov/html/ocdv/html/publications/publications.shtml</a:t>
            </a:r>
            <a:endParaRPr lang="en-US" dirty="0" smtClean="0"/>
          </a:p>
          <a:p>
            <a:pPr>
              <a:buNone/>
            </a:pPr>
            <a:endParaRPr lang="en-US" dirty="0" smtClean="0"/>
          </a:p>
          <a:p>
            <a:pPr>
              <a:buNone/>
            </a:pPr>
            <a:r>
              <a:rPr lang="en-US" dirty="0" smtClean="0"/>
              <a:t>New York State Office for the Prevention of Domestic Violence.  Summary of state and federal laws. Regulation and guidelines.  </a:t>
            </a:r>
            <a:r>
              <a:rPr lang="en-US" dirty="0" smtClean="0">
                <a:hlinkClick r:id="rId3"/>
              </a:rPr>
              <a:t>www.opdv.state.ny.us/professionals/health/laws.html</a:t>
            </a:r>
            <a:r>
              <a:rPr lang="en-US" dirty="0" smtClean="0"/>
              <a:t>  Accessed February 8</a:t>
            </a:r>
            <a:r>
              <a:rPr lang="en-US" baseline="30000" dirty="0" smtClean="0"/>
              <a:t>th</a:t>
            </a:r>
            <a:r>
              <a:rPr lang="en-US" dirty="0" smtClean="0"/>
              <a:t>, 2012.</a:t>
            </a:r>
          </a:p>
          <a:p>
            <a:pPr>
              <a:buNone/>
            </a:pPr>
            <a:endParaRPr lang="en-US" dirty="0" smtClean="0"/>
          </a:p>
          <a:p>
            <a:pPr>
              <a:buNone/>
            </a:pPr>
            <a:r>
              <a:rPr lang="en-US" dirty="0" smtClean="0"/>
              <a:t>Prevention Institute (producer). (2007)  Poised for prevention; advancing promising approaches to primary prevention of intimate partner violence.   </a:t>
            </a:r>
            <a:r>
              <a:rPr lang="en-US" dirty="0" smtClean="0">
                <a:hlinkClick r:id="rId4"/>
              </a:rPr>
              <a:t>www.preventioninstitute.org</a:t>
            </a:r>
            <a:r>
              <a:rPr lang="en-US" dirty="0" smtClean="0"/>
              <a:t>.</a:t>
            </a:r>
          </a:p>
          <a:p>
            <a:pPr>
              <a:buNone/>
            </a:pPr>
            <a:endParaRPr lang="en-US" dirty="0" smtClean="0"/>
          </a:p>
          <a:p>
            <a:pPr>
              <a:buNone/>
            </a:pPr>
            <a:r>
              <a:rPr lang="en-US" dirty="0" err="1" smtClean="0"/>
              <a:t>Steiloh</a:t>
            </a:r>
            <a:r>
              <a:rPr lang="en-US" dirty="0" smtClean="0"/>
              <a:t>, T. (2012, April 20)  Fighting back:  Has one state discovered a simple way to combat domestic violence?  The New Republic.  </a:t>
            </a:r>
            <a:r>
              <a:rPr lang="en-US" dirty="0" smtClean="0">
                <a:hlinkClick r:id="rId5"/>
              </a:rPr>
              <a:t>www.tnr.com/article/politics//magazine/102779/domestic-violence-vawa-maryland-abuse-women</a:t>
            </a:r>
            <a:r>
              <a:rPr lang="en-US" dirty="0" smtClean="0"/>
              <a:t>,</a:t>
            </a:r>
          </a:p>
          <a:p>
            <a:pPr>
              <a:buNone/>
            </a:pPr>
            <a:endParaRPr lang="en-US" dirty="0" smtClean="0"/>
          </a:p>
          <a:p>
            <a:pPr>
              <a:buNone/>
            </a:pPr>
            <a:r>
              <a:rPr lang="en-US" dirty="0" smtClean="0"/>
              <a:t>Weisman,  J. (2012, April 26).  Senate votes to reauthorize domestic violence act.  The New York Times.  www.nytimes.com/2012/04/27/us/politics/senate-votes-to-renew-violence-against-women</a:t>
            </a:r>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Physical-slapping, hitting, kicking, beating.</a:t>
            </a:r>
          </a:p>
          <a:p>
            <a:r>
              <a:rPr lang="en-US" dirty="0" smtClean="0"/>
              <a:t>Sexual-forced acts of sexual behavior.</a:t>
            </a:r>
          </a:p>
          <a:p>
            <a:r>
              <a:rPr lang="en-US" dirty="0" smtClean="0"/>
              <a:t>Psychological-intimidation, belittling and humiliating.</a:t>
            </a:r>
          </a:p>
          <a:p>
            <a:r>
              <a:rPr lang="en-US" dirty="0" smtClean="0"/>
              <a:t>Immigration abuse- threats of deportation, isolation, restricting access to information, kids and family.</a:t>
            </a:r>
          </a:p>
          <a:p>
            <a:r>
              <a:rPr lang="en-US" dirty="0" smtClean="0"/>
              <a:t>Economic abuse.</a:t>
            </a:r>
          </a:p>
          <a:p>
            <a:pPr marL="68580" indent="0">
              <a:buNone/>
            </a:pPr>
            <a:r>
              <a:rPr lang="en-US" dirty="0" smtClean="0"/>
              <a:t>By current or former partners such as common law spouses, boyfriends, girlfriends, lovers, dating partners and same sex partners (2009, NYCDOHMH)(World Report on Violence)</a:t>
            </a:r>
          </a:p>
          <a:p>
            <a:pPr marL="68580" indent="0">
              <a:buNone/>
            </a:pPr>
            <a:endParaRPr lang="en-US" dirty="0"/>
          </a:p>
        </p:txBody>
      </p:sp>
    </p:spTree>
    <p:extLst>
      <p:ext uri="{BB962C8B-B14F-4D97-AF65-F5344CB8AC3E}">
        <p14:creationId xmlns="" xmlns:p14="http://schemas.microsoft.com/office/powerpoint/2010/main" xmlns:mv="urn:schemas-microsoft-com:mac:vml" xmlns:mc="http://schemas.openxmlformats.org/markup-compatibility/2006" val="132136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 Statistics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in 4 women will experience DV in her lifetime.</a:t>
            </a:r>
          </a:p>
          <a:p>
            <a:r>
              <a:rPr lang="en-US" dirty="0" smtClean="0"/>
              <a:t>Women experience more than 4 million physical assaults and rapes because of their partners and men are victims of nearly 3 million physical assaults.</a:t>
            </a:r>
          </a:p>
          <a:p>
            <a:r>
              <a:rPr lang="en-US" dirty="0" smtClean="0"/>
              <a:t>Women ages 16-24 are at the greatest risk for IPV.</a:t>
            </a:r>
          </a:p>
          <a:p>
            <a:r>
              <a:rPr lang="en-US" dirty="0" smtClean="0"/>
              <a:t>Every year 1 in 3 women who is a victim of homicide is murdered by her partner.</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510131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York City Statistics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Black and Hispanic women were twice as likely to be killed or injured by IPV.</a:t>
            </a:r>
          </a:p>
          <a:p>
            <a:r>
              <a:rPr lang="en-US" dirty="0" smtClean="0"/>
              <a:t>40% of women killed in NYC were killed by their intimate partner.</a:t>
            </a:r>
          </a:p>
          <a:p>
            <a:r>
              <a:rPr lang="en-US" dirty="0" smtClean="0"/>
              <a:t>27 victims were were killed in Brooklyn in 2010 from DV.</a:t>
            </a:r>
          </a:p>
          <a:p>
            <a:r>
              <a:rPr lang="en-US" dirty="0" smtClean="0"/>
              <a:t>DV calls in 2010 were 249,440, average of 680 calls per day</a:t>
            </a:r>
          </a:p>
          <a:p>
            <a:r>
              <a:rPr lang="en-US" dirty="0" smtClean="0"/>
              <a:t>DV occurs in approximately 30-40% of Gay, Lesbian, Bisexual, Transgender (GLBT) relationships.</a:t>
            </a:r>
          </a:p>
          <a:p>
            <a:r>
              <a:rPr lang="en-US" dirty="0" smtClean="0"/>
              <a:t>51% DV related murder victims were foreign born females, while 45% were born in the U.S.</a:t>
            </a:r>
          </a:p>
          <a:p>
            <a:endParaRPr lang="en-US" dirty="0"/>
          </a:p>
        </p:txBody>
      </p:sp>
    </p:spTree>
    <p:extLst>
      <p:ext uri="{BB962C8B-B14F-4D97-AF65-F5344CB8AC3E}">
        <p14:creationId xmlns="" xmlns:p14="http://schemas.microsoft.com/office/powerpoint/2010/main" xmlns:mv="urn:schemas-microsoft-com:mac:vml" xmlns:mc="http://schemas.openxmlformats.org/markup-compatibility/2006" val="2955610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Indicators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u="sng" dirty="0" smtClean="0"/>
              <a:t>Patterns of Injury</a:t>
            </a:r>
          </a:p>
          <a:p>
            <a:r>
              <a:rPr lang="en-US" dirty="0" smtClean="0"/>
              <a:t>Central injuries (on head, neck, abdomen, breasts, back, genitalia)</a:t>
            </a:r>
          </a:p>
          <a:p>
            <a:r>
              <a:rPr lang="en-US" dirty="0" smtClean="0"/>
              <a:t>Bilateral injuries (e.g. fingerprint-like bruises on both upper arms, rope burns on both wrists and ankles)</a:t>
            </a:r>
          </a:p>
          <a:p>
            <a:r>
              <a:rPr lang="en-US" dirty="0" smtClean="0"/>
              <a:t>Patterned injuries (look likes the object that caused them, e.g. belt buckle)</a:t>
            </a:r>
          </a:p>
          <a:p>
            <a:r>
              <a:rPr lang="en-US" dirty="0" smtClean="0"/>
              <a:t>Multiple injuries in various stages of healing; may have been neglected.</a:t>
            </a:r>
          </a:p>
          <a:p>
            <a:r>
              <a:rPr lang="en-US" dirty="0" smtClean="0"/>
              <a:t>Injuries located in unusual places (e.g. burn from an iron on patient’s back)</a:t>
            </a:r>
          </a:p>
          <a:p>
            <a:r>
              <a:rPr lang="en-US" dirty="0" smtClean="0"/>
              <a:t>Human bite marks</a:t>
            </a:r>
          </a:p>
          <a:p>
            <a:r>
              <a:rPr lang="en-US" dirty="0" smtClean="0"/>
              <a:t>Burned by hot water or fire.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Indicators cont.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u="sng" dirty="0" smtClean="0"/>
              <a:t>Patterns of behaviors</a:t>
            </a:r>
          </a:p>
          <a:p>
            <a:r>
              <a:rPr lang="en-US" dirty="0" smtClean="0"/>
              <a:t>Patient’s explanation is in consistent with injury.</a:t>
            </a:r>
          </a:p>
          <a:p>
            <a:r>
              <a:rPr lang="en-US" dirty="0" smtClean="0"/>
              <a:t>Unexplained delay between injury or severe symptom onset and seeking medical care.</a:t>
            </a:r>
          </a:p>
          <a:p>
            <a:r>
              <a:rPr lang="en-US" dirty="0" smtClean="0"/>
              <a:t>Change in appointment pattern; missed or canceled appointments.</a:t>
            </a:r>
          </a:p>
          <a:p>
            <a:r>
              <a:rPr lang="en-US" dirty="0" smtClean="0"/>
              <a:t>Nervous about partner’s presence, emotional response and behavioral cues.</a:t>
            </a:r>
          </a:p>
          <a:p>
            <a:r>
              <a:rPr lang="en-US" dirty="0" smtClean="0"/>
              <a:t>Children are being abused.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Indicators cont.</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u="sng" dirty="0" smtClean="0"/>
              <a:t>Patterns of Mental Health Complaints</a:t>
            </a:r>
          </a:p>
          <a:p>
            <a:r>
              <a:rPr lang="en-US" dirty="0" smtClean="0"/>
              <a:t>History of trauma-related injuries, tranquilizer or sedative use, eating disorders, substance abuse, suicide attempt by the victim or partner, multiple medical visits for symptoms of anxiety or depression.</a:t>
            </a:r>
          </a:p>
          <a:p>
            <a:r>
              <a:rPr lang="en-US" dirty="0" smtClean="0"/>
              <a:t>Psychosomatic complaints (especially for immigrant population) headaches, back aches, constant pain, gastrointestinal disorders, sleeping troubles.</a:t>
            </a:r>
          </a:p>
          <a:p>
            <a:r>
              <a:rPr lang="en-US" dirty="0" smtClean="0"/>
              <a:t>Anxiety-related conditions like heart palpitations, difficulty breathing and panic attacks.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2265</TotalTime>
  <Words>2336</Words>
  <Application>Microsoft Office PowerPoint</Application>
  <PresentationFormat>On-screen Show (4:3)</PresentationFormat>
  <Paragraphs>174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Austin</vt:lpstr>
      <vt:lpstr>Domestic Violence </vt:lpstr>
      <vt:lpstr>Sunset Park Domestic Dispute Has Deadly Consequences</vt:lpstr>
      <vt:lpstr>Definition</vt:lpstr>
      <vt:lpstr>Tactics</vt:lpstr>
      <vt:lpstr>United States Statistics</vt:lpstr>
      <vt:lpstr>New York City Statistics</vt:lpstr>
      <vt:lpstr>Clinical Indicators </vt:lpstr>
      <vt:lpstr>Clinical Indicators cont.</vt:lpstr>
      <vt:lpstr>Clinical Indicators cont. </vt:lpstr>
      <vt:lpstr>Impact of Culture on IPV</vt:lpstr>
      <vt:lpstr>Impact of Culture cont.</vt:lpstr>
      <vt:lpstr>Culture cont.</vt:lpstr>
      <vt:lpstr>Acts</vt:lpstr>
      <vt:lpstr>Acts cont.</vt:lpstr>
      <vt:lpstr>Referral Information/Community Resources</vt:lpstr>
      <vt:lpstr>What can be done on nurse’s part?</vt:lpstr>
      <vt:lpstr>What can be done on nurse’s part cont…</vt:lpstr>
      <vt:lpstr>If partner is present</vt:lpstr>
      <vt:lpstr>Value of Health professionals’ assessment for IPV </vt:lpstr>
      <vt:lpstr>The Abuse Screening Questions</vt:lpstr>
      <vt:lpstr>If a Patient Answers No</vt:lpstr>
      <vt:lpstr>If Suspected IPV despite lack of disclosure</vt:lpstr>
      <vt:lpstr>Nurse’s Role in IPV</vt:lpstr>
      <vt:lpstr>Primary Prevention: Changing Norms</vt:lpstr>
      <vt:lpstr>What Other States Have Done</vt:lpstr>
      <vt:lpstr>What Other States Have Done</vt:lpstr>
      <vt:lpstr>Recommendations for LMC</vt:lpstr>
      <vt:lpstr>Community Recommendations</vt:lpstr>
      <vt:lpstr> References </vt:lpstr>
      <vt:lpstr>References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dc:title>
  <dc:creator>Sarah Flynn</dc:creator>
  <cp:lastModifiedBy>pflynn</cp:lastModifiedBy>
  <cp:revision>107</cp:revision>
  <dcterms:created xsi:type="dcterms:W3CDTF">2012-04-09T15:49:53Z</dcterms:created>
  <dcterms:modified xsi:type="dcterms:W3CDTF">2012-04-29T14:06:35Z</dcterms:modified>
</cp:coreProperties>
</file>