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5" r:id="rId8"/>
    <p:sldId id="267" r:id="rId9"/>
    <p:sldId id="269" r:id="rId10"/>
    <p:sldId id="263" r:id="rId11"/>
    <p:sldId id="266" r:id="rId12"/>
    <p:sldId id="268" r:id="rId13"/>
    <p:sldId id="270"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7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13AC-9410-4142-BCA0-676B87B51F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340913-2E53-4ED3-86E5-482B2C6D3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7E2FA-9717-4137-B372-BD58BC4CDB8A}"/>
              </a:ext>
            </a:extLst>
          </p:cNvPr>
          <p:cNvSpPr>
            <a:spLocks noGrp="1"/>
          </p:cNvSpPr>
          <p:nvPr>
            <p:ph type="dt" sz="half" idx="10"/>
          </p:nvPr>
        </p:nvSpPr>
        <p:spPr/>
        <p:txBody>
          <a:bodyPr/>
          <a:lstStyle/>
          <a:p>
            <a:fld id="{2848146A-912A-4C34-8D67-9A0C7679B610}" type="datetimeFigureOut">
              <a:rPr lang="en-US" smtClean="0"/>
              <a:t>12/4/2020</a:t>
            </a:fld>
            <a:endParaRPr lang="en-US"/>
          </a:p>
        </p:txBody>
      </p:sp>
      <p:sp>
        <p:nvSpPr>
          <p:cNvPr id="5" name="Footer Placeholder 4">
            <a:extLst>
              <a:ext uri="{FF2B5EF4-FFF2-40B4-BE49-F238E27FC236}">
                <a16:creationId xmlns:a16="http://schemas.microsoft.com/office/drawing/2014/main" id="{E5EA5B3E-0BC8-4A5D-AC03-61B5C91B4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5EFF6-9256-4152-9495-454D64ECACDB}"/>
              </a:ext>
            </a:extLst>
          </p:cNvPr>
          <p:cNvSpPr>
            <a:spLocks noGrp="1"/>
          </p:cNvSpPr>
          <p:nvPr>
            <p:ph type="sldNum" sz="quarter" idx="12"/>
          </p:nvPr>
        </p:nvSpPr>
        <p:spPr/>
        <p:txBody>
          <a:bodyPr/>
          <a:lstStyle/>
          <a:p>
            <a:fld id="{D9FD2476-9E26-4626-945E-04418D6552FF}" type="slidenum">
              <a:rPr lang="en-US" smtClean="0"/>
              <a:t>‹#›</a:t>
            </a:fld>
            <a:endParaRPr lang="en-US"/>
          </a:p>
        </p:txBody>
      </p:sp>
    </p:spTree>
    <p:extLst>
      <p:ext uri="{BB962C8B-B14F-4D97-AF65-F5344CB8AC3E}">
        <p14:creationId xmlns:p14="http://schemas.microsoft.com/office/powerpoint/2010/main" val="389422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FBCE0-C4E0-4696-94E6-8E53A7A1A5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123BDB-8DFD-4947-9E8F-DAD813677C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4998C-A4DD-476B-B87C-9B52DF859020}"/>
              </a:ext>
            </a:extLst>
          </p:cNvPr>
          <p:cNvSpPr>
            <a:spLocks noGrp="1"/>
          </p:cNvSpPr>
          <p:nvPr>
            <p:ph type="dt" sz="half" idx="10"/>
          </p:nvPr>
        </p:nvSpPr>
        <p:spPr/>
        <p:txBody>
          <a:bodyPr/>
          <a:lstStyle/>
          <a:p>
            <a:fld id="{2848146A-912A-4C34-8D67-9A0C7679B610}" type="datetimeFigureOut">
              <a:rPr lang="en-US" smtClean="0"/>
              <a:t>12/4/2020</a:t>
            </a:fld>
            <a:endParaRPr lang="en-US"/>
          </a:p>
        </p:txBody>
      </p:sp>
      <p:sp>
        <p:nvSpPr>
          <p:cNvPr id="5" name="Footer Placeholder 4">
            <a:extLst>
              <a:ext uri="{FF2B5EF4-FFF2-40B4-BE49-F238E27FC236}">
                <a16:creationId xmlns:a16="http://schemas.microsoft.com/office/drawing/2014/main" id="{A7FB27F4-2598-453A-833F-F2BA93B57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92086-524E-4EA8-A1C2-381D9ADDDD6A}"/>
              </a:ext>
            </a:extLst>
          </p:cNvPr>
          <p:cNvSpPr>
            <a:spLocks noGrp="1"/>
          </p:cNvSpPr>
          <p:nvPr>
            <p:ph type="sldNum" sz="quarter" idx="12"/>
          </p:nvPr>
        </p:nvSpPr>
        <p:spPr/>
        <p:txBody>
          <a:bodyPr/>
          <a:lstStyle/>
          <a:p>
            <a:fld id="{D9FD2476-9E26-4626-945E-04418D6552FF}" type="slidenum">
              <a:rPr lang="en-US" smtClean="0"/>
              <a:t>‹#›</a:t>
            </a:fld>
            <a:endParaRPr lang="en-US"/>
          </a:p>
        </p:txBody>
      </p:sp>
    </p:spTree>
    <p:extLst>
      <p:ext uri="{BB962C8B-B14F-4D97-AF65-F5344CB8AC3E}">
        <p14:creationId xmlns:p14="http://schemas.microsoft.com/office/powerpoint/2010/main" val="150864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2ED6CF-0F34-4719-B40E-E13EEDE461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563F1A-BB07-43A5-9B13-73483EEFC1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80C10-051C-4CC4-B7B2-3FF64DBBD492}"/>
              </a:ext>
            </a:extLst>
          </p:cNvPr>
          <p:cNvSpPr>
            <a:spLocks noGrp="1"/>
          </p:cNvSpPr>
          <p:nvPr>
            <p:ph type="dt" sz="half" idx="10"/>
          </p:nvPr>
        </p:nvSpPr>
        <p:spPr/>
        <p:txBody>
          <a:bodyPr/>
          <a:lstStyle/>
          <a:p>
            <a:fld id="{2848146A-912A-4C34-8D67-9A0C7679B610}" type="datetimeFigureOut">
              <a:rPr lang="en-US" smtClean="0"/>
              <a:t>12/4/2020</a:t>
            </a:fld>
            <a:endParaRPr lang="en-US"/>
          </a:p>
        </p:txBody>
      </p:sp>
      <p:sp>
        <p:nvSpPr>
          <p:cNvPr id="5" name="Footer Placeholder 4">
            <a:extLst>
              <a:ext uri="{FF2B5EF4-FFF2-40B4-BE49-F238E27FC236}">
                <a16:creationId xmlns:a16="http://schemas.microsoft.com/office/drawing/2014/main" id="{93BE5300-2CA3-4565-A901-2A21CD5FC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02980-D89E-4857-AC5C-90068394CED7}"/>
              </a:ext>
            </a:extLst>
          </p:cNvPr>
          <p:cNvSpPr>
            <a:spLocks noGrp="1"/>
          </p:cNvSpPr>
          <p:nvPr>
            <p:ph type="sldNum" sz="quarter" idx="12"/>
          </p:nvPr>
        </p:nvSpPr>
        <p:spPr/>
        <p:txBody>
          <a:bodyPr/>
          <a:lstStyle/>
          <a:p>
            <a:fld id="{D9FD2476-9E26-4626-945E-04418D6552FF}" type="slidenum">
              <a:rPr lang="en-US" smtClean="0"/>
              <a:t>‹#›</a:t>
            </a:fld>
            <a:endParaRPr lang="en-US"/>
          </a:p>
        </p:txBody>
      </p:sp>
    </p:spTree>
    <p:extLst>
      <p:ext uri="{BB962C8B-B14F-4D97-AF65-F5344CB8AC3E}">
        <p14:creationId xmlns:p14="http://schemas.microsoft.com/office/powerpoint/2010/main" val="238399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2541-2847-4A0D-9BCE-9E205F5EB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D9F304-04BF-42E9-B11C-1137E6B5BA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14898-E871-47A7-8024-25C3E2115DB0}"/>
              </a:ext>
            </a:extLst>
          </p:cNvPr>
          <p:cNvSpPr>
            <a:spLocks noGrp="1"/>
          </p:cNvSpPr>
          <p:nvPr>
            <p:ph type="dt" sz="half" idx="10"/>
          </p:nvPr>
        </p:nvSpPr>
        <p:spPr/>
        <p:txBody>
          <a:bodyPr/>
          <a:lstStyle/>
          <a:p>
            <a:fld id="{2848146A-912A-4C34-8D67-9A0C7679B610}" type="datetimeFigureOut">
              <a:rPr lang="en-US" smtClean="0"/>
              <a:t>12/4/2020</a:t>
            </a:fld>
            <a:endParaRPr lang="en-US"/>
          </a:p>
        </p:txBody>
      </p:sp>
      <p:sp>
        <p:nvSpPr>
          <p:cNvPr id="5" name="Footer Placeholder 4">
            <a:extLst>
              <a:ext uri="{FF2B5EF4-FFF2-40B4-BE49-F238E27FC236}">
                <a16:creationId xmlns:a16="http://schemas.microsoft.com/office/drawing/2014/main" id="{7BFD3FB8-789C-4A25-A64F-19F4B73C1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177D9-D597-4F4C-8634-F76350640527}"/>
              </a:ext>
            </a:extLst>
          </p:cNvPr>
          <p:cNvSpPr>
            <a:spLocks noGrp="1"/>
          </p:cNvSpPr>
          <p:nvPr>
            <p:ph type="sldNum" sz="quarter" idx="12"/>
          </p:nvPr>
        </p:nvSpPr>
        <p:spPr/>
        <p:txBody>
          <a:bodyPr/>
          <a:lstStyle/>
          <a:p>
            <a:fld id="{D9FD2476-9E26-4626-945E-04418D6552FF}" type="slidenum">
              <a:rPr lang="en-US" smtClean="0"/>
              <a:t>‹#›</a:t>
            </a:fld>
            <a:endParaRPr lang="en-US"/>
          </a:p>
        </p:txBody>
      </p:sp>
    </p:spTree>
    <p:extLst>
      <p:ext uri="{BB962C8B-B14F-4D97-AF65-F5344CB8AC3E}">
        <p14:creationId xmlns:p14="http://schemas.microsoft.com/office/powerpoint/2010/main" val="419309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47E3-8443-4DC7-886B-DA0B4B6DEF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B83868-724D-48E9-9D63-C4912F1DAE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CE360B-FC34-4AB8-B14C-08A20F709070}"/>
              </a:ext>
            </a:extLst>
          </p:cNvPr>
          <p:cNvSpPr>
            <a:spLocks noGrp="1"/>
          </p:cNvSpPr>
          <p:nvPr>
            <p:ph type="dt" sz="half" idx="10"/>
          </p:nvPr>
        </p:nvSpPr>
        <p:spPr/>
        <p:txBody>
          <a:bodyPr/>
          <a:lstStyle/>
          <a:p>
            <a:fld id="{2848146A-912A-4C34-8D67-9A0C7679B610}" type="datetimeFigureOut">
              <a:rPr lang="en-US" smtClean="0"/>
              <a:t>12/4/2020</a:t>
            </a:fld>
            <a:endParaRPr lang="en-US"/>
          </a:p>
        </p:txBody>
      </p:sp>
      <p:sp>
        <p:nvSpPr>
          <p:cNvPr id="5" name="Footer Placeholder 4">
            <a:extLst>
              <a:ext uri="{FF2B5EF4-FFF2-40B4-BE49-F238E27FC236}">
                <a16:creationId xmlns:a16="http://schemas.microsoft.com/office/drawing/2014/main" id="{B7E6B475-FEBA-4E40-9E16-53EFC26F8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8219A-426D-4D6F-95B3-CEE879BF9430}"/>
              </a:ext>
            </a:extLst>
          </p:cNvPr>
          <p:cNvSpPr>
            <a:spLocks noGrp="1"/>
          </p:cNvSpPr>
          <p:nvPr>
            <p:ph type="sldNum" sz="quarter" idx="12"/>
          </p:nvPr>
        </p:nvSpPr>
        <p:spPr/>
        <p:txBody>
          <a:bodyPr/>
          <a:lstStyle/>
          <a:p>
            <a:fld id="{D9FD2476-9E26-4626-945E-04418D6552FF}" type="slidenum">
              <a:rPr lang="en-US" smtClean="0"/>
              <a:t>‹#›</a:t>
            </a:fld>
            <a:endParaRPr lang="en-US"/>
          </a:p>
        </p:txBody>
      </p:sp>
    </p:spTree>
    <p:extLst>
      <p:ext uri="{BB962C8B-B14F-4D97-AF65-F5344CB8AC3E}">
        <p14:creationId xmlns:p14="http://schemas.microsoft.com/office/powerpoint/2010/main" val="4197769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F442-E945-4343-BDD2-C5B60C513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C5265C-DE2D-4EE8-95A9-D48C41E0D6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F86EBD-D10B-43A0-B9FE-A46B5C9D52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D89F75-8127-4C53-832A-DC2E6407B6F2}"/>
              </a:ext>
            </a:extLst>
          </p:cNvPr>
          <p:cNvSpPr>
            <a:spLocks noGrp="1"/>
          </p:cNvSpPr>
          <p:nvPr>
            <p:ph type="dt" sz="half" idx="10"/>
          </p:nvPr>
        </p:nvSpPr>
        <p:spPr/>
        <p:txBody>
          <a:bodyPr/>
          <a:lstStyle/>
          <a:p>
            <a:fld id="{2848146A-912A-4C34-8D67-9A0C7679B610}" type="datetimeFigureOut">
              <a:rPr lang="en-US" smtClean="0"/>
              <a:t>12/4/2020</a:t>
            </a:fld>
            <a:endParaRPr lang="en-US"/>
          </a:p>
        </p:txBody>
      </p:sp>
      <p:sp>
        <p:nvSpPr>
          <p:cNvPr id="6" name="Footer Placeholder 5">
            <a:extLst>
              <a:ext uri="{FF2B5EF4-FFF2-40B4-BE49-F238E27FC236}">
                <a16:creationId xmlns:a16="http://schemas.microsoft.com/office/drawing/2014/main" id="{05469090-AA01-4095-A3C1-F068C8AB5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956DD-E774-4468-8320-9A43EE0132C8}"/>
              </a:ext>
            </a:extLst>
          </p:cNvPr>
          <p:cNvSpPr>
            <a:spLocks noGrp="1"/>
          </p:cNvSpPr>
          <p:nvPr>
            <p:ph type="sldNum" sz="quarter" idx="12"/>
          </p:nvPr>
        </p:nvSpPr>
        <p:spPr/>
        <p:txBody>
          <a:bodyPr/>
          <a:lstStyle/>
          <a:p>
            <a:fld id="{D9FD2476-9E26-4626-945E-04418D6552FF}" type="slidenum">
              <a:rPr lang="en-US" smtClean="0"/>
              <a:t>‹#›</a:t>
            </a:fld>
            <a:endParaRPr lang="en-US"/>
          </a:p>
        </p:txBody>
      </p:sp>
    </p:spTree>
    <p:extLst>
      <p:ext uri="{BB962C8B-B14F-4D97-AF65-F5344CB8AC3E}">
        <p14:creationId xmlns:p14="http://schemas.microsoft.com/office/powerpoint/2010/main" val="418188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46D6-4B96-4DF1-AB83-39159896A9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0D93C2-5EE2-4C56-A6E4-4FA45FB4B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B1BD28-761B-4ECC-97D6-6277A78E98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B79B0A-4FB5-4DA2-9013-132AFDA174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3A31B9-61A3-47A4-A771-6563F0217A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83AB4D-5CCD-43D9-A18B-5D7B3C84B4B8}"/>
              </a:ext>
            </a:extLst>
          </p:cNvPr>
          <p:cNvSpPr>
            <a:spLocks noGrp="1"/>
          </p:cNvSpPr>
          <p:nvPr>
            <p:ph type="dt" sz="half" idx="10"/>
          </p:nvPr>
        </p:nvSpPr>
        <p:spPr/>
        <p:txBody>
          <a:bodyPr/>
          <a:lstStyle/>
          <a:p>
            <a:fld id="{2848146A-912A-4C34-8D67-9A0C7679B610}" type="datetimeFigureOut">
              <a:rPr lang="en-US" smtClean="0"/>
              <a:t>12/4/2020</a:t>
            </a:fld>
            <a:endParaRPr lang="en-US"/>
          </a:p>
        </p:txBody>
      </p:sp>
      <p:sp>
        <p:nvSpPr>
          <p:cNvPr id="8" name="Footer Placeholder 7">
            <a:extLst>
              <a:ext uri="{FF2B5EF4-FFF2-40B4-BE49-F238E27FC236}">
                <a16:creationId xmlns:a16="http://schemas.microsoft.com/office/drawing/2014/main" id="{8BE33A21-7B2E-45E2-928B-AC9463AD09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133AFC-3D30-42AB-BB04-EBF50D3579BE}"/>
              </a:ext>
            </a:extLst>
          </p:cNvPr>
          <p:cNvSpPr>
            <a:spLocks noGrp="1"/>
          </p:cNvSpPr>
          <p:nvPr>
            <p:ph type="sldNum" sz="quarter" idx="12"/>
          </p:nvPr>
        </p:nvSpPr>
        <p:spPr/>
        <p:txBody>
          <a:bodyPr/>
          <a:lstStyle/>
          <a:p>
            <a:fld id="{D9FD2476-9E26-4626-945E-04418D6552FF}" type="slidenum">
              <a:rPr lang="en-US" smtClean="0"/>
              <a:t>‹#›</a:t>
            </a:fld>
            <a:endParaRPr lang="en-US"/>
          </a:p>
        </p:txBody>
      </p:sp>
    </p:spTree>
    <p:extLst>
      <p:ext uri="{BB962C8B-B14F-4D97-AF65-F5344CB8AC3E}">
        <p14:creationId xmlns:p14="http://schemas.microsoft.com/office/powerpoint/2010/main" val="299759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5EC4-E8F7-4D60-8813-9FE8AD3AA5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1441AE-0911-41C5-9224-E9AC61B0A22B}"/>
              </a:ext>
            </a:extLst>
          </p:cNvPr>
          <p:cNvSpPr>
            <a:spLocks noGrp="1"/>
          </p:cNvSpPr>
          <p:nvPr>
            <p:ph type="dt" sz="half" idx="10"/>
          </p:nvPr>
        </p:nvSpPr>
        <p:spPr/>
        <p:txBody>
          <a:bodyPr/>
          <a:lstStyle/>
          <a:p>
            <a:fld id="{2848146A-912A-4C34-8D67-9A0C7679B610}" type="datetimeFigureOut">
              <a:rPr lang="en-US" smtClean="0"/>
              <a:t>12/4/2020</a:t>
            </a:fld>
            <a:endParaRPr lang="en-US"/>
          </a:p>
        </p:txBody>
      </p:sp>
      <p:sp>
        <p:nvSpPr>
          <p:cNvPr id="4" name="Footer Placeholder 3">
            <a:extLst>
              <a:ext uri="{FF2B5EF4-FFF2-40B4-BE49-F238E27FC236}">
                <a16:creationId xmlns:a16="http://schemas.microsoft.com/office/drawing/2014/main" id="{EDAC2B96-C9D1-4F38-BC88-FFE76574FE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D4391E-9A32-49A1-9A2E-F2214812E4F7}"/>
              </a:ext>
            </a:extLst>
          </p:cNvPr>
          <p:cNvSpPr>
            <a:spLocks noGrp="1"/>
          </p:cNvSpPr>
          <p:nvPr>
            <p:ph type="sldNum" sz="quarter" idx="12"/>
          </p:nvPr>
        </p:nvSpPr>
        <p:spPr/>
        <p:txBody>
          <a:bodyPr/>
          <a:lstStyle/>
          <a:p>
            <a:fld id="{D9FD2476-9E26-4626-945E-04418D6552FF}" type="slidenum">
              <a:rPr lang="en-US" smtClean="0"/>
              <a:t>‹#›</a:t>
            </a:fld>
            <a:endParaRPr lang="en-US"/>
          </a:p>
        </p:txBody>
      </p:sp>
    </p:spTree>
    <p:extLst>
      <p:ext uri="{BB962C8B-B14F-4D97-AF65-F5344CB8AC3E}">
        <p14:creationId xmlns:p14="http://schemas.microsoft.com/office/powerpoint/2010/main" val="314293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DC210-0791-46B4-AA1B-50DE0B72C522}"/>
              </a:ext>
            </a:extLst>
          </p:cNvPr>
          <p:cNvSpPr>
            <a:spLocks noGrp="1"/>
          </p:cNvSpPr>
          <p:nvPr>
            <p:ph type="dt" sz="half" idx="10"/>
          </p:nvPr>
        </p:nvSpPr>
        <p:spPr/>
        <p:txBody>
          <a:bodyPr/>
          <a:lstStyle/>
          <a:p>
            <a:fld id="{2848146A-912A-4C34-8D67-9A0C7679B610}" type="datetimeFigureOut">
              <a:rPr lang="en-US" smtClean="0"/>
              <a:t>12/4/2020</a:t>
            </a:fld>
            <a:endParaRPr lang="en-US"/>
          </a:p>
        </p:txBody>
      </p:sp>
      <p:sp>
        <p:nvSpPr>
          <p:cNvPr id="3" name="Footer Placeholder 2">
            <a:extLst>
              <a:ext uri="{FF2B5EF4-FFF2-40B4-BE49-F238E27FC236}">
                <a16:creationId xmlns:a16="http://schemas.microsoft.com/office/drawing/2014/main" id="{83F5BDAD-35AE-4FF2-B264-DCFF448EE2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54732C-1C3D-47E2-ADB6-C3ACD9C8D7A4}"/>
              </a:ext>
            </a:extLst>
          </p:cNvPr>
          <p:cNvSpPr>
            <a:spLocks noGrp="1"/>
          </p:cNvSpPr>
          <p:nvPr>
            <p:ph type="sldNum" sz="quarter" idx="12"/>
          </p:nvPr>
        </p:nvSpPr>
        <p:spPr/>
        <p:txBody>
          <a:bodyPr/>
          <a:lstStyle/>
          <a:p>
            <a:fld id="{D9FD2476-9E26-4626-945E-04418D6552FF}" type="slidenum">
              <a:rPr lang="en-US" smtClean="0"/>
              <a:t>‹#›</a:t>
            </a:fld>
            <a:endParaRPr lang="en-US"/>
          </a:p>
        </p:txBody>
      </p:sp>
    </p:spTree>
    <p:extLst>
      <p:ext uri="{BB962C8B-B14F-4D97-AF65-F5344CB8AC3E}">
        <p14:creationId xmlns:p14="http://schemas.microsoft.com/office/powerpoint/2010/main" val="315181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371D-DE4F-4A76-956E-194258831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4BF649-BA5C-46FD-BD66-098865CF2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48A88-FB72-41D3-8387-5E757272D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3D521A-8472-4AF0-B7AB-6B9E4D7FEF6F}"/>
              </a:ext>
            </a:extLst>
          </p:cNvPr>
          <p:cNvSpPr>
            <a:spLocks noGrp="1"/>
          </p:cNvSpPr>
          <p:nvPr>
            <p:ph type="dt" sz="half" idx="10"/>
          </p:nvPr>
        </p:nvSpPr>
        <p:spPr/>
        <p:txBody>
          <a:bodyPr/>
          <a:lstStyle/>
          <a:p>
            <a:fld id="{2848146A-912A-4C34-8D67-9A0C7679B610}" type="datetimeFigureOut">
              <a:rPr lang="en-US" smtClean="0"/>
              <a:t>12/4/2020</a:t>
            </a:fld>
            <a:endParaRPr lang="en-US"/>
          </a:p>
        </p:txBody>
      </p:sp>
      <p:sp>
        <p:nvSpPr>
          <p:cNvPr id="6" name="Footer Placeholder 5">
            <a:extLst>
              <a:ext uri="{FF2B5EF4-FFF2-40B4-BE49-F238E27FC236}">
                <a16:creationId xmlns:a16="http://schemas.microsoft.com/office/drawing/2014/main" id="{FE58DA5C-DFF0-472B-B56D-FFF8834C2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89A74-7836-4B51-B156-834FED9751E4}"/>
              </a:ext>
            </a:extLst>
          </p:cNvPr>
          <p:cNvSpPr>
            <a:spLocks noGrp="1"/>
          </p:cNvSpPr>
          <p:nvPr>
            <p:ph type="sldNum" sz="quarter" idx="12"/>
          </p:nvPr>
        </p:nvSpPr>
        <p:spPr/>
        <p:txBody>
          <a:bodyPr/>
          <a:lstStyle/>
          <a:p>
            <a:fld id="{D9FD2476-9E26-4626-945E-04418D6552FF}" type="slidenum">
              <a:rPr lang="en-US" smtClean="0"/>
              <a:t>‹#›</a:t>
            </a:fld>
            <a:endParaRPr lang="en-US"/>
          </a:p>
        </p:txBody>
      </p:sp>
    </p:spTree>
    <p:extLst>
      <p:ext uri="{BB962C8B-B14F-4D97-AF65-F5344CB8AC3E}">
        <p14:creationId xmlns:p14="http://schemas.microsoft.com/office/powerpoint/2010/main" val="49751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DAC0-59F4-4BEA-AC34-7BFD3C65F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7B9D50-6BD5-494D-937D-2BC7030337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A95DC4-386B-4B07-8E1F-00FEF9CBA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E653CF-B775-445A-8917-246E850EF99C}"/>
              </a:ext>
            </a:extLst>
          </p:cNvPr>
          <p:cNvSpPr>
            <a:spLocks noGrp="1"/>
          </p:cNvSpPr>
          <p:nvPr>
            <p:ph type="dt" sz="half" idx="10"/>
          </p:nvPr>
        </p:nvSpPr>
        <p:spPr/>
        <p:txBody>
          <a:bodyPr/>
          <a:lstStyle/>
          <a:p>
            <a:fld id="{2848146A-912A-4C34-8D67-9A0C7679B610}" type="datetimeFigureOut">
              <a:rPr lang="en-US" smtClean="0"/>
              <a:t>12/4/2020</a:t>
            </a:fld>
            <a:endParaRPr lang="en-US"/>
          </a:p>
        </p:txBody>
      </p:sp>
      <p:sp>
        <p:nvSpPr>
          <p:cNvPr id="6" name="Footer Placeholder 5">
            <a:extLst>
              <a:ext uri="{FF2B5EF4-FFF2-40B4-BE49-F238E27FC236}">
                <a16:creationId xmlns:a16="http://schemas.microsoft.com/office/drawing/2014/main" id="{F4BF04FE-848E-44B0-8C78-1BE587967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9DD70-C62A-49F1-9B7F-68FE203B30BD}"/>
              </a:ext>
            </a:extLst>
          </p:cNvPr>
          <p:cNvSpPr>
            <a:spLocks noGrp="1"/>
          </p:cNvSpPr>
          <p:nvPr>
            <p:ph type="sldNum" sz="quarter" idx="12"/>
          </p:nvPr>
        </p:nvSpPr>
        <p:spPr/>
        <p:txBody>
          <a:bodyPr/>
          <a:lstStyle/>
          <a:p>
            <a:fld id="{D9FD2476-9E26-4626-945E-04418D6552FF}" type="slidenum">
              <a:rPr lang="en-US" smtClean="0"/>
              <a:t>‹#›</a:t>
            </a:fld>
            <a:endParaRPr lang="en-US"/>
          </a:p>
        </p:txBody>
      </p:sp>
    </p:spTree>
    <p:extLst>
      <p:ext uri="{BB962C8B-B14F-4D97-AF65-F5344CB8AC3E}">
        <p14:creationId xmlns:p14="http://schemas.microsoft.com/office/powerpoint/2010/main" val="324943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B5B42-3DD1-4574-918E-1EDA315443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9E6B5E-6317-49ED-891A-7E3AF12AE3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ECBE7-5F36-47E3-A141-339A073D04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8146A-912A-4C34-8D67-9A0C7679B610}" type="datetimeFigureOut">
              <a:rPr lang="en-US" smtClean="0"/>
              <a:t>12/4/2020</a:t>
            </a:fld>
            <a:endParaRPr lang="en-US"/>
          </a:p>
        </p:txBody>
      </p:sp>
      <p:sp>
        <p:nvSpPr>
          <p:cNvPr id="5" name="Footer Placeholder 4">
            <a:extLst>
              <a:ext uri="{FF2B5EF4-FFF2-40B4-BE49-F238E27FC236}">
                <a16:creationId xmlns:a16="http://schemas.microsoft.com/office/drawing/2014/main" id="{C202A539-F8C5-4261-9D00-26B1626850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B33039-E56A-434B-8625-B12FA673B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D2476-9E26-4626-945E-04418D6552FF}" type="slidenum">
              <a:rPr lang="en-US" smtClean="0"/>
              <a:t>‹#›</a:t>
            </a:fld>
            <a:endParaRPr lang="en-US"/>
          </a:p>
        </p:txBody>
      </p:sp>
    </p:spTree>
    <p:extLst>
      <p:ext uri="{BB962C8B-B14F-4D97-AF65-F5344CB8AC3E}">
        <p14:creationId xmlns:p14="http://schemas.microsoft.com/office/powerpoint/2010/main" val="3340031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line.com/health/abfraction#causes" TargetMode="External"/><Relationship Id="rId2" Type="http://schemas.openxmlformats.org/officeDocument/2006/relationships/hyperlink" Target="https://www.silversfamilydental.com/blog/2016/07/01/dental-attrition-vs-abrasion-what-172041" TargetMode="External"/><Relationship Id="rId1" Type="http://schemas.openxmlformats.org/officeDocument/2006/relationships/slideLayout" Target="../slideLayouts/slideLayout2.xml"/><Relationship Id="rId5" Type="http://schemas.openxmlformats.org/officeDocument/2006/relationships/hyperlink" Target="https://ostrowon.usc.edu/2019/11/28/dental-erosion-attrition-abrasion-abfraction/" TargetMode="External"/><Relationship Id="rId4" Type="http://schemas.openxmlformats.org/officeDocument/2006/relationships/hyperlink" Target="https://www.healthline.com/health/enamel-erosion#can-it-grow-bac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F138222-D274-4866-96E7-C3B1D6DA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c 34">
            <a:extLst>
              <a:ext uri="{FF2B5EF4-FFF2-40B4-BE49-F238E27FC236}">
                <a16:creationId xmlns:a16="http://schemas.microsoft.com/office/drawing/2014/main" id="{5888E255-D20B-4F26-B9DA-3DF036797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844D26-6258-4A5F-B2F7-9E766582EC25}"/>
              </a:ext>
            </a:extLst>
          </p:cNvPr>
          <p:cNvSpPr>
            <a:spLocks noGrp="1"/>
          </p:cNvSpPr>
          <p:nvPr>
            <p:ph type="ctrTitle"/>
          </p:nvPr>
        </p:nvSpPr>
        <p:spPr>
          <a:xfrm>
            <a:off x="841512" y="1122363"/>
            <a:ext cx="5087631" cy="2387600"/>
          </a:xfrm>
        </p:spPr>
        <p:txBody>
          <a:bodyPr>
            <a:normAutofit/>
          </a:bodyPr>
          <a:lstStyle/>
          <a:p>
            <a:r>
              <a:rPr lang="en-US" dirty="0">
                <a:solidFill>
                  <a:schemeClr val="bg1"/>
                </a:solidFill>
              </a:rPr>
              <a:t>Enamel Structure Loss </a:t>
            </a:r>
          </a:p>
        </p:txBody>
      </p:sp>
      <p:sp>
        <p:nvSpPr>
          <p:cNvPr id="37" name="Oval 36">
            <a:extLst>
              <a:ext uri="{FF2B5EF4-FFF2-40B4-BE49-F238E27FC236}">
                <a16:creationId xmlns:a16="http://schemas.microsoft.com/office/drawing/2014/main" id="{02AD46D6-02D6-45B3-921C-F4033826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2790" y="5367348"/>
            <a:ext cx="616353" cy="5996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A04FE6CC-3246-485C-B51D-302EF315DBE9}"/>
              </a:ext>
            </a:extLst>
          </p:cNvPr>
          <p:cNvSpPr>
            <a:spLocks noGrp="1"/>
          </p:cNvSpPr>
          <p:nvPr>
            <p:ph type="subTitle" idx="1"/>
          </p:nvPr>
        </p:nvSpPr>
        <p:spPr>
          <a:xfrm>
            <a:off x="841512" y="3602037"/>
            <a:ext cx="5087631" cy="2133599"/>
          </a:xfrm>
        </p:spPr>
        <p:txBody>
          <a:bodyPr>
            <a:normAutofit/>
          </a:bodyPr>
          <a:lstStyle/>
          <a:p>
            <a:r>
              <a:rPr lang="en-US" dirty="0">
                <a:solidFill>
                  <a:srgbClr val="FFFFFF"/>
                </a:solidFill>
              </a:rPr>
              <a:t>Attrition, Abrasion, Erosion,</a:t>
            </a:r>
          </a:p>
          <a:p>
            <a:r>
              <a:rPr lang="en-US" dirty="0">
                <a:solidFill>
                  <a:srgbClr val="FFFFFF"/>
                </a:solidFill>
              </a:rPr>
              <a:t>Abfraction</a:t>
            </a:r>
          </a:p>
          <a:p>
            <a:r>
              <a:rPr lang="en-US" dirty="0">
                <a:solidFill>
                  <a:srgbClr val="FFFFFF"/>
                </a:solidFill>
              </a:rPr>
              <a:t>by Nashyra Zheng</a:t>
            </a:r>
          </a:p>
        </p:txBody>
      </p:sp>
      <p:pic>
        <p:nvPicPr>
          <p:cNvPr id="7" name="Graphic 6" descr="Tooth">
            <a:extLst>
              <a:ext uri="{FF2B5EF4-FFF2-40B4-BE49-F238E27FC236}">
                <a16:creationId xmlns:a16="http://schemas.microsoft.com/office/drawing/2014/main" id="{F0EDCB6D-5902-49E8-B750-B263D402C9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2678" y="895604"/>
            <a:ext cx="5051479" cy="5051479"/>
          </a:xfrm>
          <a:custGeom>
            <a:avLst/>
            <a:gdLst/>
            <a:ahLst/>
            <a:cxnLst/>
            <a:rect l="l" t="t" r="r" b="b"/>
            <a:pathLst>
              <a:path w="5051479" h="5503900">
                <a:moveTo>
                  <a:pt x="151948" y="0"/>
                </a:moveTo>
                <a:lnTo>
                  <a:pt x="4899531" y="0"/>
                </a:lnTo>
                <a:cubicBezTo>
                  <a:pt x="4983450" y="0"/>
                  <a:pt x="5051479" y="68029"/>
                  <a:pt x="5051479" y="151948"/>
                </a:cubicBezTo>
                <a:lnTo>
                  <a:pt x="5051479" y="5351952"/>
                </a:lnTo>
                <a:cubicBezTo>
                  <a:pt x="5051479" y="5435871"/>
                  <a:pt x="4983450" y="5503900"/>
                  <a:pt x="4899531" y="5503900"/>
                </a:cubicBezTo>
                <a:lnTo>
                  <a:pt x="151948" y="5503900"/>
                </a:lnTo>
                <a:cubicBezTo>
                  <a:pt x="68029" y="5503900"/>
                  <a:pt x="0" y="5435871"/>
                  <a:pt x="0" y="5351952"/>
                </a:cubicBezTo>
                <a:lnTo>
                  <a:pt x="0" y="151948"/>
                </a:lnTo>
                <a:cubicBezTo>
                  <a:pt x="0" y="68029"/>
                  <a:pt x="68029" y="0"/>
                  <a:pt x="151948" y="0"/>
                </a:cubicBezTo>
                <a:close/>
              </a:path>
            </a:pathLst>
          </a:custGeom>
        </p:spPr>
      </p:pic>
    </p:spTree>
    <p:extLst>
      <p:ext uri="{BB962C8B-B14F-4D97-AF65-F5344CB8AC3E}">
        <p14:creationId xmlns:p14="http://schemas.microsoft.com/office/powerpoint/2010/main" val="3171807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F03F5E-049C-46DE-9D77-F7669F97AC5D}"/>
              </a:ext>
            </a:extLst>
          </p:cNvPr>
          <p:cNvSpPr>
            <a:spLocks noGrp="1"/>
          </p:cNvSpPr>
          <p:nvPr>
            <p:ph type="title"/>
          </p:nvPr>
        </p:nvSpPr>
        <p:spPr>
          <a:xfrm>
            <a:off x="795528" y="386930"/>
            <a:ext cx="10141799" cy="1300554"/>
          </a:xfrm>
        </p:spPr>
        <p:txBody>
          <a:bodyPr anchor="b">
            <a:normAutofit/>
          </a:bodyPr>
          <a:lstStyle/>
          <a:p>
            <a:r>
              <a:rPr lang="en-US" sz="4800"/>
              <a:t>Abfraction</a:t>
            </a:r>
          </a:p>
        </p:txBody>
      </p:sp>
      <p:sp>
        <p:nvSpPr>
          <p:cNvPr id="12" name="Rectangle 11">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7D2E7F-8520-4570-8896-B9CBDFF5D8E5}"/>
              </a:ext>
            </a:extLst>
          </p:cNvPr>
          <p:cNvSpPr>
            <a:spLocks noGrp="1"/>
          </p:cNvSpPr>
          <p:nvPr>
            <p:ph idx="1"/>
          </p:nvPr>
        </p:nvSpPr>
        <p:spPr>
          <a:xfrm>
            <a:off x="6406429" y="2587438"/>
            <a:ext cx="4530898" cy="3639450"/>
          </a:xfrm>
        </p:spPr>
        <p:txBody>
          <a:bodyPr anchor="ctr">
            <a:normAutofit lnSpcReduction="10000"/>
          </a:bodyPr>
          <a:lstStyle/>
          <a:p>
            <a:pPr marL="0" indent="0">
              <a:buNone/>
            </a:pPr>
            <a:r>
              <a:rPr lang="en-US" sz="1800" dirty="0"/>
              <a:t>Abfraction is initiated by tooth’s mineral loss from acidic and abrasive factors that further worsen the lesion by flexural forces. Its unrelated to infections, caries, or bacteria. </a:t>
            </a:r>
          </a:p>
          <a:p>
            <a:pPr marL="0" indent="0">
              <a:buNone/>
            </a:pPr>
            <a:r>
              <a:rPr lang="en-US" sz="1800" dirty="0"/>
              <a:t>Abfraction causes the tooth to flex because of uneven occlusal force which leads to one side of tooth to receive more force than the other leading to the enamel to displace itself, which exposes the tooth to further wear, caries and dentinal hypersensitivity. </a:t>
            </a:r>
          </a:p>
          <a:p>
            <a:pPr marL="0" indent="0">
              <a:buNone/>
            </a:pPr>
            <a:r>
              <a:rPr lang="en-US" sz="1800" dirty="0"/>
              <a:t>This results in a V-shaped lesion.</a:t>
            </a:r>
          </a:p>
          <a:p>
            <a:pPr marL="0" indent="0">
              <a:buNone/>
            </a:pPr>
            <a:r>
              <a:rPr lang="en-US" sz="1800" dirty="0"/>
              <a:t>It can occur or both the labial and lingual surfaces of the tooth on its cervical region (by the CEJ). Usually affecting one tooth. </a:t>
            </a:r>
          </a:p>
        </p:txBody>
      </p:sp>
      <p:sp>
        <p:nvSpPr>
          <p:cNvPr id="16" name="Rectangle 1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429C4A20-B152-4665-9629-7498C1360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71" y="2587438"/>
            <a:ext cx="5308440" cy="3119768"/>
          </a:xfrm>
          <a:prstGeom prst="rect">
            <a:avLst/>
          </a:prstGeom>
        </p:spPr>
      </p:pic>
    </p:spTree>
    <p:extLst>
      <p:ext uri="{BB962C8B-B14F-4D97-AF65-F5344CB8AC3E}">
        <p14:creationId xmlns:p14="http://schemas.microsoft.com/office/powerpoint/2010/main" val="69502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29C2C85-1492-463C-B805-3FD3FCE93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5" name="Straight Connector 14">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8C09E-61FD-4796-969D-97FA0FF1E889}"/>
              </a:ext>
            </a:extLst>
          </p:cNvPr>
          <p:cNvSpPr>
            <a:spLocks noGrp="1"/>
          </p:cNvSpPr>
          <p:nvPr>
            <p:ph type="title"/>
          </p:nvPr>
        </p:nvSpPr>
        <p:spPr>
          <a:xfrm>
            <a:off x="1060232" y="3883014"/>
            <a:ext cx="10071536" cy="929750"/>
          </a:xfrm>
        </p:spPr>
        <p:txBody>
          <a:bodyPr vert="horz" lIns="91440" tIns="45720" rIns="91440" bIns="45720" rtlCol="0" anchor="b">
            <a:normAutofit/>
          </a:bodyPr>
          <a:lstStyle/>
          <a:p>
            <a:pPr algn="ctr"/>
            <a:r>
              <a:rPr lang="en-US" sz="5200" kern="1200">
                <a:solidFill>
                  <a:schemeClr val="tx1"/>
                </a:solidFill>
                <a:latin typeface="+mj-lt"/>
                <a:ea typeface="+mj-ea"/>
                <a:cs typeface="+mj-cs"/>
              </a:rPr>
              <a:t>Abfraction</a:t>
            </a:r>
          </a:p>
        </p:txBody>
      </p:sp>
      <p:pic>
        <p:nvPicPr>
          <p:cNvPr id="5" name="Content Placeholder 4" descr="A picture containing indoor, table, sitting, food&#10;&#10;Description automatically generated">
            <a:extLst>
              <a:ext uri="{FF2B5EF4-FFF2-40B4-BE49-F238E27FC236}">
                <a16:creationId xmlns:a16="http://schemas.microsoft.com/office/drawing/2014/main" id="{14AB72D6-2E1E-4491-A2CC-3719B2318F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131" r="-3" b="7312"/>
          <a:stretch/>
        </p:blipFill>
        <p:spPr>
          <a:xfrm>
            <a:off x="897717" y="621323"/>
            <a:ext cx="5069590" cy="3024814"/>
          </a:xfrm>
          <a:prstGeom prst="rect">
            <a:avLst/>
          </a:prstGeom>
        </p:spPr>
      </p:pic>
      <p:pic>
        <p:nvPicPr>
          <p:cNvPr id="7" name="Picture 6" descr="A picture containing person, indoor, person, mouth&#10;&#10;Description automatically generated">
            <a:extLst>
              <a:ext uri="{FF2B5EF4-FFF2-40B4-BE49-F238E27FC236}">
                <a16:creationId xmlns:a16="http://schemas.microsoft.com/office/drawing/2014/main" id="{9A9B86D9-886F-4421-973A-8384D8D85605}"/>
              </a:ext>
            </a:extLst>
          </p:cNvPr>
          <p:cNvPicPr>
            <a:picLocks noChangeAspect="1"/>
          </p:cNvPicPr>
          <p:nvPr/>
        </p:nvPicPr>
        <p:blipFill rotWithShape="1">
          <a:blip r:embed="rId3">
            <a:extLst>
              <a:ext uri="{28A0092B-C50C-407E-A947-70E740481C1C}">
                <a14:useLocalDpi xmlns:a14="http://schemas.microsoft.com/office/drawing/2010/main" val="0"/>
              </a:ext>
            </a:extLst>
          </a:blip>
          <a:srcRect t="9871" r="-3" b="-3"/>
          <a:stretch/>
        </p:blipFill>
        <p:spPr>
          <a:xfrm>
            <a:off x="6228507" y="621323"/>
            <a:ext cx="5065776" cy="3024814"/>
          </a:xfrm>
          <a:prstGeom prst="rect">
            <a:avLst/>
          </a:prstGeom>
        </p:spPr>
      </p:pic>
    </p:spTree>
    <p:extLst>
      <p:ext uri="{BB962C8B-B14F-4D97-AF65-F5344CB8AC3E}">
        <p14:creationId xmlns:p14="http://schemas.microsoft.com/office/powerpoint/2010/main" val="90568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420C02-C092-4EA0-87B9-4E5097BE2A50}"/>
              </a:ext>
            </a:extLst>
          </p:cNvPr>
          <p:cNvSpPr>
            <a:spLocks noGrp="1"/>
          </p:cNvSpPr>
          <p:nvPr>
            <p:ph type="title"/>
          </p:nvPr>
        </p:nvSpPr>
        <p:spPr>
          <a:xfrm>
            <a:off x="838200" y="365125"/>
            <a:ext cx="10515600" cy="1325563"/>
          </a:xfrm>
        </p:spPr>
        <p:txBody>
          <a:bodyPr>
            <a:normAutofit/>
          </a:bodyPr>
          <a:lstStyle/>
          <a:p>
            <a:r>
              <a:rPr lang="en-US" dirty="0"/>
              <a:t>Dental Team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1C088B1-3411-4746-B6A0-48997227514D}"/>
              </a:ext>
            </a:extLst>
          </p:cNvPr>
          <p:cNvSpPr>
            <a:spLocks noGrp="1"/>
          </p:cNvSpPr>
          <p:nvPr>
            <p:ph idx="1"/>
          </p:nvPr>
        </p:nvSpPr>
        <p:spPr>
          <a:xfrm>
            <a:off x="838200" y="1825625"/>
            <a:ext cx="10515600" cy="4351338"/>
          </a:xfrm>
        </p:spPr>
        <p:txBody>
          <a:bodyPr>
            <a:normAutofit/>
          </a:bodyPr>
          <a:lstStyle/>
          <a:p>
            <a:pPr marL="0" indent="0">
              <a:buNone/>
            </a:pPr>
            <a:r>
              <a:rPr lang="en-US" dirty="0"/>
              <a:t>Treatments provided:</a:t>
            </a:r>
          </a:p>
          <a:p>
            <a:pPr>
              <a:buFont typeface="Wingdings" panose="05000000000000000000" pitchFamily="2" charset="2"/>
              <a:buChar char="v"/>
            </a:pPr>
            <a:r>
              <a:rPr lang="en-US" dirty="0"/>
              <a:t>Bite guard can be given to reduce the occlusal force on the tooth involved, preventing further damage.</a:t>
            </a:r>
          </a:p>
          <a:p>
            <a:pPr>
              <a:buFont typeface="Wingdings" panose="05000000000000000000" pitchFamily="2" charset="2"/>
              <a:buChar char="v"/>
            </a:pPr>
            <a:r>
              <a:rPr lang="en-US" dirty="0"/>
              <a:t>The lesion can be filled with composite or tooth-colored fillings if it becomes difficult to clean, decayed or if pulp is exposed. Leads to good aesthetic appearance and reduces sensitivity. </a:t>
            </a:r>
          </a:p>
          <a:p>
            <a:pPr>
              <a:buFont typeface="Wingdings" panose="05000000000000000000" pitchFamily="2" charset="2"/>
              <a:buChar char="v"/>
            </a:pPr>
            <a:r>
              <a:rPr lang="en-US" dirty="0"/>
              <a:t>Orthodontic treatment to realign the patient's bite. This reduce future damage of teeth by getting rid of occlusal disharmony. </a:t>
            </a:r>
          </a:p>
        </p:txBody>
      </p:sp>
    </p:spTree>
    <p:extLst>
      <p:ext uri="{BB962C8B-B14F-4D97-AF65-F5344CB8AC3E}">
        <p14:creationId xmlns:p14="http://schemas.microsoft.com/office/powerpoint/2010/main" val="1080747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2737A"/>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CD82A1D1-ABB3-4C8A-855C-D11BA9543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423" y="86345"/>
            <a:ext cx="9798900" cy="6685310"/>
          </a:xfrm>
          <a:prstGeom prst="rect">
            <a:avLst/>
          </a:prstGeom>
        </p:spPr>
      </p:pic>
    </p:spTree>
    <p:extLst>
      <p:ext uri="{BB962C8B-B14F-4D97-AF65-F5344CB8AC3E}">
        <p14:creationId xmlns:p14="http://schemas.microsoft.com/office/powerpoint/2010/main" val="260532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647CA8-659A-497C-B8E3-A1C1683C7547}"/>
              </a:ext>
            </a:extLst>
          </p:cNvPr>
          <p:cNvSpPr>
            <a:spLocks noGrp="1"/>
          </p:cNvSpPr>
          <p:nvPr>
            <p:ph type="title"/>
          </p:nvPr>
        </p:nvSpPr>
        <p:spPr>
          <a:xfrm>
            <a:off x="838200" y="365125"/>
            <a:ext cx="5558489" cy="1325563"/>
          </a:xfrm>
        </p:spPr>
        <p:txBody>
          <a:bodyPr>
            <a:normAutofit/>
          </a:bodyPr>
          <a:lstStyle/>
          <a:p>
            <a:r>
              <a:rPr lang="en-US" dirty="0"/>
              <a:t>Works Cited</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98599B7-8E7B-4D1F-A298-CD200F4FB350}"/>
              </a:ext>
            </a:extLst>
          </p:cNvPr>
          <p:cNvSpPr>
            <a:spLocks noGrp="1"/>
          </p:cNvSpPr>
          <p:nvPr>
            <p:ph idx="1"/>
          </p:nvPr>
        </p:nvSpPr>
        <p:spPr>
          <a:xfrm>
            <a:off x="838200" y="1825625"/>
            <a:ext cx="5558489" cy="4351338"/>
          </a:xfrm>
        </p:spPr>
        <p:txBody>
          <a:bodyPr>
            <a:normAutofit fontScale="92500" lnSpcReduction="20000"/>
          </a:bodyPr>
          <a:lstStyle/>
          <a:p>
            <a:r>
              <a:rPr lang="en-US" sz="2000" kern="1200" dirty="0">
                <a:latin typeface="+mj-lt"/>
                <a:ea typeface="+mj-ea"/>
                <a:cs typeface="+mj-cs"/>
                <a:hlinkClick r:id="rId2">
                  <a:extLst>
                    <a:ext uri="{A12FA001-AC4F-418D-AE19-62706E023703}">
                      <ahyp:hlinkClr xmlns:ahyp="http://schemas.microsoft.com/office/drawing/2018/hyperlinkcolor" val="tx"/>
                    </a:ext>
                  </a:extLst>
                </a:hlinkClick>
              </a:rPr>
              <a:t>https://www.silversfamilydental.com/blog/2016/07/01/dental-attrition-vs-abrasion-what-172041</a:t>
            </a:r>
            <a:br>
              <a:rPr lang="en-US" sz="2000" kern="1200" dirty="0">
                <a:latin typeface="+mj-lt"/>
                <a:ea typeface="+mj-ea"/>
                <a:cs typeface="+mj-cs"/>
              </a:rPr>
            </a:br>
            <a:endParaRPr lang="en-US" sz="2000" kern="1200" dirty="0">
              <a:latin typeface="+mj-lt"/>
              <a:ea typeface="+mj-ea"/>
              <a:cs typeface="+mj-cs"/>
            </a:endParaRPr>
          </a:p>
          <a:p>
            <a:r>
              <a:rPr lang="en-US" sz="2000" kern="1200" dirty="0">
                <a:latin typeface="+mj-lt"/>
                <a:ea typeface="+mj-ea"/>
                <a:cs typeface="+mj-cs"/>
                <a:hlinkClick r:id="rId3">
                  <a:extLst>
                    <a:ext uri="{A12FA001-AC4F-418D-AE19-62706E023703}">
                      <ahyp:hlinkClr xmlns:ahyp="http://schemas.microsoft.com/office/drawing/2018/hyperlinkcolor" val="tx"/>
                    </a:ext>
                  </a:extLst>
                </a:hlinkClick>
              </a:rPr>
              <a:t>https://www.healthline.com/health/abfraction#causes</a:t>
            </a:r>
            <a:br>
              <a:rPr lang="en-US" sz="2000" kern="1200" dirty="0">
                <a:latin typeface="+mj-lt"/>
                <a:ea typeface="+mj-ea"/>
                <a:cs typeface="+mj-cs"/>
              </a:rPr>
            </a:br>
            <a:endParaRPr lang="en-US" sz="2000" kern="1200" dirty="0">
              <a:latin typeface="+mj-lt"/>
              <a:ea typeface="+mj-ea"/>
              <a:cs typeface="+mj-cs"/>
            </a:endParaRPr>
          </a:p>
          <a:p>
            <a:r>
              <a:rPr lang="en-US" sz="2000" kern="1200" dirty="0">
                <a:latin typeface="+mj-lt"/>
                <a:ea typeface="+mj-ea"/>
                <a:cs typeface="+mj-cs"/>
                <a:hlinkClick r:id="rId4">
                  <a:extLst>
                    <a:ext uri="{A12FA001-AC4F-418D-AE19-62706E023703}">
                      <ahyp:hlinkClr xmlns:ahyp="http://schemas.microsoft.com/office/drawing/2018/hyperlinkcolor" val="tx"/>
                    </a:ext>
                  </a:extLst>
                </a:hlinkClick>
              </a:rPr>
              <a:t>https://www.healthline.com/health/enamel-erosion#can-it-grow-back</a:t>
            </a:r>
            <a:br>
              <a:rPr lang="en-US" sz="2000" kern="1200" dirty="0">
                <a:latin typeface="+mj-lt"/>
                <a:ea typeface="+mj-ea"/>
                <a:cs typeface="+mj-cs"/>
              </a:rPr>
            </a:br>
            <a:endParaRPr lang="en-US" sz="2000" kern="1200" dirty="0">
              <a:latin typeface="+mj-lt"/>
              <a:ea typeface="+mj-ea"/>
              <a:cs typeface="+mj-cs"/>
            </a:endParaRPr>
          </a:p>
          <a:p>
            <a:r>
              <a:rPr lang="en-US" sz="2000" u="sng" kern="1200" dirty="0">
                <a:solidFill>
                  <a:srgbClr val="0563C1"/>
                </a:solidFill>
                <a:latin typeface="+mj-lt"/>
                <a:ea typeface="+mj-ea"/>
                <a:cs typeface="+mj-cs"/>
                <a:hlinkClick r:id="rId5">
                  <a:extLst>
                    <a:ext uri="{A12FA001-AC4F-418D-AE19-62706E023703}">
                      <ahyp:hlinkClr xmlns:ahyp="http://schemas.microsoft.com/office/drawing/2018/hyperlinkcolor" val="tx"/>
                    </a:ext>
                  </a:extLst>
                </a:hlinkClick>
              </a:rPr>
              <a:t>https://ostrowon.usc.edu/2019/11/28/dental-erosion-attrition-abrasion-abfraction</a:t>
            </a:r>
            <a:r>
              <a:rPr lang="en-US" sz="2000" u="sng" kern="1200" dirty="0">
                <a:latin typeface="+mj-lt"/>
                <a:ea typeface="+mj-ea"/>
                <a:cs typeface="+mj-cs"/>
                <a:hlinkClick r:id="rId5">
                  <a:extLst>
                    <a:ext uri="{A12FA001-AC4F-418D-AE19-62706E023703}">
                      <ahyp:hlinkClr xmlns:ahyp="http://schemas.microsoft.com/office/drawing/2018/hyperlinkcolor" val="tx"/>
                    </a:ext>
                  </a:extLst>
                </a:hlinkClick>
              </a:rPr>
              <a:t>/</a:t>
            </a:r>
            <a:endParaRPr lang="en-US" sz="2000" u="sng" kern="1200" dirty="0">
              <a:latin typeface="+mj-lt"/>
              <a:ea typeface="+mj-ea"/>
              <a:cs typeface="+mj-cs"/>
            </a:endParaRPr>
          </a:p>
          <a:p>
            <a:endParaRPr lang="en-US" sz="2000" u="sng" kern="1200" dirty="0">
              <a:latin typeface="+mj-lt"/>
              <a:ea typeface="+mj-ea"/>
              <a:cs typeface="+mj-cs"/>
            </a:endParaRPr>
          </a:p>
          <a:p>
            <a:r>
              <a:rPr lang="en-US" sz="2000" u="sng" kern="1200" dirty="0">
                <a:latin typeface="+mj-lt"/>
                <a:ea typeface="+mj-ea"/>
                <a:cs typeface="+mj-cs"/>
              </a:rPr>
              <a:t>https://www.colgate.com/en-us/oral-health/brushing-and-flossing/causes-and-signs-of-dental-abrasion</a:t>
            </a:r>
            <a:br>
              <a:rPr lang="en-US" sz="2000" u="sng" kern="1200" dirty="0">
                <a:latin typeface="+mj-lt"/>
                <a:ea typeface="+mj-ea"/>
                <a:cs typeface="+mj-cs"/>
              </a:rPr>
            </a:br>
            <a:endParaRPr lang="en-US" sz="2000" u="sng"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4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35">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42715-82FC-4F07-BB4A-276FF847F56C}"/>
              </a:ext>
            </a:extLst>
          </p:cNvPr>
          <p:cNvSpPr>
            <a:spLocks noGrp="1"/>
          </p:cNvSpPr>
          <p:nvPr>
            <p:ph type="title"/>
          </p:nvPr>
        </p:nvSpPr>
        <p:spPr>
          <a:xfrm>
            <a:off x="589560" y="856180"/>
            <a:ext cx="5279408" cy="1128068"/>
          </a:xfrm>
        </p:spPr>
        <p:txBody>
          <a:bodyPr anchor="ctr">
            <a:normAutofit/>
          </a:bodyPr>
          <a:lstStyle/>
          <a:p>
            <a:r>
              <a:rPr lang="en-US" sz="4000" dirty="0"/>
              <a:t>Attrition</a:t>
            </a:r>
          </a:p>
        </p:txBody>
      </p:sp>
      <p:grpSp>
        <p:nvGrpSpPr>
          <p:cNvPr id="66" name="Group 3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9" name="Rectangle 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ectangle 4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2B2B5E23-97E6-4142-9AB1-9AA4450369A8}"/>
              </a:ext>
            </a:extLst>
          </p:cNvPr>
          <p:cNvSpPr>
            <a:spLocks noGrp="1"/>
          </p:cNvSpPr>
          <p:nvPr>
            <p:ph idx="1"/>
          </p:nvPr>
        </p:nvSpPr>
        <p:spPr>
          <a:xfrm>
            <a:off x="590719" y="2330505"/>
            <a:ext cx="5278066" cy="3979585"/>
          </a:xfrm>
        </p:spPr>
        <p:txBody>
          <a:bodyPr anchor="ctr">
            <a:normAutofit/>
          </a:bodyPr>
          <a:lstStyle/>
          <a:p>
            <a:pPr marL="0" indent="0">
              <a:buNone/>
            </a:pPr>
            <a:r>
              <a:rPr lang="en-US" sz="1800" dirty="0"/>
              <a:t>Irreversible hard tissue loss caused by tooth-to-tooth contact during mastication, this can be naturally by aging or by parafunctional habits which results it to be more severe. Appearing more on the occlusal or incisal surfaces of teeth which are called wear facets. </a:t>
            </a:r>
          </a:p>
          <a:p>
            <a:pPr>
              <a:buFont typeface="Wingdings" panose="05000000000000000000" pitchFamily="2" charset="2"/>
              <a:buChar char="v"/>
            </a:pPr>
            <a:r>
              <a:rPr lang="en-US" sz="1800" dirty="0"/>
              <a:t>Bruxism-griding of teeth, often causing audible noises.</a:t>
            </a:r>
          </a:p>
          <a:p>
            <a:pPr>
              <a:buFont typeface="Wingdings" panose="05000000000000000000" pitchFamily="2" charset="2"/>
              <a:buChar char="v"/>
            </a:pPr>
            <a:r>
              <a:rPr lang="en-US" sz="1800" dirty="0"/>
              <a:t>Clenching</a:t>
            </a:r>
          </a:p>
          <a:p>
            <a:pPr marL="0" indent="0">
              <a:buNone/>
            </a:pPr>
            <a:r>
              <a:rPr lang="en-US" sz="1800" dirty="0"/>
              <a:t>P</a:t>
            </a:r>
            <a:r>
              <a:rPr lang="en-US" sz="1800" i="0" dirty="0">
                <a:effectLst/>
              </a:rPr>
              <a:t>rotective layer of the teeth, the enamel, can be worn to the point that the inner dentin of the teeth is exposed, leading to tooth decay-causing an increase in dental sensitivity.</a:t>
            </a:r>
            <a:endParaRPr lang="en-US" sz="1800" dirty="0"/>
          </a:p>
        </p:txBody>
      </p:sp>
      <p:sp>
        <p:nvSpPr>
          <p:cNvPr id="69" name="Rectangle 4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food&#10;&#10;Description automatically generated">
            <a:extLst>
              <a:ext uri="{FF2B5EF4-FFF2-40B4-BE49-F238E27FC236}">
                <a16:creationId xmlns:a16="http://schemas.microsoft.com/office/drawing/2014/main" id="{B5521493-DC48-4E7F-884E-40F7B48D1A93}"/>
              </a:ext>
            </a:extLst>
          </p:cNvPr>
          <p:cNvPicPr>
            <a:picLocks noChangeAspect="1"/>
          </p:cNvPicPr>
          <p:nvPr/>
        </p:nvPicPr>
        <p:blipFill rotWithShape="1">
          <a:blip r:embed="rId2">
            <a:extLst>
              <a:ext uri="{28A0092B-C50C-407E-A947-70E740481C1C}">
                <a14:useLocalDpi xmlns:a14="http://schemas.microsoft.com/office/drawing/2010/main" val="0"/>
              </a:ext>
            </a:extLst>
          </a:blip>
          <a:srcRect l="11960" r="8168" b="2"/>
          <a:stretch/>
        </p:blipFill>
        <p:spPr>
          <a:xfrm>
            <a:off x="7083423" y="581892"/>
            <a:ext cx="4397433" cy="2518756"/>
          </a:xfrm>
          <a:prstGeom prst="rect">
            <a:avLst/>
          </a:prstGeom>
        </p:spPr>
      </p:pic>
      <p:sp>
        <p:nvSpPr>
          <p:cNvPr id="48" name="Rectangle 4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sitting, table, food, plate&#10;&#10;Description automatically generated">
            <a:extLst>
              <a:ext uri="{FF2B5EF4-FFF2-40B4-BE49-F238E27FC236}">
                <a16:creationId xmlns:a16="http://schemas.microsoft.com/office/drawing/2014/main" id="{8A738C5B-95F0-47B1-BABA-54809AF09501}"/>
              </a:ext>
            </a:extLst>
          </p:cNvPr>
          <p:cNvPicPr>
            <a:picLocks noChangeAspect="1"/>
          </p:cNvPicPr>
          <p:nvPr/>
        </p:nvPicPr>
        <p:blipFill rotWithShape="1">
          <a:blip r:embed="rId3">
            <a:extLst>
              <a:ext uri="{28A0092B-C50C-407E-A947-70E740481C1C}">
                <a14:useLocalDpi xmlns:a14="http://schemas.microsoft.com/office/drawing/2010/main" val="0"/>
              </a:ext>
            </a:extLst>
          </a:blip>
          <a:srcRect t="3336" r="-2" b="10881"/>
          <a:stretch/>
        </p:blipFill>
        <p:spPr>
          <a:xfrm>
            <a:off x="7083423" y="3707894"/>
            <a:ext cx="4397433" cy="2519824"/>
          </a:xfrm>
          <a:prstGeom prst="rect">
            <a:avLst/>
          </a:prstGeom>
        </p:spPr>
      </p:pic>
    </p:spTree>
    <p:extLst>
      <p:ext uri="{BB962C8B-B14F-4D97-AF65-F5344CB8AC3E}">
        <p14:creationId xmlns:p14="http://schemas.microsoft.com/office/powerpoint/2010/main" val="36977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F562F0C-59D3-45E7-A725-5A010B2C332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8ADB0D-E5F6-4D68-82C5-9DADF7056AF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Attrition</a:t>
            </a:r>
          </a:p>
        </p:txBody>
      </p:sp>
      <p:cxnSp>
        <p:nvCxnSpPr>
          <p:cNvPr id="22" name="Straight Connector 2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69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49A082-DB04-4046-A31E-E9A1B45B6254}"/>
              </a:ext>
            </a:extLst>
          </p:cNvPr>
          <p:cNvSpPr>
            <a:spLocks noGrp="1"/>
          </p:cNvSpPr>
          <p:nvPr>
            <p:ph type="title"/>
          </p:nvPr>
        </p:nvSpPr>
        <p:spPr>
          <a:xfrm>
            <a:off x="838200" y="365125"/>
            <a:ext cx="10515600" cy="1325563"/>
          </a:xfrm>
        </p:spPr>
        <p:txBody>
          <a:bodyPr>
            <a:normAutofit/>
          </a:bodyPr>
          <a:lstStyle/>
          <a:p>
            <a:r>
              <a:rPr lang="en-US" dirty="0"/>
              <a:t>Dental Team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D71EB43-40A0-4C37-B5EC-E4CDFBE1DBFE}"/>
              </a:ext>
            </a:extLst>
          </p:cNvPr>
          <p:cNvSpPr>
            <a:spLocks noGrp="1"/>
          </p:cNvSpPr>
          <p:nvPr>
            <p:ph idx="1"/>
          </p:nvPr>
        </p:nvSpPr>
        <p:spPr>
          <a:xfrm>
            <a:off x="838200" y="1825625"/>
            <a:ext cx="10515600" cy="4351338"/>
          </a:xfrm>
        </p:spPr>
        <p:txBody>
          <a:bodyPr>
            <a:normAutofit/>
          </a:bodyPr>
          <a:lstStyle/>
          <a:p>
            <a:pPr marL="0" indent="0">
              <a:buNone/>
            </a:pPr>
            <a:r>
              <a:rPr lang="en-US" dirty="0"/>
              <a:t>Educating and bringing awareness to the patient that with dental attrition it causes irreversible damage to the enamel, but it is very common and occurs with age.</a:t>
            </a:r>
          </a:p>
          <a:p>
            <a:pPr marL="0" indent="0">
              <a:buNone/>
            </a:pPr>
            <a:r>
              <a:rPr lang="en-US" dirty="0"/>
              <a:t>For the case of bruxism, the recommended treatment of a bite guard is given to be used when sleeping.</a:t>
            </a:r>
          </a:p>
          <a:p>
            <a:pPr marL="0" indent="0">
              <a:buNone/>
            </a:pPr>
            <a:r>
              <a:rPr lang="en-US" dirty="0"/>
              <a:t>Treatments like composite dental filling placed to fill the wear facets for aesthetic purposes on the patient's smile is considered for a low-cost approach, but it is not a permanent solution. </a:t>
            </a:r>
          </a:p>
          <a:p>
            <a:pPr>
              <a:buFont typeface="Wingdings" panose="05000000000000000000" pitchFamily="2" charset="2"/>
              <a:buChar char="v"/>
            </a:pPr>
            <a:r>
              <a:rPr lang="en-US" dirty="0"/>
              <a:t>Veneers would be a more permanent approach but a costly one to getting a perfect smile back.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3425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5C6000-E786-476E-8C5D-C98266E2E233}"/>
              </a:ext>
            </a:extLst>
          </p:cNvPr>
          <p:cNvSpPr>
            <a:spLocks noGrp="1"/>
          </p:cNvSpPr>
          <p:nvPr>
            <p:ph type="title"/>
          </p:nvPr>
        </p:nvSpPr>
        <p:spPr>
          <a:xfrm>
            <a:off x="793662" y="386930"/>
            <a:ext cx="10066122" cy="1298448"/>
          </a:xfrm>
        </p:spPr>
        <p:txBody>
          <a:bodyPr anchor="b">
            <a:normAutofit/>
          </a:bodyPr>
          <a:lstStyle/>
          <a:p>
            <a:r>
              <a:rPr lang="en-US" sz="4800" dirty="0"/>
              <a:t>Abrasion</a:t>
            </a:r>
          </a:p>
        </p:txBody>
      </p:sp>
      <p:sp>
        <p:nvSpPr>
          <p:cNvPr id="93" name="Rectangle 9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2">
            <a:extLst>
              <a:ext uri="{FF2B5EF4-FFF2-40B4-BE49-F238E27FC236}">
                <a16:creationId xmlns:a16="http://schemas.microsoft.com/office/drawing/2014/main" id="{189A7F1A-1EBA-4C59-AEF6-D5656C41D393}"/>
              </a:ext>
            </a:extLst>
          </p:cNvPr>
          <p:cNvSpPr>
            <a:spLocks noGrp="1"/>
          </p:cNvSpPr>
          <p:nvPr>
            <p:ph idx="1"/>
          </p:nvPr>
        </p:nvSpPr>
        <p:spPr>
          <a:xfrm>
            <a:off x="296743" y="2344744"/>
            <a:ext cx="6328295" cy="3984657"/>
          </a:xfrm>
        </p:spPr>
        <p:txBody>
          <a:bodyPr anchor="ctr">
            <a:normAutofit/>
          </a:bodyPr>
          <a:lstStyle/>
          <a:p>
            <a:pPr marL="0" indent="0">
              <a:buNone/>
            </a:pPr>
            <a:r>
              <a:rPr lang="en-US" sz="1800" dirty="0"/>
              <a:t>Enamel loss from excessive friction from a toothbrush. Abrasion is focused more on the mechanical action of improper tooth-brushing techniques. More specifically, the horizontal motion. </a:t>
            </a:r>
          </a:p>
          <a:p>
            <a:pPr>
              <a:buFont typeface="Wingdings" panose="05000000000000000000" pitchFamily="2" charset="2"/>
              <a:buChar char="v"/>
            </a:pPr>
            <a:r>
              <a:rPr lang="en-US" sz="1800" dirty="0"/>
              <a:t>The friction of foreign items intraoral like mouth piercings, biting of pens and fingernails.</a:t>
            </a:r>
          </a:p>
          <a:p>
            <a:pPr>
              <a:buFont typeface="Wingdings" panose="05000000000000000000" pitchFamily="2" charset="2"/>
              <a:buChar char="v"/>
            </a:pPr>
            <a:r>
              <a:rPr lang="en-US" sz="1800" dirty="0"/>
              <a:t>I’ll fitted dentures or retainers can contribute to abrasion</a:t>
            </a:r>
          </a:p>
          <a:p>
            <a:pPr>
              <a:buFont typeface="Wingdings" panose="05000000000000000000" pitchFamily="2" charset="2"/>
              <a:buChar char="v"/>
            </a:pPr>
            <a:r>
              <a:rPr lang="en-US" sz="1800" dirty="0"/>
              <a:t>Even types of toothpaste used when brushing can contribute to the abrasion of the enamel. (e.g. whitening toothpaste)</a:t>
            </a:r>
          </a:p>
          <a:p>
            <a:pPr marL="0" indent="0">
              <a:buNone/>
            </a:pPr>
            <a:r>
              <a:rPr lang="en-US" sz="1800" dirty="0"/>
              <a:t>Presents with a flat and wide wedge-shaped defect by the gum-line. Causing sensitivity to the tooth when touched by any hot or cold items.</a:t>
            </a:r>
          </a:p>
        </p:txBody>
      </p:sp>
      <p:pic>
        <p:nvPicPr>
          <p:cNvPr id="19" name="Picture 18" descr="A group of pasta&#10;&#10;Description automatically generated">
            <a:extLst>
              <a:ext uri="{FF2B5EF4-FFF2-40B4-BE49-F238E27FC236}">
                <a16:creationId xmlns:a16="http://schemas.microsoft.com/office/drawing/2014/main" id="{B217C0FC-94BA-4131-891C-DF90B88E0466}"/>
              </a:ext>
            </a:extLst>
          </p:cNvPr>
          <p:cNvPicPr>
            <a:picLocks noChangeAspect="1"/>
          </p:cNvPicPr>
          <p:nvPr/>
        </p:nvPicPr>
        <p:blipFill rotWithShape="1">
          <a:blip r:embed="rId2">
            <a:extLst>
              <a:ext uri="{28A0092B-C50C-407E-A947-70E740481C1C}">
                <a14:useLocalDpi xmlns:a14="http://schemas.microsoft.com/office/drawing/2010/main" val="0"/>
              </a:ext>
            </a:extLst>
          </a:blip>
          <a:srcRect t="215" r="-1" b="-2"/>
          <a:stretch/>
        </p:blipFill>
        <p:spPr>
          <a:xfrm>
            <a:off x="7121956" y="2902676"/>
            <a:ext cx="3977953" cy="2868795"/>
          </a:xfrm>
          <a:prstGeom prst="rect">
            <a:avLst/>
          </a:prstGeom>
        </p:spPr>
      </p:pic>
      <p:sp>
        <p:nvSpPr>
          <p:cNvPr id="97" name="Rectangle 9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06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3D78AD-9C79-45AF-8E85-D30DEFF753AD}"/>
              </a:ext>
            </a:extLst>
          </p:cNvPr>
          <p:cNvSpPr>
            <a:spLocks noGrp="1"/>
          </p:cNvSpPr>
          <p:nvPr>
            <p:ph type="title"/>
          </p:nvPr>
        </p:nvSpPr>
        <p:spPr>
          <a:xfrm>
            <a:off x="838200" y="365125"/>
            <a:ext cx="10515600" cy="1325563"/>
          </a:xfrm>
        </p:spPr>
        <p:txBody>
          <a:bodyPr>
            <a:normAutofit/>
          </a:bodyPr>
          <a:lstStyle/>
          <a:p>
            <a:r>
              <a:rPr lang="en-US" dirty="0"/>
              <a:t>Dental Team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0330DFE-9EFE-4867-86CC-8F9D1EE22DA9}"/>
              </a:ext>
            </a:extLst>
          </p:cNvPr>
          <p:cNvSpPr>
            <a:spLocks noGrp="1"/>
          </p:cNvSpPr>
          <p:nvPr>
            <p:ph idx="1"/>
          </p:nvPr>
        </p:nvSpPr>
        <p:spPr>
          <a:xfrm>
            <a:off x="838200" y="1825625"/>
            <a:ext cx="10515600" cy="4351338"/>
          </a:xfrm>
        </p:spPr>
        <p:txBody>
          <a:bodyPr>
            <a:normAutofit/>
          </a:bodyPr>
          <a:lstStyle/>
          <a:p>
            <a:pPr marL="0" indent="0">
              <a:buNone/>
            </a:pPr>
            <a:r>
              <a:rPr lang="en-US" dirty="0"/>
              <a:t>The recommendation of a soft-bristle toothbrush with proper brushing techniques as well as a toothpaste that are rich in calcium or fluoride.</a:t>
            </a:r>
          </a:p>
          <a:p>
            <a:pPr marL="0" indent="0">
              <a:buNone/>
            </a:pPr>
            <a:r>
              <a:rPr lang="en-US" dirty="0"/>
              <a:t>Asking your patient about any habits like biting pens to be avoided before any further damage. </a:t>
            </a:r>
          </a:p>
          <a:p>
            <a:pPr marL="0" indent="0">
              <a:buNone/>
            </a:pPr>
            <a:r>
              <a:rPr lang="en-US" dirty="0"/>
              <a:t>If your patient wears dentures or retainers always check that they are fitted well, frequently.</a:t>
            </a:r>
          </a:p>
          <a:p>
            <a:pPr marL="0" indent="0">
              <a:buNone/>
            </a:pPr>
            <a:r>
              <a:rPr lang="en-US" dirty="0"/>
              <a:t>As for procedures, fluoride treatment can be applied to strengthen your enamel and reduce sensitivity. If part of the enamel has been worn away slightly then dental filling can be a solution for the enamel lost. </a:t>
            </a:r>
          </a:p>
        </p:txBody>
      </p:sp>
    </p:spTree>
    <p:extLst>
      <p:ext uri="{BB962C8B-B14F-4D97-AF65-F5344CB8AC3E}">
        <p14:creationId xmlns:p14="http://schemas.microsoft.com/office/powerpoint/2010/main" val="66190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739AA-761C-4849-825A-0549773ECF10}"/>
              </a:ext>
            </a:extLst>
          </p:cNvPr>
          <p:cNvSpPr>
            <a:spLocks noGrp="1"/>
          </p:cNvSpPr>
          <p:nvPr>
            <p:ph type="title"/>
          </p:nvPr>
        </p:nvSpPr>
        <p:spPr>
          <a:xfrm>
            <a:off x="1043631" y="809898"/>
            <a:ext cx="9942716" cy="1554480"/>
          </a:xfrm>
        </p:spPr>
        <p:txBody>
          <a:bodyPr anchor="ctr">
            <a:normAutofit/>
          </a:bodyPr>
          <a:lstStyle/>
          <a:p>
            <a:r>
              <a:rPr lang="en-US" sz="4800"/>
              <a:t>Erosion</a:t>
            </a:r>
          </a:p>
        </p:txBody>
      </p:sp>
      <p:sp>
        <p:nvSpPr>
          <p:cNvPr id="3" name="Content Placeholder 2">
            <a:extLst>
              <a:ext uri="{FF2B5EF4-FFF2-40B4-BE49-F238E27FC236}">
                <a16:creationId xmlns:a16="http://schemas.microsoft.com/office/drawing/2014/main" id="{62A0180B-4A27-4792-8F92-401CA6103E2B}"/>
              </a:ext>
            </a:extLst>
          </p:cNvPr>
          <p:cNvSpPr>
            <a:spLocks noGrp="1"/>
          </p:cNvSpPr>
          <p:nvPr>
            <p:ph idx="1"/>
          </p:nvPr>
        </p:nvSpPr>
        <p:spPr>
          <a:xfrm>
            <a:off x="1045028" y="3017522"/>
            <a:ext cx="10229613" cy="3124658"/>
          </a:xfrm>
        </p:spPr>
        <p:txBody>
          <a:bodyPr anchor="ctr">
            <a:normAutofit fontScale="92500" lnSpcReduction="10000"/>
          </a:bodyPr>
          <a:lstStyle/>
          <a:p>
            <a:pPr marL="0" indent="0">
              <a:buNone/>
            </a:pPr>
            <a:r>
              <a:rPr lang="en-US" sz="2000" dirty="0"/>
              <a:t>Irreversible loss of hard tissue by a chemical process -acid- not involving bacteria. The wearing off on the </a:t>
            </a:r>
            <a:r>
              <a:rPr lang="en-US" sz="2000" dirty="0" err="1"/>
              <a:t>nonmasticatory</a:t>
            </a:r>
            <a:r>
              <a:rPr lang="en-US" sz="2000" dirty="0"/>
              <a:t> surfaces of the teeth. Resulting in a broad concavity within the smooth surface enamel.</a:t>
            </a:r>
          </a:p>
          <a:p>
            <a:pPr marL="0" indent="0">
              <a:buNone/>
            </a:pPr>
            <a:r>
              <a:rPr lang="en-US" sz="2000" dirty="0"/>
              <a:t>This can be by:</a:t>
            </a:r>
          </a:p>
          <a:p>
            <a:pPr>
              <a:buFont typeface="Wingdings" panose="05000000000000000000" pitchFamily="2" charset="2"/>
              <a:buChar char="v"/>
            </a:pPr>
            <a:r>
              <a:rPr lang="en-US" sz="2000" dirty="0"/>
              <a:t>Consuming foods and liquids that are very acidic.</a:t>
            </a:r>
          </a:p>
          <a:p>
            <a:pPr>
              <a:buFont typeface="Wingdings" panose="05000000000000000000" pitchFamily="2" charset="2"/>
              <a:buChar char="v"/>
            </a:pPr>
            <a:r>
              <a:rPr lang="en-US" sz="2000" dirty="0"/>
              <a:t>Medical condition like chronic acid reflux also known as gastroesophageal reflux disease (GERD)</a:t>
            </a:r>
          </a:p>
          <a:p>
            <a:pPr>
              <a:buFont typeface="Wingdings" panose="05000000000000000000" pitchFamily="2" charset="2"/>
              <a:buChar char="v"/>
            </a:pPr>
            <a:r>
              <a:rPr lang="en-US" sz="2000" dirty="0"/>
              <a:t>The disruption of stomach acid coming the digestive system exposing the teeth derived from eating disorders like bulimia. </a:t>
            </a:r>
          </a:p>
          <a:p>
            <a:pPr>
              <a:buFont typeface="Wingdings" panose="05000000000000000000" pitchFamily="2" charset="2"/>
              <a:buChar char="v"/>
            </a:pPr>
            <a:r>
              <a:rPr lang="en-US" sz="2000" dirty="0"/>
              <a:t>The decreased production of saliva (hyposalivation) known as xerostomia. There being a lack of saliva, saliva as a buffer won't be able to neutralize the acidity in the mouth.</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03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54307-D3F4-40F9-BAFE-49E6A6FDB60E}"/>
              </a:ext>
            </a:extLst>
          </p:cNvPr>
          <p:cNvSpPr>
            <a:spLocks noGrp="1"/>
          </p:cNvSpPr>
          <p:nvPr>
            <p:ph type="title"/>
          </p:nvPr>
        </p:nvSpPr>
        <p:spPr>
          <a:xfrm>
            <a:off x="1060232" y="3941205"/>
            <a:ext cx="10071536" cy="929750"/>
          </a:xfrm>
        </p:spPr>
        <p:txBody>
          <a:bodyPr vert="horz" lIns="91440" tIns="45720" rIns="91440" bIns="45720" rtlCol="0" anchor="b">
            <a:normAutofit/>
          </a:bodyPr>
          <a:lstStyle/>
          <a:p>
            <a:pPr algn="ctr"/>
            <a:r>
              <a:rPr lang="en-US" sz="5200"/>
              <a:t>Erosion</a:t>
            </a:r>
          </a:p>
        </p:txBody>
      </p:sp>
      <p:pic>
        <p:nvPicPr>
          <p:cNvPr id="4" name="Picture 3" descr="A close up of food&#10;&#10;Description automatically generated">
            <a:extLst>
              <a:ext uri="{FF2B5EF4-FFF2-40B4-BE49-F238E27FC236}">
                <a16:creationId xmlns:a16="http://schemas.microsoft.com/office/drawing/2014/main" id="{3816F027-68D2-4DC1-99C2-A583F4744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896" y="671201"/>
            <a:ext cx="4493231" cy="2999232"/>
          </a:xfrm>
          <a:prstGeom prst="rect">
            <a:avLst/>
          </a:prstGeom>
        </p:spPr>
      </p:pic>
      <p:pic>
        <p:nvPicPr>
          <p:cNvPr id="6" name="Picture 5" descr="A picture containing indoor, food, little, table&#10;&#10;Description automatically generated">
            <a:extLst>
              <a:ext uri="{FF2B5EF4-FFF2-40B4-BE49-F238E27FC236}">
                <a16:creationId xmlns:a16="http://schemas.microsoft.com/office/drawing/2014/main" id="{5FB9649F-2C2C-4B73-A92A-F33AB6E57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779" y="671201"/>
            <a:ext cx="4493231" cy="2999232"/>
          </a:xfrm>
          <a:prstGeom prst="rect">
            <a:avLst/>
          </a:prstGeom>
        </p:spPr>
      </p:pic>
    </p:spTree>
    <p:extLst>
      <p:ext uri="{BB962C8B-B14F-4D97-AF65-F5344CB8AC3E}">
        <p14:creationId xmlns:p14="http://schemas.microsoft.com/office/powerpoint/2010/main" val="403539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23B9B46-A95A-4393-BC4A-33BCE4E4CFA2}"/>
              </a:ext>
            </a:extLst>
          </p:cNvPr>
          <p:cNvSpPr>
            <a:spLocks noGrp="1"/>
          </p:cNvSpPr>
          <p:nvPr>
            <p:ph type="title"/>
          </p:nvPr>
        </p:nvSpPr>
        <p:spPr>
          <a:xfrm>
            <a:off x="838200" y="365125"/>
            <a:ext cx="10515600" cy="1325563"/>
          </a:xfrm>
        </p:spPr>
        <p:txBody>
          <a:bodyPr>
            <a:normAutofit/>
          </a:bodyPr>
          <a:lstStyle/>
          <a:p>
            <a:r>
              <a:rPr lang="en-US" dirty="0"/>
              <a:t>Dental Team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BF93F31-2CD6-4739-911E-DB969D5C514D}"/>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en-US" dirty="0"/>
              <a:t>Recommend patients to follow any consumed acidic foods or drinks with glass of water or even milk. This neutralizes the acidity in the mouth.</a:t>
            </a:r>
          </a:p>
          <a:p>
            <a:pPr>
              <a:buFont typeface="Wingdings" panose="05000000000000000000" pitchFamily="2" charset="2"/>
              <a:buChar char="v"/>
            </a:pPr>
            <a:r>
              <a:rPr lang="en-US" dirty="0"/>
              <a:t>Encourage to not swish around but to use a straw for the consumption of any acidic drinks.</a:t>
            </a:r>
          </a:p>
          <a:p>
            <a:pPr marL="0" indent="0">
              <a:buNone/>
            </a:pPr>
            <a:r>
              <a:rPr lang="en-US" dirty="0"/>
              <a:t> Since saliva is a buffer to neutralizing acidity in the mouth, chewing of sugarless gum can further stimulate saliva flow to protect from erosion. </a:t>
            </a:r>
          </a:p>
          <a:p>
            <a:pPr marL="0" indent="0">
              <a:buNone/>
            </a:pPr>
            <a:r>
              <a:rPr lang="en-US" dirty="0"/>
              <a:t> Regular check-ups are highly recommended to prevent any further damage to the patient’s teeth. Procedures aren’t mandatory to be done unless the erosion of tooth surface is conflicting with the protection of the pulp which can lead to sensitivity. </a:t>
            </a:r>
          </a:p>
          <a:p>
            <a:pPr>
              <a:buFont typeface="Wingdings" panose="05000000000000000000" pitchFamily="2" charset="2"/>
              <a:buChar char="v"/>
            </a:pPr>
            <a:r>
              <a:rPr lang="en-US" dirty="0"/>
              <a:t>Bonding on the tooth can repair minor worn-down, chipped or discoloration.</a:t>
            </a:r>
          </a:p>
          <a:p>
            <a:pPr>
              <a:buFont typeface="Wingdings" panose="05000000000000000000" pitchFamily="2" charset="2"/>
              <a:buChar char="v"/>
            </a:pPr>
            <a:r>
              <a:rPr lang="en-US" dirty="0"/>
              <a:t>Crown or veneers would be recommended if the erosion has worsened.</a:t>
            </a:r>
          </a:p>
          <a:p>
            <a:pPr marL="0" indent="0">
              <a:buNone/>
            </a:pPr>
            <a:endParaRPr lang="en-US" dirty="0"/>
          </a:p>
        </p:txBody>
      </p:sp>
    </p:spTree>
    <p:extLst>
      <p:ext uri="{BB962C8B-B14F-4D97-AF65-F5344CB8AC3E}">
        <p14:creationId xmlns:p14="http://schemas.microsoft.com/office/powerpoint/2010/main" val="1456288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935</Words>
  <Application>Microsoft Office PowerPoint</Application>
  <PresentationFormat>Widescreen</PresentationFormat>
  <Paragraphs>59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Enamel Structure Loss </vt:lpstr>
      <vt:lpstr>Attrition</vt:lpstr>
      <vt:lpstr>Attrition</vt:lpstr>
      <vt:lpstr>Dental Team </vt:lpstr>
      <vt:lpstr>Abrasion</vt:lpstr>
      <vt:lpstr>Dental Team</vt:lpstr>
      <vt:lpstr>Erosion</vt:lpstr>
      <vt:lpstr>Erosion</vt:lpstr>
      <vt:lpstr>Dental Team</vt:lpstr>
      <vt:lpstr>Abfraction</vt:lpstr>
      <vt:lpstr>Abfraction</vt:lpstr>
      <vt:lpstr>Dental Team</vt:lpstr>
      <vt:lpstr>PowerPoint Presentation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Enamel Structure Loss </dc:title>
  <dc:creator>Nashyra.Zheng@mail.citytech.cuny.edu</dc:creator>
  <cp:lastModifiedBy>Nashyra.Zheng@mail.citytech.cuny.edu</cp:lastModifiedBy>
  <cp:revision>6</cp:revision>
  <dcterms:created xsi:type="dcterms:W3CDTF">2020-12-04T04:57:43Z</dcterms:created>
  <dcterms:modified xsi:type="dcterms:W3CDTF">2020-12-05T03:13:17Z</dcterms:modified>
</cp:coreProperties>
</file>