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58" r:id="rId5"/>
    <p:sldId id="262" r:id="rId6"/>
    <p:sldId id="263" r:id="rId7"/>
    <p:sldId id="264" r:id="rId8"/>
    <p:sldId id="265" r:id="rId9"/>
    <p:sldId id="259" r:id="rId10"/>
    <p:sldId id="260" r:id="rId11"/>
    <p:sldId id="261" r:id="rId12"/>
    <p:sldId id="266" r:id="rId13"/>
    <p:sldId id="267" r:id="rId14"/>
    <p:sldId id="269" r:id="rId15"/>
    <p:sldId id="273" r:id="rId16"/>
    <p:sldId id="274" r:id="rId17"/>
    <p:sldId id="276" r:id="rId18"/>
    <p:sldId id="272" r:id="rId19"/>
    <p:sldId id="270" r:id="rId20"/>
    <p:sldId id="271"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31" autoAdjust="0"/>
  </p:normalViewPr>
  <p:slideViewPr>
    <p:cSldViewPr snapToGrid="0">
      <p:cViewPr>
        <p:scale>
          <a:sx n="86" d="100"/>
          <a:sy n="86" d="100"/>
        </p:scale>
        <p:origin x="48" y="1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4/17/2019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4/17/2019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ntributoria.com/issue/2015-07/555c928d11d85eba370000be.html" TargetMode="External"/><Relationship Id="rId2" Type="http://schemas.openxmlformats.org/officeDocument/2006/relationships/hyperlink" Target="https://www.theguardian.com/sustainable-business/2015/jun/10/rana-plaza-fund-reaches-target-compensate-victims" TargetMode="External"/><Relationship Id="rId1" Type="http://schemas.openxmlformats.org/officeDocument/2006/relationships/slideLayout" Target="../slideLayouts/slideLayout2.xml"/><Relationship Id="rId4" Type="http://schemas.openxmlformats.org/officeDocument/2006/relationships/hyperlink" Target="https://www.adamsmith.org/blog/international/sweatshops-make-poor-people-better-of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hyperlink" Target="https://truecostmovie.com/watch/the-true-co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6377-8703-4ECC-80CB-836519DAE563}"/>
              </a:ext>
            </a:extLst>
          </p:cNvPr>
          <p:cNvSpPr>
            <a:spLocks noGrp="1"/>
          </p:cNvSpPr>
          <p:nvPr>
            <p:ph type="ctrTitle"/>
          </p:nvPr>
        </p:nvSpPr>
        <p:spPr>
          <a:xfrm>
            <a:off x="442823" y="2313251"/>
            <a:ext cx="11496135" cy="1825096"/>
          </a:xfrm>
        </p:spPr>
        <p:txBody>
          <a:bodyPr>
            <a:noAutofit/>
          </a:bodyPr>
          <a:lstStyle/>
          <a:p>
            <a:r>
              <a:rPr lang="en-US" sz="12000" dirty="0">
                <a:latin typeface="Times New Roman" panose="02020603050405020304" pitchFamily="18" charset="0"/>
                <a:cs typeface="Times New Roman" panose="02020603050405020304" pitchFamily="18" charset="0"/>
              </a:rPr>
              <a:t>SWEATSHOPS</a:t>
            </a:r>
          </a:p>
        </p:txBody>
      </p:sp>
      <p:sp>
        <p:nvSpPr>
          <p:cNvPr id="3" name="Subtitle 2">
            <a:extLst>
              <a:ext uri="{FF2B5EF4-FFF2-40B4-BE49-F238E27FC236}">
                <a16:creationId xmlns:a16="http://schemas.microsoft.com/office/drawing/2014/main" id="{B4B21D4A-50BC-4197-A656-EB397E455B59}"/>
              </a:ext>
            </a:extLst>
          </p:cNvPr>
          <p:cNvSpPr>
            <a:spLocks noGrp="1"/>
          </p:cNvSpPr>
          <p:nvPr>
            <p:ph type="subTitle" idx="1"/>
          </p:nvPr>
        </p:nvSpPr>
        <p:spPr>
          <a:xfrm>
            <a:off x="442823" y="3795447"/>
            <a:ext cx="9448800" cy="685800"/>
          </a:xfrm>
        </p:spPr>
        <p:txBody>
          <a:bodyPr>
            <a:normAutofit/>
          </a:bodyPr>
          <a:lstStyle/>
          <a:p>
            <a:r>
              <a:rPr lang="en-US" sz="4000" i="1" dirty="0">
                <a:solidFill>
                  <a:schemeClr val="tx2">
                    <a:lumMod val="50000"/>
                  </a:schemeClr>
                </a:solidFill>
                <a:latin typeface="Times New Roman" panose="02020603050405020304" pitchFamily="18" charset="0"/>
                <a:cs typeface="Times New Roman" panose="02020603050405020304" pitchFamily="18" charset="0"/>
              </a:rPr>
              <a:t>The good and the bad.</a:t>
            </a:r>
          </a:p>
        </p:txBody>
      </p:sp>
    </p:spTree>
    <p:extLst>
      <p:ext uri="{BB962C8B-B14F-4D97-AF65-F5344CB8AC3E}">
        <p14:creationId xmlns:p14="http://schemas.microsoft.com/office/powerpoint/2010/main" val="267794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86A2-2423-4570-9A8C-618F2E961B5A}"/>
              </a:ext>
            </a:extLst>
          </p:cNvPr>
          <p:cNvSpPr>
            <a:spLocks noGrp="1"/>
          </p:cNvSpPr>
          <p:nvPr>
            <p:ph type="title"/>
          </p:nvPr>
        </p:nvSpPr>
        <p:spPr/>
        <p:txBody>
          <a:bodyPr/>
          <a:lstStyle/>
          <a:p>
            <a:r>
              <a:rPr lang="en-US" dirty="0"/>
              <a:t>LOOKING FOR LOVE ONES</a:t>
            </a:r>
          </a:p>
        </p:txBody>
      </p:sp>
      <p:pic>
        <p:nvPicPr>
          <p:cNvPr id="4" name="Content Placeholder 3">
            <a:extLst>
              <a:ext uri="{FF2B5EF4-FFF2-40B4-BE49-F238E27FC236}">
                <a16:creationId xmlns:a16="http://schemas.microsoft.com/office/drawing/2014/main" id="{1B4B7341-C7EC-43C0-9C6A-2670AF6569DB}"/>
              </a:ext>
            </a:extLst>
          </p:cNvPr>
          <p:cNvPicPr>
            <a:picLocks noGrp="1" noChangeAspect="1"/>
          </p:cNvPicPr>
          <p:nvPr>
            <p:ph idx="1"/>
          </p:nvPr>
        </p:nvPicPr>
        <p:blipFill>
          <a:blip r:embed="rId2"/>
          <a:stretch>
            <a:fillRect/>
          </a:stretch>
        </p:blipFill>
        <p:spPr>
          <a:xfrm>
            <a:off x="5461170" y="2539783"/>
            <a:ext cx="5094067" cy="4024313"/>
          </a:xfrm>
          <a:prstGeom prst="rect">
            <a:avLst/>
          </a:prstGeom>
        </p:spPr>
      </p:pic>
      <p:pic>
        <p:nvPicPr>
          <p:cNvPr id="5" name="Picture 4">
            <a:extLst>
              <a:ext uri="{FF2B5EF4-FFF2-40B4-BE49-F238E27FC236}">
                <a16:creationId xmlns:a16="http://schemas.microsoft.com/office/drawing/2014/main" id="{257DC738-D258-47F2-AC8D-5FAF14265171}"/>
              </a:ext>
            </a:extLst>
          </p:cNvPr>
          <p:cNvPicPr>
            <a:picLocks noChangeAspect="1"/>
          </p:cNvPicPr>
          <p:nvPr/>
        </p:nvPicPr>
        <p:blipFill>
          <a:blip r:embed="rId3"/>
          <a:stretch>
            <a:fillRect/>
          </a:stretch>
        </p:blipFill>
        <p:spPr>
          <a:xfrm>
            <a:off x="543779" y="3429000"/>
            <a:ext cx="3686027" cy="2339712"/>
          </a:xfrm>
          <a:prstGeom prst="rect">
            <a:avLst/>
          </a:prstGeom>
        </p:spPr>
      </p:pic>
    </p:spTree>
    <p:extLst>
      <p:ext uri="{BB962C8B-B14F-4D97-AF65-F5344CB8AC3E}">
        <p14:creationId xmlns:p14="http://schemas.microsoft.com/office/powerpoint/2010/main" val="87201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B519-B5B8-462F-AC94-27B63F885B85}"/>
              </a:ext>
            </a:extLst>
          </p:cNvPr>
          <p:cNvSpPr>
            <a:spLocks noGrp="1"/>
          </p:cNvSpPr>
          <p:nvPr>
            <p:ph type="title"/>
          </p:nvPr>
        </p:nvSpPr>
        <p:spPr/>
        <p:txBody>
          <a:bodyPr/>
          <a:lstStyle/>
          <a:p>
            <a:r>
              <a:rPr lang="en-US" dirty="0"/>
              <a:t>Triangle shirtwaist fire </a:t>
            </a:r>
          </a:p>
        </p:txBody>
      </p:sp>
      <p:sp>
        <p:nvSpPr>
          <p:cNvPr id="3" name="Content Placeholder 2">
            <a:extLst>
              <a:ext uri="{FF2B5EF4-FFF2-40B4-BE49-F238E27FC236}">
                <a16:creationId xmlns:a16="http://schemas.microsoft.com/office/drawing/2014/main" id="{CAB19E2D-2CDE-47A7-A0F0-EDD7DDE159E1}"/>
              </a:ext>
            </a:extLst>
          </p:cNvPr>
          <p:cNvSpPr>
            <a:spLocks noGrp="1"/>
          </p:cNvSpPr>
          <p:nvPr>
            <p:ph idx="1"/>
          </p:nvPr>
        </p:nvSpPr>
        <p:spPr/>
        <p:txBody>
          <a:bodyPr>
            <a:normAutofit fontScale="92500" lnSpcReduction="10000"/>
          </a:bodyPr>
          <a:lstStyle/>
          <a:p>
            <a:r>
              <a:rPr lang="en-US" dirty="0"/>
              <a:t>On March 25, 1911, a fire began from a factory worker throwing his cigarette in the trash. </a:t>
            </a:r>
          </a:p>
          <a:p>
            <a:r>
              <a:rPr lang="en-US" dirty="0"/>
              <a:t>In minutes the Triangle Shirtwaist factory on the eighth floor in the heart of New York City’s garment district was up in flames. </a:t>
            </a:r>
          </a:p>
          <a:p>
            <a:r>
              <a:rPr lang="en-US" dirty="0"/>
              <a:t>It began in the cutting room and quickly spread throughout the factory. Due to Locked doors and inadequate fire exits trapped workers were trapped inside, trying fight for their life. the building’s sole fire escape collapsed. </a:t>
            </a:r>
          </a:p>
          <a:p>
            <a:r>
              <a:rPr lang="en-US" dirty="0"/>
              <a:t>There was only one elevator that day which soon break down cause some of the workers to jump to their death on top of the elevator .In all, 146 employees died, most of them young Jewish and Italian immigrant women, who either jumped to their deaths or perished in the flames. </a:t>
            </a:r>
          </a:p>
          <a:p>
            <a:r>
              <a:rPr lang="en-US" dirty="0"/>
              <a:t>It was a sight to see on a Saturday afternoon, workers were jumping out of window because the fire truck ladder was not built to reach that high.</a:t>
            </a:r>
          </a:p>
          <a:p>
            <a:endParaRPr lang="en-US" dirty="0"/>
          </a:p>
        </p:txBody>
      </p:sp>
    </p:spTree>
    <p:extLst>
      <p:ext uri="{BB962C8B-B14F-4D97-AF65-F5344CB8AC3E}">
        <p14:creationId xmlns:p14="http://schemas.microsoft.com/office/powerpoint/2010/main" val="284430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FE73F-1484-4849-A814-D489C8DCB2A9}"/>
              </a:ext>
            </a:extLst>
          </p:cNvPr>
          <p:cNvSpPr>
            <a:spLocks noGrp="1"/>
          </p:cNvSpPr>
          <p:nvPr>
            <p:ph type="title"/>
          </p:nvPr>
        </p:nvSpPr>
        <p:spPr/>
        <p:txBody>
          <a:bodyPr/>
          <a:lstStyle/>
          <a:p>
            <a:r>
              <a:rPr lang="en-US" dirty="0"/>
              <a:t>Triangle shirt waist fire</a:t>
            </a:r>
          </a:p>
        </p:txBody>
      </p:sp>
      <p:sp>
        <p:nvSpPr>
          <p:cNvPr id="3" name="Content Placeholder 2">
            <a:extLst>
              <a:ext uri="{FF2B5EF4-FFF2-40B4-BE49-F238E27FC236}">
                <a16:creationId xmlns:a16="http://schemas.microsoft.com/office/drawing/2014/main" id="{94BF9BD4-B5B1-4944-AC56-58121485405B}"/>
              </a:ext>
            </a:extLst>
          </p:cNvPr>
          <p:cNvSpPr>
            <a:spLocks noGrp="1"/>
          </p:cNvSpPr>
          <p:nvPr>
            <p:ph idx="1"/>
          </p:nvPr>
        </p:nvSpPr>
        <p:spPr/>
        <p:txBody>
          <a:bodyPr>
            <a:normAutofit/>
          </a:bodyPr>
          <a:lstStyle/>
          <a:p>
            <a:r>
              <a:rPr lang="en-US" dirty="0"/>
              <a:t>This Triangle Shirtwaist Company factory is looked as a national symbol of business negligence and abuse. </a:t>
            </a:r>
          </a:p>
          <a:p>
            <a:r>
              <a:rPr lang="en-US" dirty="0"/>
              <a:t>Although hazardous working conditions in the garment industry had been the focus of numerous investigations, labor strikes, and public demonstrations throughout the late 19th century, it took the fire to shock the public resolve for workplace regulation and ongoing vigilance. </a:t>
            </a:r>
          </a:p>
          <a:p>
            <a:r>
              <a:rPr lang="en-US" dirty="0"/>
              <a:t>Labor organizer Rose Schneiderman said “This is not the first-time girls have been burned alive in the city. Every week I must learn of the untimely death of one of my sister workers. Every year thousands of us are maimed. The life of men and women is so cheap and property is so sacred. There are so many of us for one job its matters little if 143 us are burned to death.” Why something monumental has to happened to cause a change reaction.</a:t>
            </a:r>
          </a:p>
          <a:p>
            <a:endParaRPr lang="en-US" dirty="0"/>
          </a:p>
          <a:p>
            <a:endParaRPr lang="en-US" dirty="0"/>
          </a:p>
        </p:txBody>
      </p:sp>
    </p:spTree>
    <p:extLst>
      <p:ext uri="{BB962C8B-B14F-4D97-AF65-F5344CB8AC3E}">
        <p14:creationId xmlns:p14="http://schemas.microsoft.com/office/powerpoint/2010/main" val="54791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0EB8-D582-4941-BF5F-7ECB403EDC65}"/>
              </a:ext>
            </a:extLst>
          </p:cNvPr>
          <p:cNvSpPr>
            <a:spLocks noGrp="1"/>
          </p:cNvSpPr>
          <p:nvPr>
            <p:ph type="title"/>
          </p:nvPr>
        </p:nvSpPr>
        <p:spPr>
          <a:xfrm>
            <a:off x="2895600" y="277418"/>
            <a:ext cx="8610600" cy="1293028"/>
          </a:xfrm>
        </p:spPr>
        <p:txBody>
          <a:bodyPr/>
          <a:lstStyle/>
          <a:p>
            <a:r>
              <a:rPr lang="en-US" dirty="0"/>
              <a:t>After math</a:t>
            </a:r>
          </a:p>
        </p:txBody>
      </p:sp>
      <p:sp>
        <p:nvSpPr>
          <p:cNvPr id="3" name="Content Placeholder 2">
            <a:extLst>
              <a:ext uri="{FF2B5EF4-FFF2-40B4-BE49-F238E27FC236}">
                <a16:creationId xmlns:a16="http://schemas.microsoft.com/office/drawing/2014/main" id="{76C98DA4-CA8A-4A36-AB0D-95F2B555BF33}"/>
              </a:ext>
            </a:extLst>
          </p:cNvPr>
          <p:cNvSpPr>
            <a:spLocks noGrp="1"/>
          </p:cNvSpPr>
          <p:nvPr>
            <p:ph idx="1"/>
          </p:nvPr>
        </p:nvSpPr>
        <p:spPr>
          <a:xfrm>
            <a:off x="315686" y="1570446"/>
            <a:ext cx="10820400" cy="4714240"/>
          </a:xfrm>
        </p:spPr>
        <p:txBody>
          <a:bodyPr>
            <a:normAutofit fontScale="92500" lnSpcReduction="20000"/>
          </a:bodyPr>
          <a:lstStyle/>
          <a:p>
            <a:r>
              <a:rPr lang="en-US" dirty="0"/>
              <a:t>The triangle shirtwaist fire was the first sweatshop on American solid that grabbed America attention</a:t>
            </a:r>
          </a:p>
          <a:p>
            <a:r>
              <a:rPr lang="en-US" dirty="0"/>
              <a:t>A group of protectionist march with the support of NYC backing them in 1911.</a:t>
            </a:r>
          </a:p>
          <a:p>
            <a:r>
              <a:rPr lang="en-US" dirty="0"/>
              <a:t>With the protectionist movement comes the International Ladies Garment Workers Union. ILGWU</a:t>
            </a:r>
          </a:p>
          <a:p>
            <a:r>
              <a:rPr lang="en-US" dirty="0"/>
              <a:t>This movement lead to forceable laws that regulate the manufactures on how to operate including:</a:t>
            </a:r>
          </a:p>
          <a:p>
            <a:r>
              <a:rPr lang="en-US" dirty="0"/>
              <a:t>Working sprinkler system</a:t>
            </a:r>
          </a:p>
          <a:p>
            <a:r>
              <a:rPr lang="en-US" dirty="0"/>
              <a:t>Strong fire escape</a:t>
            </a:r>
          </a:p>
          <a:p>
            <a:r>
              <a:rPr lang="en-US" dirty="0"/>
              <a:t>No lock doors</a:t>
            </a:r>
          </a:p>
          <a:p>
            <a:r>
              <a:rPr lang="en-US" dirty="0"/>
              <a:t>Safe working hours</a:t>
            </a:r>
          </a:p>
          <a:p>
            <a:r>
              <a:rPr lang="en-US" dirty="0"/>
              <a:t>Increase in wages</a:t>
            </a:r>
          </a:p>
          <a:p>
            <a:r>
              <a:rPr lang="en-US" dirty="0"/>
              <a:t>Fire drills</a:t>
            </a:r>
          </a:p>
          <a:p>
            <a:r>
              <a:rPr lang="en-US" dirty="0"/>
              <a:t>Scheduled Building inspection</a:t>
            </a:r>
          </a:p>
          <a:p>
            <a:r>
              <a:rPr lang="en-US" dirty="0"/>
              <a:t>Unions or non union jobs with benefits </a:t>
            </a:r>
          </a:p>
          <a:p>
            <a:endParaRPr lang="en-US" dirty="0"/>
          </a:p>
        </p:txBody>
      </p:sp>
    </p:spTree>
    <p:extLst>
      <p:ext uri="{BB962C8B-B14F-4D97-AF65-F5344CB8AC3E}">
        <p14:creationId xmlns:p14="http://schemas.microsoft.com/office/powerpoint/2010/main" val="168594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6F59-6F63-4101-80E4-BF7014CBC989}"/>
              </a:ext>
            </a:extLst>
          </p:cNvPr>
          <p:cNvSpPr>
            <a:spLocks noGrp="1"/>
          </p:cNvSpPr>
          <p:nvPr>
            <p:ph type="title"/>
          </p:nvPr>
        </p:nvSpPr>
        <p:spPr/>
        <p:txBody>
          <a:bodyPr/>
          <a:lstStyle/>
          <a:p>
            <a:r>
              <a:rPr lang="en-US" dirty="0"/>
              <a:t>The good.</a:t>
            </a:r>
          </a:p>
        </p:txBody>
      </p:sp>
      <p:sp>
        <p:nvSpPr>
          <p:cNvPr id="3" name="Content Placeholder 2">
            <a:extLst>
              <a:ext uri="{FF2B5EF4-FFF2-40B4-BE49-F238E27FC236}">
                <a16:creationId xmlns:a16="http://schemas.microsoft.com/office/drawing/2014/main" id="{0532410E-9371-4AE6-91A9-2F139323FC7F}"/>
              </a:ext>
            </a:extLst>
          </p:cNvPr>
          <p:cNvSpPr>
            <a:spLocks noGrp="1"/>
          </p:cNvSpPr>
          <p:nvPr>
            <p:ph idx="1"/>
          </p:nvPr>
        </p:nvSpPr>
        <p:spPr>
          <a:xfrm>
            <a:off x="685799" y="2346960"/>
            <a:ext cx="10820400" cy="4024125"/>
          </a:xfrm>
        </p:spPr>
        <p:txBody>
          <a:bodyPr/>
          <a:lstStyle/>
          <a:p>
            <a:r>
              <a:rPr lang="en-US" dirty="0"/>
              <a:t>When it comes to sweatshop in third world continues it has more pros than cons</a:t>
            </a:r>
          </a:p>
          <a:p>
            <a:r>
              <a:rPr lang="en-US" dirty="0"/>
              <a:t>Creates jobs for monitories (women)</a:t>
            </a:r>
          </a:p>
          <a:p>
            <a:r>
              <a:rPr lang="en-US" dirty="0"/>
              <a:t>More independences and not a burden</a:t>
            </a:r>
          </a:p>
          <a:p>
            <a:r>
              <a:rPr lang="en-US" dirty="0"/>
              <a:t>Workers are able to support themselves and families  </a:t>
            </a:r>
          </a:p>
          <a:p>
            <a:r>
              <a:rPr lang="en-US" dirty="0"/>
              <a:t>Girls are less likely to get pregnant at a early age or married off</a:t>
            </a:r>
          </a:p>
          <a:p>
            <a:r>
              <a:rPr lang="en-US" dirty="0"/>
              <a:t>Girls enrollment in schools have increased</a:t>
            </a:r>
          </a:p>
          <a:p>
            <a:r>
              <a:rPr lang="en-US" dirty="0"/>
              <a:t>Lessing the chance of getting involved with stone-crushing, street hustling, and prostitution.</a:t>
            </a:r>
          </a:p>
          <a:p>
            <a:r>
              <a:rPr lang="en-US" dirty="0"/>
              <a:t>Encourage more sustainable practice </a:t>
            </a:r>
          </a:p>
        </p:txBody>
      </p:sp>
    </p:spTree>
    <p:extLst>
      <p:ext uri="{BB962C8B-B14F-4D97-AF65-F5344CB8AC3E}">
        <p14:creationId xmlns:p14="http://schemas.microsoft.com/office/powerpoint/2010/main" val="380311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1D5C5-6975-4B8E-A25E-F245B7372ED7}"/>
              </a:ext>
            </a:extLst>
          </p:cNvPr>
          <p:cNvSpPr>
            <a:spLocks noGrp="1"/>
          </p:cNvSpPr>
          <p:nvPr>
            <p:ph idx="1"/>
          </p:nvPr>
        </p:nvSpPr>
        <p:spPr>
          <a:xfrm>
            <a:off x="685800" y="1364344"/>
            <a:ext cx="10820400" cy="4854342"/>
          </a:xfrm>
        </p:spPr>
        <p:txBody>
          <a:bodyPr>
            <a:normAutofit/>
          </a:bodyPr>
          <a:lstStyle/>
          <a:p>
            <a:r>
              <a:rPr lang="en-US" dirty="0"/>
              <a:t>Without sweatshops, clothing in the states would be more expensive</a:t>
            </a:r>
          </a:p>
          <a:p>
            <a:r>
              <a:rPr lang="en-US" dirty="0"/>
              <a:t>In 3rd world countries, sweatshops provide safer and more ethical alternatives to prostitution or crime, when sometimes those are the only three options to choose from</a:t>
            </a:r>
          </a:p>
          <a:p>
            <a:r>
              <a:rPr lang="en-US" dirty="0"/>
              <a:t>In 3rd world countries, sweatshops are safer alternatives to more dangerous jobs such as building construction, truck driving (Especially in India and Pakistan, where driving can very well get you killed), military service, etc.</a:t>
            </a:r>
          </a:p>
          <a:p>
            <a:r>
              <a:rPr lang="en-US" dirty="0"/>
              <a:t>The standards of living in Western countries is quite a comparatively higher than in parts of the world such as Ethiopia, South Sudan, parts of Pakistan, India, and China, etc., therefore we don't want to do those jobs; but in aforementioned parts of the world, it is very well possible that sweatshops may be a very good place to work in comparison to other job opportunities, and may even be a better place to be than the individual's homes (Such as in the case of a person who has plastic sheeting for walls)</a:t>
            </a:r>
          </a:p>
        </p:txBody>
      </p:sp>
      <p:sp>
        <p:nvSpPr>
          <p:cNvPr id="4" name="Title 1">
            <a:extLst>
              <a:ext uri="{FF2B5EF4-FFF2-40B4-BE49-F238E27FC236}">
                <a16:creationId xmlns:a16="http://schemas.microsoft.com/office/drawing/2014/main" id="{82E786A7-8E4F-4DA9-B074-BB713A27CC53}"/>
              </a:ext>
            </a:extLst>
          </p:cNvPr>
          <p:cNvSpPr>
            <a:spLocks noGrp="1"/>
          </p:cNvSpPr>
          <p:nvPr>
            <p:ph type="title"/>
          </p:nvPr>
        </p:nvSpPr>
        <p:spPr>
          <a:xfrm>
            <a:off x="2989811" y="293319"/>
            <a:ext cx="8610600" cy="1293028"/>
          </a:xfrm>
        </p:spPr>
        <p:txBody>
          <a:bodyPr/>
          <a:lstStyle/>
          <a:p>
            <a:r>
              <a:rPr lang="en-US" dirty="0"/>
              <a:t>The good.</a:t>
            </a:r>
          </a:p>
        </p:txBody>
      </p:sp>
    </p:spTree>
    <p:extLst>
      <p:ext uri="{BB962C8B-B14F-4D97-AF65-F5344CB8AC3E}">
        <p14:creationId xmlns:p14="http://schemas.microsoft.com/office/powerpoint/2010/main" val="347762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3643-DE0F-46AB-8BC4-CE4C034CC7B4}"/>
              </a:ext>
            </a:extLst>
          </p:cNvPr>
          <p:cNvSpPr>
            <a:spLocks noGrp="1"/>
          </p:cNvSpPr>
          <p:nvPr>
            <p:ph type="title"/>
          </p:nvPr>
        </p:nvSpPr>
        <p:spPr>
          <a:xfrm>
            <a:off x="2895600" y="256373"/>
            <a:ext cx="8610600" cy="1293028"/>
          </a:xfrm>
        </p:spPr>
        <p:txBody>
          <a:bodyPr/>
          <a:lstStyle/>
          <a:p>
            <a:r>
              <a:rPr lang="en-US" dirty="0"/>
              <a:t>The bad</a:t>
            </a:r>
          </a:p>
        </p:txBody>
      </p:sp>
      <p:sp>
        <p:nvSpPr>
          <p:cNvPr id="3" name="Content Placeholder 2">
            <a:extLst>
              <a:ext uri="{FF2B5EF4-FFF2-40B4-BE49-F238E27FC236}">
                <a16:creationId xmlns:a16="http://schemas.microsoft.com/office/drawing/2014/main" id="{84A09E98-A903-4889-9217-503482500432}"/>
              </a:ext>
            </a:extLst>
          </p:cNvPr>
          <p:cNvSpPr>
            <a:spLocks noGrp="1"/>
          </p:cNvSpPr>
          <p:nvPr>
            <p:ph idx="1"/>
          </p:nvPr>
        </p:nvSpPr>
        <p:spPr>
          <a:xfrm>
            <a:off x="736600" y="997130"/>
            <a:ext cx="10820400" cy="5730241"/>
          </a:xfrm>
        </p:spPr>
        <p:txBody>
          <a:bodyPr>
            <a:noAutofit/>
          </a:bodyPr>
          <a:lstStyle/>
          <a:p>
            <a:r>
              <a:rPr lang="en-US" sz="2400" dirty="0">
                <a:latin typeface="Times New Roman" panose="02020603050405020304" pitchFamily="18" charset="0"/>
                <a:cs typeface="Times New Roman" panose="02020603050405020304" pitchFamily="18" charset="0"/>
              </a:rPr>
              <a:t>Sweatshops are reported to have the longest working hours</a:t>
            </a:r>
          </a:p>
          <a:p>
            <a:r>
              <a:rPr lang="en-US" sz="2400" dirty="0">
                <a:latin typeface="Times New Roman" panose="02020603050405020304" pitchFamily="18" charset="0"/>
                <a:cs typeface="Times New Roman" panose="02020603050405020304" pitchFamily="18" charset="0"/>
              </a:rPr>
              <a:t>Workers are being Paid cents an hour.</a:t>
            </a:r>
          </a:p>
          <a:p>
            <a:r>
              <a:rPr lang="en-US" sz="2400" dirty="0">
                <a:latin typeface="Times New Roman" panose="02020603050405020304" pitchFamily="18" charset="0"/>
                <a:cs typeface="Times New Roman" panose="02020603050405020304" pitchFamily="18" charset="0"/>
              </a:rPr>
              <a:t>Sweatshops host of deadly diseases.</a:t>
            </a:r>
          </a:p>
          <a:p>
            <a:r>
              <a:rPr lang="en-US" sz="2400" dirty="0">
                <a:latin typeface="Times New Roman" panose="02020603050405020304" pitchFamily="18" charset="0"/>
                <a:cs typeface="Times New Roman" panose="02020603050405020304" pitchFamily="18" charset="0"/>
              </a:rPr>
              <a:t>The bad conditions in sweatshops should not be an excuse for Western consumerism. </a:t>
            </a:r>
          </a:p>
          <a:p>
            <a:r>
              <a:rPr lang="en-US" sz="2400" dirty="0">
                <a:latin typeface="Times New Roman" panose="02020603050405020304" pitchFamily="18" charset="0"/>
                <a:cs typeface="Times New Roman" panose="02020603050405020304" pitchFamily="18" charset="0"/>
              </a:rPr>
              <a:t>The wages  are always so low to the point that families can goes days and in some cases even weeks without eating</a:t>
            </a:r>
          </a:p>
          <a:p>
            <a:r>
              <a:rPr lang="en-US" sz="2400" dirty="0">
                <a:latin typeface="Times New Roman" panose="02020603050405020304" pitchFamily="18" charset="0"/>
                <a:cs typeface="Times New Roman" panose="02020603050405020304" pitchFamily="18" charset="0"/>
              </a:rPr>
              <a:t>Child labor </a:t>
            </a:r>
          </a:p>
          <a:p>
            <a:r>
              <a:rPr lang="en-US" sz="2400" dirty="0">
                <a:latin typeface="Times New Roman" panose="02020603050405020304" pitchFamily="18" charset="0"/>
                <a:cs typeface="Times New Roman" panose="02020603050405020304" pitchFamily="18" charset="0"/>
              </a:rPr>
              <a:t>There is a lot exploitation of workers for corporate profitable gain.</a:t>
            </a:r>
          </a:p>
          <a:p>
            <a:r>
              <a:rPr lang="en-US" sz="2400" dirty="0">
                <a:latin typeface="Times New Roman" panose="02020603050405020304" pitchFamily="18" charset="0"/>
                <a:cs typeface="Times New Roman" panose="02020603050405020304" pitchFamily="18" charset="0"/>
              </a:rPr>
              <a:t>Sweatshops take away jobs from countries such as the United States</a:t>
            </a:r>
          </a:p>
          <a:p>
            <a:r>
              <a:rPr lang="en-US" sz="2400" dirty="0">
                <a:latin typeface="Times New Roman" panose="02020603050405020304" pitchFamily="18" charset="0"/>
                <a:cs typeface="Times New Roman" panose="02020603050405020304" pitchFamily="18" charset="0"/>
              </a:rPr>
              <a:t>Sweatshops increase dehumanization of people in 3rd world countries, in such a manner that some people would rather see someone else die than have to pay $5.00 more for a t-shirt. </a:t>
            </a:r>
          </a:p>
        </p:txBody>
      </p:sp>
    </p:spTree>
    <p:extLst>
      <p:ext uri="{BB962C8B-B14F-4D97-AF65-F5344CB8AC3E}">
        <p14:creationId xmlns:p14="http://schemas.microsoft.com/office/powerpoint/2010/main" val="179231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D6F0-8A5B-47A6-848F-826CCE73764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bad</a:t>
            </a:r>
          </a:p>
        </p:txBody>
      </p:sp>
      <p:sp>
        <p:nvSpPr>
          <p:cNvPr id="3" name="Content Placeholder 2">
            <a:extLst>
              <a:ext uri="{FF2B5EF4-FFF2-40B4-BE49-F238E27FC236}">
                <a16:creationId xmlns:a16="http://schemas.microsoft.com/office/drawing/2014/main" id="{03E4E39E-7B48-4B47-972A-8F2DF4704516}"/>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Pollution </a:t>
            </a:r>
          </a:p>
          <a:p>
            <a:r>
              <a:rPr lang="en-US" sz="2400" dirty="0">
                <a:latin typeface="Times New Roman" panose="02020603050405020304" pitchFamily="18" charset="0"/>
                <a:cs typeface="Times New Roman" panose="02020603050405020304" pitchFamily="18" charset="0"/>
              </a:rPr>
              <a:t>Birth defects </a:t>
            </a:r>
          </a:p>
          <a:p>
            <a:r>
              <a:rPr lang="en-US" sz="2400" dirty="0">
                <a:latin typeface="Times New Roman" panose="02020603050405020304" pitchFamily="18" charset="0"/>
                <a:cs typeface="Times New Roman" panose="02020603050405020304" pitchFamily="18" charset="0"/>
              </a:rPr>
              <a:t>Low natural resource (water, food)</a:t>
            </a:r>
          </a:p>
          <a:p>
            <a:r>
              <a:rPr lang="en-US" sz="2400" dirty="0">
                <a:latin typeface="Times New Roman" panose="02020603050405020304" pitchFamily="18" charset="0"/>
                <a:cs typeface="Times New Roman" panose="02020603050405020304" pitchFamily="18" charset="0"/>
              </a:rPr>
              <a:t>Months with out seeing family</a:t>
            </a:r>
          </a:p>
          <a:p>
            <a:r>
              <a:rPr lang="en-US" sz="2400" dirty="0">
                <a:latin typeface="Times New Roman" panose="02020603050405020304" pitchFamily="18" charset="0"/>
                <a:cs typeface="Times New Roman" panose="02020603050405020304" pitchFamily="18" charset="0"/>
              </a:rPr>
              <a:t>Less job for other regions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9799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63CE-D3FB-48FD-9B36-2DAF5DE301DA}"/>
              </a:ext>
            </a:extLst>
          </p:cNvPr>
          <p:cNvSpPr>
            <a:spLocks noGrp="1"/>
          </p:cNvSpPr>
          <p:nvPr>
            <p:ph type="title"/>
          </p:nvPr>
        </p:nvSpPr>
        <p:spPr/>
        <p:txBody>
          <a:bodyPr/>
          <a:lstStyle/>
          <a:p>
            <a:r>
              <a:rPr lang="en-US" dirty="0"/>
              <a:t> Table 1. Average Hourly Wages of Apparel Workers </a:t>
            </a:r>
          </a:p>
        </p:txBody>
      </p:sp>
      <p:pic>
        <p:nvPicPr>
          <p:cNvPr id="5" name="Content Placeholder 4">
            <a:extLst>
              <a:ext uri="{FF2B5EF4-FFF2-40B4-BE49-F238E27FC236}">
                <a16:creationId xmlns:a16="http://schemas.microsoft.com/office/drawing/2014/main" id="{6D6DB0CE-C92B-43AC-A535-085232408F11}"/>
              </a:ext>
            </a:extLst>
          </p:cNvPr>
          <p:cNvPicPr>
            <a:picLocks noGrp="1"/>
          </p:cNvPicPr>
          <p:nvPr>
            <p:ph idx="1"/>
          </p:nvPr>
        </p:nvPicPr>
        <p:blipFill rotWithShape="1">
          <a:blip r:embed="rId2"/>
          <a:srcRect l="6376" t="40785" r="70798" b="25572"/>
          <a:stretch/>
        </p:blipFill>
        <p:spPr bwMode="auto">
          <a:xfrm>
            <a:off x="2895600" y="1995055"/>
            <a:ext cx="4771506" cy="46883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949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9607-82DB-4C15-90E0-C0D35645B687}"/>
              </a:ext>
            </a:extLst>
          </p:cNvPr>
          <p:cNvSpPr>
            <a:spLocks noGrp="1"/>
          </p:cNvSpPr>
          <p:nvPr>
            <p:ph type="title"/>
          </p:nvPr>
        </p:nvSpPr>
        <p:spPr/>
        <p:txBody>
          <a:bodyPr/>
          <a:lstStyle/>
          <a:p>
            <a:r>
              <a:rPr lang="en-US" dirty="0"/>
              <a:t>Making a stand</a:t>
            </a:r>
          </a:p>
        </p:txBody>
      </p:sp>
      <p:sp>
        <p:nvSpPr>
          <p:cNvPr id="3" name="Content Placeholder 2">
            <a:extLst>
              <a:ext uri="{FF2B5EF4-FFF2-40B4-BE49-F238E27FC236}">
                <a16:creationId xmlns:a16="http://schemas.microsoft.com/office/drawing/2014/main" id="{90F101B1-99BD-44E6-BA7D-E0562286BF7D}"/>
              </a:ext>
            </a:extLst>
          </p:cNvPr>
          <p:cNvSpPr>
            <a:spLocks noGrp="1"/>
          </p:cNvSpPr>
          <p:nvPr>
            <p:ph idx="1"/>
          </p:nvPr>
        </p:nvSpPr>
        <p:spPr/>
        <p:txBody>
          <a:bodyPr/>
          <a:lstStyle/>
          <a:p>
            <a:r>
              <a:rPr lang="en-US" dirty="0"/>
              <a:t>Many independent  designers are refusing to use sweatshop like manufactures.</a:t>
            </a:r>
          </a:p>
          <a:p>
            <a:r>
              <a:rPr lang="en-US" dirty="0"/>
              <a:t>Alice Rolfe, runs ethical surface pattern company Rolfe &amp; Wills, which is using organic cotton and responsibly sourced products in her company.</a:t>
            </a:r>
          </a:p>
          <a:p>
            <a:r>
              <a:rPr lang="en-US" b="1" i="1" dirty="0"/>
              <a:t>“I couldn’t run a company that takes advantage of other people just so I can do what I want to do with my life.” - Alice Rolfe</a:t>
            </a:r>
          </a:p>
          <a:p>
            <a:endParaRPr lang="en-US" dirty="0"/>
          </a:p>
        </p:txBody>
      </p:sp>
    </p:spTree>
    <p:extLst>
      <p:ext uri="{BB962C8B-B14F-4D97-AF65-F5344CB8AC3E}">
        <p14:creationId xmlns:p14="http://schemas.microsoft.com/office/powerpoint/2010/main" val="306494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621F-764E-4252-8EF1-DDDF5A3DE3C5}"/>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DF8E60EA-3692-4C95-983C-AD4019424AAE}"/>
              </a:ext>
            </a:extLst>
          </p:cNvPr>
          <p:cNvSpPr>
            <a:spLocks noGrp="1"/>
          </p:cNvSpPr>
          <p:nvPr>
            <p:ph idx="1"/>
          </p:nvPr>
        </p:nvSpPr>
        <p:spPr>
          <a:xfrm>
            <a:off x="685799" y="2194560"/>
            <a:ext cx="11121571" cy="4024125"/>
          </a:xfrm>
        </p:spPr>
        <p:txBody>
          <a:bodyPr>
            <a:normAutofit fontScale="92500" lnSpcReduction="20000"/>
          </a:bodyPr>
          <a:lstStyle/>
          <a:p>
            <a:r>
              <a:rPr lang="en-US" b="1" dirty="0"/>
              <a:t>The film </a:t>
            </a:r>
            <a:r>
              <a:rPr lang="en-US" b="1" i="1" dirty="0"/>
              <a:t>True Cost,								Slide - 3.</a:t>
            </a:r>
          </a:p>
          <a:p>
            <a:r>
              <a:rPr lang="en-US" b="1" dirty="0"/>
              <a:t>Rana Plaza 									Slide - 4-7.</a:t>
            </a:r>
          </a:p>
          <a:p>
            <a:r>
              <a:rPr lang="en-US" b="1" dirty="0"/>
              <a:t>The after math of Rana Plaza                            				Slide - 5.</a:t>
            </a:r>
          </a:p>
          <a:p>
            <a:r>
              <a:rPr lang="en-US" b="1" dirty="0"/>
              <a:t>Triangle Shirtwaist Fire 							slide - 9-12.</a:t>
            </a:r>
          </a:p>
          <a:p>
            <a:r>
              <a:rPr lang="en-US" b="1" dirty="0"/>
              <a:t>The after math of the Triangle Shirtwaist Fire					slide – 13.</a:t>
            </a:r>
          </a:p>
          <a:p>
            <a:r>
              <a:rPr lang="en-US" b="1" dirty="0"/>
              <a:t>The Good									slide – 14-15.</a:t>
            </a:r>
          </a:p>
          <a:p>
            <a:r>
              <a:rPr lang="en-US" b="1" dirty="0"/>
              <a:t>The Bad									slide – 16-17.</a:t>
            </a:r>
          </a:p>
          <a:p>
            <a:r>
              <a:rPr lang="en-US" b="1" dirty="0"/>
              <a:t>Table 1.									slide – 18.</a:t>
            </a:r>
          </a:p>
          <a:p>
            <a:r>
              <a:rPr lang="en-US" b="1" dirty="0"/>
              <a:t>Making a stand 								slide – 19.</a:t>
            </a:r>
          </a:p>
          <a:p>
            <a:r>
              <a:rPr lang="en-US" b="1" dirty="0"/>
              <a:t>Ethnical direction 								slide – 20.</a:t>
            </a:r>
          </a:p>
          <a:p>
            <a:r>
              <a:rPr lang="en-US" b="1" dirty="0"/>
              <a:t>References									slide – 21.</a:t>
            </a:r>
          </a:p>
          <a:p>
            <a:endParaRPr lang="en-US" b="1" dirty="0"/>
          </a:p>
          <a:p>
            <a:endParaRPr lang="en-US" b="1" i="1" dirty="0"/>
          </a:p>
          <a:p>
            <a:endParaRPr lang="en-US" b="1" i="1" dirty="0"/>
          </a:p>
          <a:p>
            <a:endParaRPr lang="en-US" b="1" i="1" dirty="0"/>
          </a:p>
        </p:txBody>
      </p:sp>
    </p:spTree>
    <p:extLst>
      <p:ext uri="{BB962C8B-B14F-4D97-AF65-F5344CB8AC3E}">
        <p14:creationId xmlns:p14="http://schemas.microsoft.com/office/powerpoint/2010/main" val="2858176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B7A5-5D58-4BCD-ABCB-8B5D3D157A90}"/>
              </a:ext>
            </a:extLst>
          </p:cNvPr>
          <p:cNvSpPr>
            <a:spLocks noGrp="1"/>
          </p:cNvSpPr>
          <p:nvPr>
            <p:ph type="title"/>
          </p:nvPr>
        </p:nvSpPr>
        <p:spPr/>
        <p:txBody>
          <a:bodyPr/>
          <a:lstStyle/>
          <a:p>
            <a:r>
              <a:rPr lang="en-US" dirty="0"/>
              <a:t>ETHNICAL DIRECTION </a:t>
            </a:r>
          </a:p>
        </p:txBody>
      </p:sp>
      <p:sp>
        <p:nvSpPr>
          <p:cNvPr id="3" name="Content Placeholder 2">
            <a:extLst>
              <a:ext uri="{FF2B5EF4-FFF2-40B4-BE49-F238E27FC236}">
                <a16:creationId xmlns:a16="http://schemas.microsoft.com/office/drawing/2014/main" id="{D0008227-41DE-4F10-98F6-54815D2A91C0}"/>
              </a:ext>
            </a:extLst>
          </p:cNvPr>
          <p:cNvSpPr>
            <a:spLocks noGrp="1"/>
          </p:cNvSpPr>
          <p:nvPr>
            <p:ph idx="1"/>
          </p:nvPr>
        </p:nvSpPr>
        <p:spPr>
          <a:xfrm>
            <a:off x="685800" y="2194560"/>
            <a:ext cx="10820400" cy="4576354"/>
          </a:xfrm>
        </p:spPr>
        <p:txBody>
          <a:bodyPr>
            <a:normAutofit/>
          </a:bodyPr>
          <a:lstStyle/>
          <a:p>
            <a:r>
              <a:rPr lang="en-US" sz="2400" dirty="0">
                <a:latin typeface="Times New Roman" panose="02020603050405020304" pitchFamily="18" charset="0"/>
                <a:cs typeface="Times New Roman" panose="02020603050405020304" pitchFamily="18" charset="0"/>
              </a:rPr>
              <a:t>There are 35 Fair Trade &amp; Ethical and counting Clothing Brands Betting Against Fast Fashion</a:t>
            </a:r>
          </a:p>
          <a:p>
            <a:r>
              <a:rPr lang="en-US" sz="2400" dirty="0">
                <a:latin typeface="Times New Roman" panose="02020603050405020304" pitchFamily="18" charset="0"/>
                <a:cs typeface="Times New Roman" panose="02020603050405020304" pitchFamily="18" charset="0"/>
              </a:rPr>
              <a:t>Brands such as </a:t>
            </a:r>
            <a:r>
              <a:rPr lang="en-US" sz="2400" dirty="0" err="1">
                <a:latin typeface="Times New Roman" panose="02020603050405020304" pitchFamily="18" charset="0"/>
                <a:cs typeface="Times New Roman" panose="02020603050405020304" pitchFamily="18" charset="0"/>
              </a:rPr>
              <a:t>Everlane</a:t>
            </a:r>
            <a:r>
              <a:rPr lang="en-US" sz="2400" dirty="0">
                <a:latin typeface="Times New Roman" panose="02020603050405020304" pitchFamily="18" charset="0"/>
                <a:cs typeface="Times New Roman" panose="02020603050405020304" pitchFamily="18" charset="0"/>
              </a:rPr>
              <a:t>, Reformation, PACT, EILEEN FISHER, ABLE, THROUGHT CLOTHING, STELLA MCCARTHY and more</a:t>
            </a:r>
          </a:p>
          <a:p>
            <a:r>
              <a:rPr lang="en-US" sz="2400" dirty="0">
                <a:latin typeface="Times New Roman" panose="02020603050405020304" pitchFamily="18" charset="0"/>
                <a:cs typeface="Times New Roman" panose="02020603050405020304" pitchFamily="18" charset="0"/>
              </a:rPr>
              <a:t>There were allegations against Stella McCartney stating that her designs for the Olympics were  manufactured by exploiting Indonesian workforce</a:t>
            </a:r>
          </a:p>
          <a:p>
            <a:r>
              <a:rPr lang="en-US" sz="2400" dirty="0">
                <a:latin typeface="Times New Roman" panose="02020603050405020304" pitchFamily="18" charset="0"/>
                <a:cs typeface="Times New Roman" panose="02020603050405020304" pitchFamily="18" charset="0"/>
              </a:rPr>
              <a:t>Which Encourage her and other companies around the world to think about a more sustainable future.</a:t>
            </a:r>
          </a:p>
          <a:p>
            <a:endParaRPr lang="en-US" dirty="0"/>
          </a:p>
        </p:txBody>
      </p:sp>
    </p:spTree>
    <p:extLst>
      <p:ext uri="{BB962C8B-B14F-4D97-AF65-F5344CB8AC3E}">
        <p14:creationId xmlns:p14="http://schemas.microsoft.com/office/powerpoint/2010/main" val="84505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6F5D-4867-48AB-8008-C4A48D69A298}"/>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D3C2AD8A-15EF-4D5C-8B87-002C2C2AD161}"/>
              </a:ext>
            </a:extLst>
          </p:cNvPr>
          <p:cNvSpPr>
            <a:spLocks noGrp="1"/>
          </p:cNvSpPr>
          <p:nvPr>
            <p:ph idx="1"/>
          </p:nvPr>
        </p:nvSpPr>
        <p:spPr>
          <a:xfrm>
            <a:off x="685800" y="2194560"/>
            <a:ext cx="10820400" cy="4024125"/>
          </a:xfrm>
        </p:spPr>
        <p:txBody>
          <a:bodyPr>
            <a:normAutofit lnSpcReduction="10000"/>
          </a:bodyPr>
          <a:lstStyle/>
          <a:p>
            <a:r>
              <a:rPr lang="en-US" dirty="0"/>
              <a:t>Hoskins, T. (2015, June 10). After two years, the Rana Plaza fund finally 	reaches its $30m target. Retrieved from 	</a:t>
            </a:r>
            <a:r>
              <a:rPr lang="en-US" dirty="0">
                <a:hlinkClick r:id="rId2"/>
              </a:rPr>
              <a:t>https://www.theguardian.com/sustainable-business/2015/jun/10/rana-	plaza-fund-reaches-target-compensate-victims</a:t>
            </a:r>
            <a:r>
              <a:rPr lang="en-US" dirty="0"/>
              <a:t>  </a:t>
            </a:r>
          </a:p>
          <a:p>
            <a:r>
              <a:rPr lang="en-US" dirty="0"/>
              <a:t>Davies, A. (n.d.). Retrieved from </a:t>
            </a:r>
            <a:r>
              <a:rPr lang="en-US" dirty="0">
                <a:hlinkClick r:id="rId3"/>
              </a:rPr>
              <a:t>http://contributoria.com/issue/2015-07/555c928d11d85eba370000be.html</a:t>
            </a:r>
            <a:r>
              <a:rPr lang="en-US" dirty="0"/>
              <a:t> </a:t>
            </a:r>
          </a:p>
          <a:p>
            <a:r>
              <a:rPr lang="en-US" dirty="0"/>
              <a:t>Bowman, S. (2015, July 29). Sweatshops make poor people better off. Retrieved from </a:t>
            </a:r>
            <a:r>
              <a:rPr lang="en-US" dirty="0">
                <a:hlinkClick r:id="rId4"/>
              </a:rPr>
              <a:t>https://www.adamsmith.org/blog/international/sweatshops-make-poor-people-better-off</a:t>
            </a:r>
            <a:r>
              <a:rPr lang="en-US" dirty="0"/>
              <a:t> </a:t>
            </a:r>
          </a:p>
          <a:p>
            <a:r>
              <a:rPr lang="en-US" dirty="0"/>
              <a:t>Powell, B. (2017, March 20). Are Sweatshops Bad for Third World Workers? Retrieved from </a:t>
            </a:r>
            <a:r>
              <a:rPr lang="en-US"/>
              <a:t>https://www.aier.org/research/are-sweatshops-bad-third-world-workers</a:t>
            </a:r>
            <a:r>
              <a:rPr lang="en-US" dirty="0"/>
              <a:t> </a:t>
            </a:r>
            <a:endParaRPr lang="en-US" dirty="0">
              <a:hlinkClick r:id="rId3"/>
            </a:endParaRPr>
          </a:p>
        </p:txBody>
      </p:sp>
    </p:spTree>
    <p:extLst>
      <p:ext uri="{BB962C8B-B14F-4D97-AF65-F5344CB8AC3E}">
        <p14:creationId xmlns:p14="http://schemas.microsoft.com/office/powerpoint/2010/main" val="158894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6E3D-8A02-4BC7-9C14-1BEA0A0960AE}"/>
              </a:ext>
            </a:extLst>
          </p:cNvPr>
          <p:cNvSpPr>
            <a:spLocks noGrp="1"/>
          </p:cNvSpPr>
          <p:nvPr>
            <p:ph type="title"/>
          </p:nvPr>
        </p:nvSpPr>
        <p:spPr>
          <a:xfrm>
            <a:off x="1538377" y="741369"/>
            <a:ext cx="8610600" cy="1293028"/>
          </a:xfrm>
        </p:spPr>
        <p:txBody>
          <a:bodyPr/>
          <a:lstStyle/>
          <a:p>
            <a:r>
              <a:rPr lang="en-US" dirty="0">
                <a:latin typeface="Times New Roman" panose="02020603050405020304" pitchFamily="18" charset="0"/>
                <a:cs typeface="Times New Roman" panose="02020603050405020304" pitchFamily="18" charset="0"/>
              </a:rPr>
              <a:t>The true cost</a:t>
            </a:r>
          </a:p>
        </p:txBody>
      </p:sp>
      <p:sp>
        <p:nvSpPr>
          <p:cNvPr id="3" name="Content Placeholder 2">
            <a:extLst>
              <a:ext uri="{FF2B5EF4-FFF2-40B4-BE49-F238E27FC236}">
                <a16:creationId xmlns:a16="http://schemas.microsoft.com/office/drawing/2014/main" id="{AEA89397-B96D-4470-A24E-479594ABF4F8}"/>
              </a:ext>
            </a:extLst>
          </p:cNvPr>
          <p:cNvSpPr>
            <a:spLocks noGrp="1"/>
          </p:cNvSpPr>
          <p:nvPr>
            <p:ph idx="1"/>
          </p:nvPr>
        </p:nvSpPr>
        <p:spPr>
          <a:xfrm>
            <a:off x="685800" y="2194560"/>
            <a:ext cx="10820400" cy="4249783"/>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I have been through a lot of things but have not come across something more emotional and learning that my peers and I are guilty of this crime is even more devastating.</a:t>
            </a:r>
          </a:p>
          <a:p>
            <a:r>
              <a:rPr lang="en-US" sz="2400" dirty="0">
                <a:latin typeface="Times New Roman" panose="02020603050405020304" pitchFamily="18" charset="0"/>
                <a:cs typeface="Times New Roman" panose="02020603050405020304" pitchFamily="18" charset="0"/>
              </a:rPr>
              <a:t>We are all guilty of mass consumptions that is fueling the sweatshops component of the fashion industries here and overseas.</a:t>
            </a:r>
          </a:p>
          <a:p>
            <a:r>
              <a:rPr lang="en-US" sz="2400" dirty="0">
                <a:latin typeface="Times New Roman" panose="02020603050405020304" pitchFamily="18" charset="0"/>
                <a:cs typeface="Times New Roman" panose="02020603050405020304" pitchFamily="18" charset="0"/>
              </a:rPr>
              <a:t>Watching films like </a:t>
            </a:r>
            <a:r>
              <a:rPr lang="en-US" sz="2400" i="1" dirty="0">
                <a:latin typeface="Times New Roman" panose="02020603050405020304" pitchFamily="18" charset="0"/>
                <a:cs typeface="Times New Roman" panose="02020603050405020304" pitchFamily="18" charset="0"/>
              </a:rPr>
              <a:t>The True Cost, </a:t>
            </a:r>
            <a:r>
              <a:rPr lang="en-US" sz="2400" dirty="0">
                <a:latin typeface="Times New Roman" panose="02020603050405020304" pitchFamily="18" charset="0"/>
                <a:cs typeface="Times New Roman" panose="02020603050405020304" pitchFamily="18" charset="0"/>
              </a:rPr>
              <a:t>have open my eyes to many issues we had taken for granted such as our simple past time call shopping.</a:t>
            </a:r>
          </a:p>
          <a:p>
            <a:pPr marL="0" indent="0">
              <a:buNone/>
            </a:pPr>
            <a:r>
              <a:rPr lang="en-US" dirty="0">
                <a:hlinkClick r:id="rId2"/>
              </a:rPr>
              <a:t>https://truecostmovie.com/watch/the-true-cost</a:t>
            </a:r>
            <a:r>
              <a:rPr lang="en-US" dirty="0"/>
              <a:t>  </a:t>
            </a:r>
          </a:p>
          <a:p>
            <a:r>
              <a:rPr lang="en-US" sz="2400" dirty="0">
                <a:latin typeface="Times New Roman" panose="02020603050405020304" pitchFamily="18" charset="0"/>
                <a:cs typeface="Times New Roman" panose="02020603050405020304" pitchFamily="18" charset="0"/>
              </a:rPr>
              <a:t>It is a global issue that impacts in regions not just the United States. </a:t>
            </a:r>
          </a:p>
          <a:p>
            <a:r>
              <a:rPr lang="en-US" sz="2400" dirty="0">
                <a:latin typeface="Times New Roman" panose="02020603050405020304" pitchFamily="18" charset="0"/>
                <a:cs typeface="Times New Roman" panose="02020603050405020304" pitchFamily="18" charset="0"/>
              </a:rPr>
              <a:t>Its sad to say that the US has the biggest number of companies that fuel the sweatshops.</a:t>
            </a:r>
          </a:p>
          <a:p>
            <a:endParaRPr lang="en-US" dirty="0"/>
          </a:p>
        </p:txBody>
      </p:sp>
      <p:pic>
        <p:nvPicPr>
          <p:cNvPr id="5" name="Picture 4">
            <a:extLst>
              <a:ext uri="{FF2B5EF4-FFF2-40B4-BE49-F238E27FC236}">
                <a16:creationId xmlns:a16="http://schemas.microsoft.com/office/drawing/2014/main" id="{E7C8256D-8E1E-41E9-B019-6CE77AEE3DB0}"/>
              </a:ext>
            </a:extLst>
          </p:cNvPr>
          <p:cNvPicPr>
            <a:picLocks noChangeAspect="1"/>
          </p:cNvPicPr>
          <p:nvPr/>
        </p:nvPicPr>
        <p:blipFill>
          <a:blip r:embed="rId3"/>
          <a:stretch>
            <a:fillRect/>
          </a:stretch>
        </p:blipFill>
        <p:spPr>
          <a:xfrm rot="20028777">
            <a:off x="54364" y="-163812"/>
            <a:ext cx="1532651" cy="2303164"/>
          </a:xfrm>
          <a:prstGeom prst="rect">
            <a:avLst/>
          </a:prstGeom>
        </p:spPr>
      </p:pic>
    </p:spTree>
    <p:extLst>
      <p:ext uri="{BB962C8B-B14F-4D97-AF65-F5344CB8AC3E}">
        <p14:creationId xmlns:p14="http://schemas.microsoft.com/office/powerpoint/2010/main" val="34054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008F7E-33DE-4078-B77B-D57D2E999EDC}"/>
              </a:ext>
            </a:extLst>
          </p:cNvPr>
          <p:cNvPicPr>
            <a:picLocks noChangeAspect="1"/>
          </p:cNvPicPr>
          <p:nvPr/>
        </p:nvPicPr>
        <p:blipFill>
          <a:blip r:embed="rId2"/>
          <a:stretch>
            <a:fillRect/>
          </a:stretch>
        </p:blipFill>
        <p:spPr>
          <a:xfrm>
            <a:off x="-670814" y="481003"/>
            <a:ext cx="6230631" cy="3489153"/>
          </a:xfrm>
          <a:prstGeom prst="rect">
            <a:avLst/>
          </a:prstGeom>
        </p:spPr>
      </p:pic>
      <p:sp>
        <p:nvSpPr>
          <p:cNvPr id="2" name="Title 1">
            <a:extLst>
              <a:ext uri="{FF2B5EF4-FFF2-40B4-BE49-F238E27FC236}">
                <a16:creationId xmlns:a16="http://schemas.microsoft.com/office/drawing/2014/main" id="{4F6FEB0F-32D4-463D-9E79-6DB6AADFDDD6}"/>
              </a:ext>
            </a:extLst>
          </p:cNvPr>
          <p:cNvSpPr>
            <a:spLocks noGrp="1"/>
          </p:cNvSpPr>
          <p:nvPr>
            <p:ph type="title"/>
          </p:nvPr>
        </p:nvSpPr>
        <p:spPr/>
        <p:txBody>
          <a:bodyPr/>
          <a:lstStyle/>
          <a:p>
            <a:r>
              <a:rPr lang="en-US" dirty="0"/>
              <a:t>Rana plaza</a:t>
            </a:r>
          </a:p>
        </p:txBody>
      </p:sp>
      <p:pic>
        <p:nvPicPr>
          <p:cNvPr id="5" name="Content Placeholder 4">
            <a:extLst>
              <a:ext uri="{FF2B5EF4-FFF2-40B4-BE49-F238E27FC236}">
                <a16:creationId xmlns:a16="http://schemas.microsoft.com/office/drawing/2014/main" id="{9802C243-8CD7-4112-8F7E-E08C621227DC}"/>
              </a:ext>
            </a:extLst>
          </p:cNvPr>
          <p:cNvPicPr>
            <a:picLocks noGrp="1" noChangeAspect="1"/>
          </p:cNvPicPr>
          <p:nvPr>
            <p:ph idx="1"/>
          </p:nvPr>
        </p:nvPicPr>
        <p:blipFill>
          <a:blip r:embed="rId3"/>
          <a:stretch>
            <a:fillRect/>
          </a:stretch>
        </p:blipFill>
        <p:spPr>
          <a:xfrm>
            <a:off x="7104344" y="3014243"/>
            <a:ext cx="3973389" cy="2659872"/>
          </a:xfrm>
        </p:spPr>
      </p:pic>
      <p:pic>
        <p:nvPicPr>
          <p:cNvPr id="7" name="Picture 6">
            <a:extLst>
              <a:ext uri="{FF2B5EF4-FFF2-40B4-BE49-F238E27FC236}">
                <a16:creationId xmlns:a16="http://schemas.microsoft.com/office/drawing/2014/main" id="{A286272B-5D18-4045-B951-E984746AE152}"/>
              </a:ext>
            </a:extLst>
          </p:cNvPr>
          <p:cNvPicPr>
            <a:picLocks noChangeAspect="1"/>
          </p:cNvPicPr>
          <p:nvPr/>
        </p:nvPicPr>
        <p:blipFill>
          <a:blip r:embed="rId4"/>
          <a:stretch>
            <a:fillRect/>
          </a:stretch>
        </p:blipFill>
        <p:spPr>
          <a:xfrm>
            <a:off x="643983" y="4049293"/>
            <a:ext cx="4915834" cy="2778515"/>
          </a:xfrm>
          <a:prstGeom prst="rect">
            <a:avLst/>
          </a:prstGeom>
        </p:spPr>
      </p:pic>
      <p:sp>
        <p:nvSpPr>
          <p:cNvPr id="10" name="TextBox 9">
            <a:extLst>
              <a:ext uri="{FF2B5EF4-FFF2-40B4-BE49-F238E27FC236}">
                <a16:creationId xmlns:a16="http://schemas.microsoft.com/office/drawing/2014/main" id="{BD984AE2-344F-4280-9015-D6E4379A9B47}"/>
              </a:ext>
            </a:extLst>
          </p:cNvPr>
          <p:cNvSpPr txBox="1"/>
          <p:nvPr/>
        </p:nvSpPr>
        <p:spPr>
          <a:xfrm>
            <a:off x="5538877" y="2232268"/>
            <a:ext cx="1662023" cy="369332"/>
          </a:xfrm>
          <a:prstGeom prst="rect">
            <a:avLst/>
          </a:prstGeom>
          <a:noFill/>
        </p:spPr>
        <p:txBody>
          <a:bodyPr wrap="square" rtlCol="0">
            <a:spAutoFit/>
          </a:bodyPr>
          <a:lstStyle/>
          <a:p>
            <a:r>
              <a:rPr lang="en-US" dirty="0"/>
              <a:t>DAYS AFTER </a:t>
            </a:r>
          </a:p>
        </p:txBody>
      </p:sp>
      <p:sp>
        <p:nvSpPr>
          <p:cNvPr id="11" name="TextBox 10">
            <a:extLst>
              <a:ext uri="{FF2B5EF4-FFF2-40B4-BE49-F238E27FC236}">
                <a16:creationId xmlns:a16="http://schemas.microsoft.com/office/drawing/2014/main" id="{A317F818-00DC-4E5B-B1D7-A554A6BFC15C}"/>
              </a:ext>
            </a:extLst>
          </p:cNvPr>
          <p:cNvSpPr txBox="1"/>
          <p:nvPr/>
        </p:nvSpPr>
        <p:spPr>
          <a:xfrm>
            <a:off x="5934763" y="4115324"/>
            <a:ext cx="1662023" cy="646331"/>
          </a:xfrm>
          <a:prstGeom prst="rect">
            <a:avLst/>
          </a:prstGeom>
          <a:noFill/>
        </p:spPr>
        <p:txBody>
          <a:bodyPr wrap="square" rtlCol="0">
            <a:spAutoFit/>
          </a:bodyPr>
          <a:lstStyle/>
          <a:p>
            <a:r>
              <a:rPr lang="en-US" dirty="0"/>
              <a:t>PRESENT  DAY</a:t>
            </a:r>
          </a:p>
        </p:txBody>
      </p:sp>
      <p:sp>
        <p:nvSpPr>
          <p:cNvPr id="12" name="TextBox 11">
            <a:extLst>
              <a:ext uri="{FF2B5EF4-FFF2-40B4-BE49-F238E27FC236}">
                <a16:creationId xmlns:a16="http://schemas.microsoft.com/office/drawing/2014/main" id="{D4E73D99-6707-45DA-BDF5-959A8B55673F}"/>
              </a:ext>
            </a:extLst>
          </p:cNvPr>
          <p:cNvSpPr txBox="1"/>
          <p:nvPr/>
        </p:nvSpPr>
        <p:spPr>
          <a:xfrm>
            <a:off x="5609919" y="5163428"/>
            <a:ext cx="1662023" cy="923330"/>
          </a:xfrm>
          <a:prstGeom prst="rect">
            <a:avLst/>
          </a:prstGeom>
          <a:noFill/>
        </p:spPr>
        <p:txBody>
          <a:bodyPr wrap="square" rtlCol="0">
            <a:spAutoFit/>
          </a:bodyPr>
          <a:lstStyle/>
          <a:p>
            <a:r>
              <a:rPr lang="en-US" dirty="0"/>
              <a:t>FAMILY OF THE PEOPLE THAT DIED</a:t>
            </a:r>
          </a:p>
        </p:txBody>
      </p:sp>
      <p:sp>
        <p:nvSpPr>
          <p:cNvPr id="13" name="Arrow: Right 12">
            <a:extLst>
              <a:ext uri="{FF2B5EF4-FFF2-40B4-BE49-F238E27FC236}">
                <a16:creationId xmlns:a16="http://schemas.microsoft.com/office/drawing/2014/main" id="{059BE176-F992-4E97-A8AD-EA94744B162A}"/>
              </a:ext>
            </a:extLst>
          </p:cNvPr>
          <p:cNvSpPr/>
          <p:nvPr/>
        </p:nvSpPr>
        <p:spPr>
          <a:xfrm>
            <a:off x="6533790" y="4450744"/>
            <a:ext cx="1334219" cy="594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E97C1E8-B803-4E8F-B286-F6C670967176}"/>
              </a:ext>
            </a:extLst>
          </p:cNvPr>
          <p:cNvSpPr/>
          <p:nvPr/>
        </p:nvSpPr>
        <p:spPr>
          <a:xfrm rot="10800000">
            <a:off x="5031298" y="5993128"/>
            <a:ext cx="1334219" cy="594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4752A76-1102-427B-B6EF-6EF2F96783D8}"/>
              </a:ext>
            </a:extLst>
          </p:cNvPr>
          <p:cNvSpPr/>
          <p:nvPr/>
        </p:nvSpPr>
        <p:spPr>
          <a:xfrm rot="10800000">
            <a:off x="5106712" y="1671389"/>
            <a:ext cx="1334219" cy="594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09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D3ED-995B-43F5-A9CE-12A972BC932F}"/>
              </a:ext>
            </a:extLst>
          </p:cNvPr>
          <p:cNvSpPr>
            <a:spLocks noGrp="1"/>
          </p:cNvSpPr>
          <p:nvPr>
            <p:ph type="title"/>
          </p:nvPr>
        </p:nvSpPr>
        <p:spPr/>
        <p:txBody>
          <a:bodyPr/>
          <a:lstStyle/>
          <a:p>
            <a:r>
              <a:rPr lang="en-US" dirty="0"/>
              <a:t>RANA PLAZA</a:t>
            </a:r>
          </a:p>
        </p:txBody>
      </p:sp>
      <p:sp>
        <p:nvSpPr>
          <p:cNvPr id="3" name="Content Placeholder 2">
            <a:extLst>
              <a:ext uri="{FF2B5EF4-FFF2-40B4-BE49-F238E27FC236}">
                <a16:creationId xmlns:a16="http://schemas.microsoft.com/office/drawing/2014/main" id="{87E4FE56-0B63-4F15-AAF8-7533F965BFB5}"/>
              </a:ext>
            </a:extLst>
          </p:cNvPr>
          <p:cNvSpPr>
            <a:spLocks noGrp="1"/>
          </p:cNvSpPr>
          <p:nvPr>
            <p:ph idx="1"/>
          </p:nvPr>
        </p:nvSpPr>
        <p:spPr>
          <a:xfrm>
            <a:off x="478972" y="1756230"/>
            <a:ext cx="10654542" cy="5007428"/>
          </a:xfrm>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If you are like me you have not heard of events such as rana plaza until this film.</a:t>
            </a:r>
          </a:p>
          <a:p>
            <a:r>
              <a:rPr lang="en-US" sz="2600" dirty="0">
                <a:latin typeface="Times New Roman" panose="02020603050405020304" pitchFamily="18" charset="0"/>
                <a:cs typeface="Times New Roman" panose="02020603050405020304" pitchFamily="18" charset="0"/>
              </a:rPr>
              <a:t>Just six years ago on 24 April 2013 a </a:t>
            </a:r>
            <a:r>
              <a:rPr lang="en-US" sz="2600" dirty="0" err="1">
                <a:latin typeface="Times New Roman" panose="02020603050405020304" pitchFamily="18" charset="0"/>
                <a:cs typeface="Times New Roman" panose="02020603050405020304" pitchFamily="18" charset="0"/>
              </a:rPr>
              <a:t>Savar</a:t>
            </a:r>
            <a:r>
              <a:rPr lang="en-US" sz="2600" dirty="0">
                <a:latin typeface="Times New Roman" panose="02020603050405020304" pitchFamily="18" charset="0"/>
                <a:cs typeface="Times New Roman" panose="02020603050405020304" pitchFamily="18" charset="0"/>
              </a:rPr>
              <a:t> eight- story commercial building in Rana Plaza collapse due to structural failure and bad working conditions.</a:t>
            </a:r>
          </a:p>
          <a:p>
            <a:r>
              <a:rPr lang="en-US" sz="2600" dirty="0">
                <a:latin typeface="Times New Roman" panose="02020603050405020304" pitchFamily="18" charset="0"/>
                <a:cs typeface="Times New Roman" panose="02020603050405020304" pitchFamily="18" charset="0"/>
              </a:rPr>
              <a:t>The people  of the Dhaka District, Bangladesh will never forget this devasting event. </a:t>
            </a:r>
          </a:p>
          <a:p>
            <a:r>
              <a:rPr lang="en-US" sz="2600" dirty="0">
                <a:latin typeface="Times New Roman" panose="02020603050405020304" pitchFamily="18" charset="0"/>
                <a:cs typeface="Times New Roman" panose="02020603050405020304" pitchFamily="18" charset="0"/>
              </a:rPr>
              <a:t>The search for the dead ended on 13 May 2013 with a death total of 1,134. The search was only for a couple of weeks that goes to show you that 1,134 totals of death is not accurate.  </a:t>
            </a:r>
          </a:p>
          <a:p>
            <a:r>
              <a:rPr lang="en-US" sz="2600" dirty="0">
                <a:latin typeface="Times New Roman" panose="02020603050405020304" pitchFamily="18" charset="0"/>
                <a:cs typeface="Times New Roman" panose="02020603050405020304" pitchFamily="18" charset="0"/>
              </a:rPr>
              <a:t>Such events are example of the negligence’s of these industry leaders continuedly neglecting their responsibilities. Sweatshops are where all our fast fashion products are coming from with employee’s majority of women with no other means of income get up every morning to make a living. </a:t>
            </a:r>
          </a:p>
          <a:p>
            <a:r>
              <a:rPr lang="en-US" sz="2600" dirty="0">
                <a:latin typeface="Times New Roman" panose="02020603050405020304" pitchFamily="18" charset="0"/>
                <a:cs typeface="Times New Roman" panose="02020603050405020304" pitchFamily="18" charset="0"/>
              </a:rPr>
              <a:t>We as American and other powerful nation need to examine these conditions and lend a helping hand. We are brain wash to consume these fast, trendy product because it will make use look and feel better about ourselves but not knowing the harm it is doing not only to the people in the manufactural countries but as a planet.</a:t>
            </a:r>
          </a:p>
          <a:p>
            <a:endParaRPr lang="en-US" dirty="0"/>
          </a:p>
        </p:txBody>
      </p:sp>
    </p:spTree>
    <p:extLst>
      <p:ext uri="{BB962C8B-B14F-4D97-AF65-F5344CB8AC3E}">
        <p14:creationId xmlns:p14="http://schemas.microsoft.com/office/powerpoint/2010/main" val="8882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CA5D-A465-40BC-B0DD-B8D67934FC18}"/>
              </a:ext>
            </a:extLst>
          </p:cNvPr>
          <p:cNvSpPr>
            <a:spLocks noGrp="1"/>
          </p:cNvSpPr>
          <p:nvPr>
            <p:ph type="title"/>
          </p:nvPr>
        </p:nvSpPr>
        <p:spPr/>
        <p:txBody>
          <a:bodyPr/>
          <a:lstStyle/>
          <a:p>
            <a:r>
              <a:rPr lang="en-US" dirty="0"/>
              <a:t>Rana plaza </a:t>
            </a:r>
          </a:p>
        </p:txBody>
      </p:sp>
      <p:sp>
        <p:nvSpPr>
          <p:cNvPr id="3" name="Content Placeholder 2">
            <a:extLst>
              <a:ext uri="{FF2B5EF4-FFF2-40B4-BE49-F238E27FC236}">
                <a16:creationId xmlns:a16="http://schemas.microsoft.com/office/drawing/2014/main" id="{221244F8-54C3-4E36-A214-D451C4750259}"/>
              </a:ext>
            </a:extLst>
          </p:cNvPr>
          <p:cNvSpPr>
            <a:spLocks noGrp="1"/>
          </p:cNvSpPr>
          <p:nvPr>
            <p:ph idx="1"/>
          </p:nvPr>
        </p:nvSpPr>
        <p:spPr>
          <a:xfrm>
            <a:off x="685800" y="1722846"/>
            <a:ext cx="10780222" cy="5276470"/>
          </a:xfrm>
        </p:spPr>
        <p:txBody>
          <a:bodyPr>
            <a:noAutofit/>
          </a:bodyPr>
          <a:lstStyle/>
          <a:p>
            <a:r>
              <a:rPr lang="en-US" sz="2400" dirty="0">
                <a:latin typeface="Times New Roman" panose="02020603050405020304" pitchFamily="18" charset="0"/>
                <a:cs typeface="Times New Roman" panose="02020603050405020304" pitchFamily="18" charset="0"/>
              </a:rPr>
              <a:t>Among the worst accidents in the fashion industry to ever be recorded the rana plaza was one of the most disasters that wake the world to conditions people are faced to worked in Bangladesh. </a:t>
            </a:r>
          </a:p>
          <a:p>
            <a:r>
              <a:rPr lang="en-US" sz="2400" dirty="0">
                <a:latin typeface="Times New Roman" panose="02020603050405020304" pitchFamily="18" charset="0"/>
                <a:cs typeface="Times New Roman" panose="02020603050405020304" pitchFamily="18" charset="0"/>
              </a:rPr>
              <a:t>Bangladesh is one of the countries with the lowest wages of the world and these companies are taking advantage of it.</a:t>
            </a:r>
          </a:p>
          <a:p>
            <a:r>
              <a:rPr lang="en-US" sz="2400" dirty="0">
                <a:latin typeface="Times New Roman" panose="02020603050405020304" pitchFamily="18" charset="0"/>
                <a:cs typeface="Times New Roman" panose="02020603050405020304" pitchFamily="18" charset="0"/>
              </a:rPr>
              <a:t>Millions of people mostly girls and women are force to work in a unsafe environments with high work-related accidents sometimes death because there are no better option.</a:t>
            </a:r>
          </a:p>
          <a:p>
            <a:r>
              <a:rPr lang="en-US" sz="2400" dirty="0">
                <a:latin typeface="Times New Roman" panose="02020603050405020304" pitchFamily="18" charset="0"/>
                <a:cs typeface="Times New Roman" panose="02020603050405020304" pitchFamily="18" charset="0"/>
              </a:rPr>
              <a:t> All of the factories does not follow or meet standards required by building and construction guidelines. </a:t>
            </a:r>
          </a:p>
          <a:p>
            <a:r>
              <a:rPr lang="en-US" sz="2400" dirty="0">
                <a:latin typeface="Times New Roman" panose="02020603050405020304" pitchFamily="18" charset="0"/>
                <a:cs typeface="Times New Roman" panose="02020603050405020304" pitchFamily="18" charset="0"/>
              </a:rPr>
              <a:t>As you can see Not following laws can result into deaths from the building collapsing or fire incidents. Laws are put in place to protect and ensure safety but because of the population of women working and the countries development level really allows these companies to take advantage of these poor working conditions.</a:t>
            </a:r>
          </a:p>
        </p:txBody>
      </p:sp>
    </p:spTree>
    <p:extLst>
      <p:ext uri="{BB962C8B-B14F-4D97-AF65-F5344CB8AC3E}">
        <p14:creationId xmlns:p14="http://schemas.microsoft.com/office/powerpoint/2010/main" val="96912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0EE024-C46F-47CE-A835-03435CED1D79}"/>
              </a:ext>
            </a:extLst>
          </p:cNvPr>
          <p:cNvSpPr>
            <a:spLocks noGrp="1"/>
          </p:cNvSpPr>
          <p:nvPr>
            <p:ph idx="1"/>
          </p:nvPr>
        </p:nvSpPr>
        <p:spPr>
          <a:xfrm>
            <a:off x="685800" y="1904275"/>
            <a:ext cx="10820400" cy="4801325"/>
          </a:xfrm>
        </p:spPr>
        <p:txBody>
          <a:bodyPr>
            <a:normAutofit fontScale="55000" lnSpcReduction="20000"/>
          </a:bodyPr>
          <a:lstStyle/>
          <a:p>
            <a:r>
              <a:rPr lang="en-US" sz="4400" dirty="0">
                <a:latin typeface="Times New Roman" panose="02020603050405020304" pitchFamily="18" charset="0"/>
                <a:cs typeface="Times New Roman" panose="02020603050405020304" pitchFamily="18" charset="0"/>
              </a:rPr>
              <a:t>After the Rana Plaza disaster, a lot more accidents had occurred no less than 109. </a:t>
            </a:r>
          </a:p>
          <a:p>
            <a:r>
              <a:rPr lang="en-US" sz="4400" dirty="0">
                <a:latin typeface="Times New Roman" panose="02020603050405020304" pitchFamily="18" charset="0"/>
                <a:cs typeface="Times New Roman" panose="02020603050405020304" pitchFamily="18" charset="0"/>
              </a:rPr>
              <a:t>Included were 35 textile factory incidents in which 491 workers were injured and 27 lost their lives. </a:t>
            </a:r>
          </a:p>
          <a:p>
            <a:r>
              <a:rPr lang="en-US" sz="4400" dirty="0">
                <a:latin typeface="Times New Roman" panose="02020603050405020304" pitchFamily="18" charset="0"/>
                <a:cs typeface="Times New Roman" panose="02020603050405020304" pitchFamily="18" charset="0"/>
              </a:rPr>
              <a:t>Due to the lack of a well-functioning labor system inspections and of appropriate enforcement of the system, the decent work and life in dignity are still far from becoming possible for the majority of workers in the sweatshops industry and their families they work to support. </a:t>
            </a:r>
          </a:p>
          <a:p>
            <a:r>
              <a:rPr lang="en-US" sz="4400" dirty="0">
                <a:latin typeface="Times New Roman" panose="02020603050405020304" pitchFamily="18" charset="0"/>
                <a:cs typeface="Times New Roman" panose="02020603050405020304" pitchFamily="18" charset="0"/>
              </a:rPr>
              <a:t>The hazardous working conditions and the high risk of exposure to employment injury in this division, should allowed adequate benefits to the employee to compensate for the injures they had. </a:t>
            </a:r>
          </a:p>
          <a:p>
            <a:r>
              <a:rPr lang="en-US" sz="4400" dirty="0">
                <a:latin typeface="Times New Roman" panose="02020603050405020304" pitchFamily="18" charset="0"/>
                <a:cs typeface="Times New Roman" panose="02020603050405020304" pitchFamily="18" charset="0"/>
              </a:rPr>
              <a:t>This cause workers to the lose earnings because they would have to take off time to heal which causes them to suffer, even more. </a:t>
            </a:r>
          </a:p>
          <a:p>
            <a:r>
              <a:rPr lang="en-US" sz="4400" dirty="0">
                <a:latin typeface="Times New Roman" panose="02020603050405020304" pitchFamily="18" charset="0"/>
                <a:cs typeface="Times New Roman" panose="02020603050405020304" pitchFamily="18" charset="0"/>
              </a:rPr>
              <a:t>For better work ethics companies need to force manufactures to ensure that their workers have access to the medical and associated care required by their condition.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49C80AE0-84C9-4F51-B7DE-2E0A26183717}"/>
              </a:ext>
            </a:extLst>
          </p:cNvPr>
          <p:cNvSpPr>
            <a:spLocks noGrp="1"/>
          </p:cNvSpPr>
          <p:nvPr>
            <p:ph type="title"/>
          </p:nvPr>
        </p:nvSpPr>
        <p:spPr>
          <a:xfrm>
            <a:off x="2895600" y="466831"/>
            <a:ext cx="8610600" cy="1293028"/>
          </a:xfrm>
        </p:spPr>
        <p:txBody>
          <a:bodyPr/>
          <a:lstStyle/>
          <a:p>
            <a:r>
              <a:rPr lang="en-US" dirty="0"/>
              <a:t>Rana plaza </a:t>
            </a:r>
          </a:p>
        </p:txBody>
      </p:sp>
    </p:spTree>
    <p:extLst>
      <p:ext uri="{BB962C8B-B14F-4D97-AF65-F5344CB8AC3E}">
        <p14:creationId xmlns:p14="http://schemas.microsoft.com/office/powerpoint/2010/main" val="197526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E864-37A3-4B6D-85C1-7CCFFBB5197A}"/>
              </a:ext>
            </a:extLst>
          </p:cNvPr>
          <p:cNvSpPr>
            <a:spLocks noGrp="1"/>
          </p:cNvSpPr>
          <p:nvPr>
            <p:ph type="title"/>
          </p:nvPr>
        </p:nvSpPr>
        <p:spPr>
          <a:xfrm>
            <a:off x="2895600" y="764373"/>
            <a:ext cx="8069943" cy="1195056"/>
          </a:xfrm>
        </p:spPr>
        <p:txBody>
          <a:bodyPr/>
          <a:lstStyle/>
          <a:p>
            <a:r>
              <a:rPr lang="en-US" dirty="0">
                <a:latin typeface="Times New Roman" panose="02020603050405020304" pitchFamily="18" charset="0"/>
                <a:cs typeface="Times New Roman" panose="02020603050405020304" pitchFamily="18" charset="0"/>
              </a:rPr>
              <a:t>After math </a:t>
            </a:r>
          </a:p>
        </p:txBody>
      </p:sp>
      <p:sp>
        <p:nvSpPr>
          <p:cNvPr id="3" name="Content Placeholder 2">
            <a:extLst>
              <a:ext uri="{FF2B5EF4-FFF2-40B4-BE49-F238E27FC236}">
                <a16:creationId xmlns:a16="http://schemas.microsoft.com/office/drawing/2014/main" id="{C7B8C328-3FCD-4D65-8704-06A3E714B73B}"/>
              </a:ext>
            </a:extLst>
          </p:cNvPr>
          <p:cNvSpPr>
            <a:spLocks noGrp="1"/>
          </p:cNvSpPr>
          <p:nvPr>
            <p:ph idx="1"/>
          </p:nvPr>
        </p:nvSpPr>
        <p:spPr>
          <a:xfrm>
            <a:off x="685800" y="1654629"/>
            <a:ext cx="10820400" cy="5290457"/>
          </a:xfrm>
        </p:spPr>
        <p:txBody>
          <a:bodyPr>
            <a:normAutofit fontScale="85000" lnSpcReduction="20000"/>
          </a:bodyPr>
          <a:lstStyle/>
          <a:p>
            <a:r>
              <a:rPr lang="en-US" sz="3000" dirty="0">
                <a:latin typeface="Times New Roman" panose="02020603050405020304" pitchFamily="18" charset="0"/>
                <a:cs typeface="Times New Roman" panose="02020603050405020304" pitchFamily="18" charset="0"/>
              </a:rPr>
              <a:t>After the collapse a campaign was launched to provide adequate compensation to the families of the 1,134 people killed in the collapse and the 2,500 severely injured survivors.</a:t>
            </a:r>
          </a:p>
          <a:p>
            <a:r>
              <a:rPr lang="en-US" sz="3000" dirty="0">
                <a:latin typeface="Times New Roman" panose="02020603050405020304" pitchFamily="18" charset="0"/>
                <a:cs typeface="Times New Roman" panose="02020603050405020304" pitchFamily="18" charset="0"/>
              </a:rPr>
              <a:t>It took over two years of negotiations  activists chaining themselves to shops, global petitions and statements the Rana Plaza donors trust fund has finally met its target of $30m.</a:t>
            </a:r>
          </a:p>
          <a:p>
            <a:r>
              <a:rPr lang="en-US" sz="3000" dirty="0">
                <a:latin typeface="Times New Roman" panose="02020603050405020304" pitchFamily="18" charset="0"/>
                <a:cs typeface="Times New Roman" panose="02020603050405020304" pitchFamily="18" charset="0"/>
              </a:rPr>
              <a:t>The campaign focused on securing compensation not just from brands that had been producing at Rana Plaza, such as Primark, but from any brand using Bangladesh to manufacture clothing.</a:t>
            </a:r>
          </a:p>
          <a:p>
            <a:r>
              <a:rPr lang="en-US" sz="3000" dirty="0">
                <a:latin typeface="Times New Roman" panose="02020603050405020304" pitchFamily="18" charset="0"/>
                <a:cs typeface="Times New Roman" panose="02020603050405020304" pitchFamily="18" charset="0"/>
              </a:rPr>
              <a:t>Ben </a:t>
            </a:r>
            <a:r>
              <a:rPr lang="en-US" sz="3000" dirty="0" err="1">
                <a:latin typeface="Times New Roman" panose="02020603050405020304" pitchFamily="18" charset="0"/>
                <a:cs typeface="Times New Roman" panose="02020603050405020304" pitchFamily="18" charset="0"/>
              </a:rPr>
              <a:t>Vanpeperstraete</a:t>
            </a:r>
            <a:r>
              <a:rPr lang="en-US" sz="3000" dirty="0">
                <a:latin typeface="Times New Roman" panose="02020603050405020304" pitchFamily="18" charset="0"/>
                <a:cs typeface="Times New Roman" panose="02020603050405020304" pitchFamily="18" charset="0"/>
              </a:rPr>
              <a:t>, from the global trade union UNI and trade union federation Industrial, who worked on the organizing committee for the fund,</a:t>
            </a: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describes the “unprecedented” step of bringing together all the stakeholders to discuss compensation. This was to avoid brands acting unilaterally and “coming up with their own calculations which risks that at the end there is not enough money in the bank account”.</a:t>
            </a:r>
          </a:p>
          <a:p>
            <a:r>
              <a:rPr lang="en-US" sz="3000" dirty="0">
                <a:latin typeface="Times New Roman" panose="02020603050405020304" pitchFamily="18" charset="0"/>
                <a:cs typeface="Times New Roman" panose="02020603050405020304" pitchFamily="18" charset="0"/>
              </a:rPr>
              <a:t>The government is looking for money to help the families in need.</a:t>
            </a:r>
          </a:p>
          <a:p>
            <a:endParaRPr lang="en-US" dirty="0"/>
          </a:p>
        </p:txBody>
      </p:sp>
    </p:spTree>
    <p:extLst>
      <p:ext uri="{BB962C8B-B14F-4D97-AF65-F5344CB8AC3E}">
        <p14:creationId xmlns:p14="http://schemas.microsoft.com/office/powerpoint/2010/main" val="355180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D232-F08B-4182-BE37-99EB0F991D2C}"/>
              </a:ext>
            </a:extLst>
          </p:cNvPr>
          <p:cNvSpPr>
            <a:spLocks noGrp="1"/>
          </p:cNvSpPr>
          <p:nvPr>
            <p:ph type="title"/>
          </p:nvPr>
        </p:nvSpPr>
        <p:spPr>
          <a:xfrm>
            <a:off x="3002814" y="372839"/>
            <a:ext cx="8610600" cy="1293028"/>
          </a:xfrm>
        </p:spPr>
        <p:txBody>
          <a:bodyPr/>
          <a:lstStyle/>
          <a:p>
            <a:r>
              <a:rPr lang="en-US" dirty="0"/>
              <a:t>triangle shirtwaist fire </a:t>
            </a:r>
          </a:p>
        </p:txBody>
      </p:sp>
      <p:pic>
        <p:nvPicPr>
          <p:cNvPr id="5" name="Content Placeholder 4">
            <a:extLst>
              <a:ext uri="{FF2B5EF4-FFF2-40B4-BE49-F238E27FC236}">
                <a16:creationId xmlns:a16="http://schemas.microsoft.com/office/drawing/2014/main" id="{52F3E4E4-1ECB-4079-94FF-148271099FDE}"/>
              </a:ext>
            </a:extLst>
          </p:cNvPr>
          <p:cNvPicPr>
            <a:picLocks noGrp="1" noChangeAspect="1"/>
          </p:cNvPicPr>
          <p:nvPr>
            <p:ph idx="1"/>
          </p:nvPr>
        </p:nvPicPr>
        <p:blipFill>
          <a:blip r:embed="rId2"/>
          <a:stretch>
            <a:fillRect/>
          </a:stretch>
        </p:blipFill>
        <p:spPr>
          <a:xfrm>
            <a:off x="316241" y="2860838"/>
            <a:ext cx="4733087" cy="3691808"/>
          </a:xfrm>
        </p:spPr>
      </p:pic>
      <p:pic>
        <p:nvPicPr>
          <p:cNvPr id="9" name="Picture 8">
            <a:extLst>
              <a:ext uri="{FF2B5EF4-FFF2-40B4-BE49-F238E27FC236}">
                <a16:creationId xmlns:a16="http://schemas.microsoft.com/office/drawing/2014/main" id="{29FFC1E4-FB66-4A63-B146-A0406665DA78}"/>
              </a:ext>
            </a:extLst>
          </p:cNvPr>
          <p:cNvPicPr>
            <a:picLocks noChangeAspect="1"/>
          </p:cNvPicPr>
          <p:nvPr/>
        </p:nvPicPr>
        <p:blipFill>
          <a:blip r:embed="rId3"/>
          <a:stretch>
            <a:fillRect/>
          </a:stretch>
        </p:blipFill>
        <p:spPr>
          <a:xfrm>
            <a:off x="5131005" y="1491670"/>
            <a:ext cx="6934200" cy="5200650"/>
          </a:xfrm>
          <a:prstGeom prst="rect">
            <a:avLst/>
          </a:prstGeom>
        </p:spPr>
      </p:pic>
      <p:pic>
        <p:nvPicPr>
          <p:cNvPr id="13" name="Picture 12">
            <a:extLst>
              <a:ext uri="{FF2B5EF4-FFF2-40B4-BE49-F238E27FC236}">
                <a16:creationId xmlns:a16="http://schemas.microsoft.com/office/drawing/2014/main" id="{709691F7-F48A-46BA-9430-22C1FCBC9098}"/>
              </a:ext>
            </a:extLst>
          </p:cNvPr>
          <p:cNvPicPr>
            <a:picLocks noChangeAspect="1"/>
          </p:cNvPicPr>
          <p:nvPr/>
        </p:nvPicPr>
        <p:blipFill>
          <a:blip r:embed="rId4"/>
          <a:stretch>
            <a:fillRect/>
          </a:stretch>
        </p:blipFill>
        <p:spPr>
          <a:xfrm>
            <a:off x="511411" y="305354"/>
            <a:ext cx="1847850" cy="2466975"/>
          </a:xfrm>
          <a:prstGeom prst="rect">
            <a:avLst/>
          </a:prstGeom>
        </p:spPr>
      </p:pic>
    </p:spTree>
    <p:extLst>
      <p:ext uri="{BB962C8B-B14F-4D97-AF65-F5344CB8AC3E}">
        <p14:creationId xmlns:p14="http://schemas.microsoft.com/office/powerpoint/2010/main" val="74846505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2709</TotalTime>
  <Words>1538</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Times New Roman</vt:lpstr>
      <vt:lpstr>Vapor Trail</vt:lpstr>
      <vt:lpstr>SWEATSHOPS</vt:lpstr>
      <vt:lpstr>Table of contents</vt:lpstr>
      <vt:lpstr>The true cost</vt:lpstr>
      <vt:lpstr>Rana plaza</vt:lpstr>
      <vt:lpstr>RANA PLAZA</vt:lpstr>
      <vt:lpstr>Rana plaza </vt:lpstr>
      <vt:lpstr>Rana plaza </vt:lpstr>
      <vt:lpstr>After math </vt:lpstr>
      <vt:lpstr>triangle shirtwaist fire </vt:lpstr>
      <vt:lpstr>LOOKING FOR LOVE ONES</vt:lpstr>
      <vt:lpstr>Triangle shirtwaist fire </vt:lpstr>
      <vt:lpstr>Triangle shirt waist fire</vt:lpstr>
      <vt:lpstr>After math</vt:lpstr>
      <vt:lpstr>The good.</vt:lpstr>
      <vt:lpstr>The good.</vt:lpstr>
      <vt:lpstr>The bad</vt:lpstr>
      <vt:lpstr>The bad</vt:lpstr>
      <vt:lpstr> Table 1. Average Hourly Wages of Apparel Workers </vt:lpstr>
      <vt:lpstr>Making a stand</vt:lpstr>
      <vt:lpstr>ETHNICAL DIRECTION </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SWEAT-SHOPS:</dc:title>
  <dc:creator>mark walters</dc:creator>
  <cp:lastModifiedBy>mark walters</cp:lastModifiedBy>
  <cp:revision>38</cp:revision>
  <dcterms:created xsi:type="dcterms:W3CDTF">2019-04-16T00:15:37Z</dcterms:created>
  <dcterms:modified xsi:type="dcterms:W3CDTF">2019-04-17T21:28:17Z</dcterms:modified>
</cp:coreProperties>
</file>