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5.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66" r:id="rId3"/>
    <p:sldId id="289" r:id="rId4"/>
    <p:sldId id="290" r:id="rId5"/>
    <p:sldId id="291" r:id="rId6"/>
    <p:sldId id="295" r:id="rId7"/>
    <p:sldId id="288" r:id="rId8"/>
    <p:sldId id="294" r:id="rId9"/>
    <p:sldId id="283" r:id="rId10"/>
    <p:sldId id="277" r:id="rId11"/>
    <p:sldId id="286" r:id="rId12"/>
    <p:sldId id="280" r:id="rId13"/>
    <p:sldId id="29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4" autoAdjust="0"/>
    <p:restoredTop sz="86286" autoAdjust="0"/>
  </p:normalViewPr>
  <p:slideViewPr>
    <p:cSldViewPr>
      <p:cViewPr varScale="1">
        <p:scale>
          <a:sx n="80" d="100"/>
          <a:sy n="80" d="100"/>
        </p:scale>
        <p:origin x="-1074" y="-90"/>
      </p:cViewPr>
      <p:guideLst>
        <p:guide orient="horz" pos="2160"/>
        <p:guide pos="2880"/>
      </p:guideLst>
    </p:cSldViewPr>
  </p:slideViewPr>
  <p:outlineViewPr>
    <p:cViewPr>
      <p:scale>
        <a:sx n="33" d="100"/>
        <a:sy n="33" d="100"/>
      </p:scale>
      <p:origin x="0" y="-3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pPr>
        <a:noFill/>
        <a:ln w="25400">
          <a:noFill/>
        </a:ln>
      </c:spPr>
    </c:sideWall>
    <c:backWall>
      <c:thickness val="0"/>
    </c:backWall>
    <c:plotArea>
      <c:layout>
        <c:manualLayout>
          <c:layoutTarget val="inner"/>
          <c:xMode val="edge"/>
          <c:yMode val="edge"/>
          <c:x val="3.6111067799693357E-2"/>
          <c:y val="0.2469362930446542"/>
          <c:w val="0.93888888888888888"/>
          <c:h val="0.62292215431685749"/>
        </c:manualLayout>
      </c:layout>
      <c:bar3DChart>
        <c:barDir val="col"/>
        <c:grouping val="stacked"/>
        <c:varyColors val="0"/>
        <c:ser>
          <c:idx val="0"/>
          <c:order val="0"/>
          <c:tx>
            <c:strRef>
              <c:f>Sheet1!$B$43</c:f>
              <c:strCache>
                <c:ptCount val="1"/>
                <c:pt idx="0">
                  <c:v>Male</c:v>
                </c:pt>
              </c:strCache>
            </c:strRef>
          </c:tx>
          <c:invertIfNegative val="0"/>
          <c:dLbls>
            <c:spPr>
              <a:noFill/>
              <a:ln>
                <a:noFill/>
              </a:ln>
              <a:effectLst/>
            </c:spPr>
            <c:txPr>
              <a:bodyPr/>
              <a:lstStyle/>
              <a:p>
                <a:pPr>
                  <a:defRPr sz="24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Sheet1!$C$42:$G$42</c:f>
              <c:strCache>
                <c:ptCount val="5"/>
                <c:pt idx="0">
                  <c:v>Computer Tech.</c:v>
                </c:pt>
                <c:pt idx="1">
                  <c:v>Business</c:v>
                </c:pt>
                <c:pt idx="2">
                  <c:v>Health D.</c:v>
                </c:pt>
                <c:pt idx="3">
                  <c:v>Criminal Justice</c:v>
                </c:pt>
                <c:pt idx="4">
                  <c:v>Other</c:v>
                </c:pt>
              </c:strCache>
            </c:strRef>
          </c:cat>
          <c:val>
            <c:numRef>
              <c:f>Sheet1!$C$43:$G$43</c:f>
              <c:numCache>
                <c:formatCode>General</c:formatCode>
                <c:ptCount val="5"/>
                <c:pt idx="0">
                  <c:v>25</c:v>
                </c:pt>
                <c:pt idx="1">
                  <c:v>14</c:v>
                </c:pt>
                <c:pt idx="2">
                  <c:v>3</c:v>
                </c:pt>
                <c:pt idx="3">
                  <c:v>3</c:v>
                </c:pt>
                <c:pt idx="4">
                  <c:v>5</c:v>
                </c:pt>
              </c:numCache>
            </c:numRef>
          </c:val>
        </c:ser>
        <c:ser>
          <c:idx val="1"/>
          <c:order val="1"/>
          <c:tx>
            <c:strRef>
              <c:f>Sheet1!$B$44</c:f>
              <c:strCache>
                <c:ptCount val="1"/>
                <c:pt idx="0">
                  <c:v>Female</c:v>
                </c:pt>
              </c:strCache>
            </c:strRef>
          </c:tx>
          <c:invertIfNegative val="0"/>
          <c:dLbls>
            <c:spPr>
              <a:noFill/>
              <a:ln>
                <a:noFill/>
              </a:ln>
              <a:effectLst/>
            </c:spPr>
            <c:txPr>
              <a:bodyPr/>
              <a:lstStyle/>
              <a:p>
                <a:pPr>
                  <a:defRPr sz="2400" b="1">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Sheet1!$C$42:$G$42</c:f>
              <c:strCache>
                <c:ptCount val="5"/>
                <c:pt idx="0">
                  <c:v>Computer Tech.</c:v>
                </c:pt>
                <c:pt idx="1">
                  <c:v>Business</c:v>
                </c:pt>
                <c:pt idx="2">
                  <c:v>Health D.</c:v>
                </c:pt>
                <c:pt idx="3">
                  <c:v>Criminal Justice</c:v>
                </c:pt>
                <c:pt idx="4">
                  <c:v>Other</c:v>
                </c:pt>
              </c:strCache>
            </c:strRef>
          </c:cat>
          <c:val>
            <c:numRef>
              <c:f>Sheet1!$C$44:$G$44</c:f>
              <c:numCache>
                <c:formatCode>General</c:formatCode>
                <c:ptCount val="5"/>
                <c:pt idx="0">
                  <c:v>9</c:v>
                </c:pt>
                <c:pt idx="1">
                  <c:v>10</c:v>
                </c:pt>
                <c:pt idx="2">
                  <c:v>46</c:v>
                </c:pt>
                <c:pt idx="3">
                  <c:v>4</c:v>
                </c:pt>
                <c:pt idx="4">
                  <c:v>3</c:v>
                </c:pt>
              </c:numCache>
            </c:numRef>
          </c:val>
        </c:ser>
        <c:dLbls>
          <c:showLegendKey val="0"/>
          <c:showVal val="1"/>
          <c:showCatName val="0"/>
          <c:showSerName val="0"/>
          <c:showPercent val="0"/>
          <c:showBubbleSize val="0"/>
        </c:dLbls>
        <c:gapWidth val="95"/>
        <c:gapDepth val="95"/>
        <c:shape val="box"/>
        <c:axId val="35680640"/>
        <c:axId val="35682176"/>
        <c:axId val="0"/>
      </c:bar3DChart>
      <c:catAx>
        <c:axId val="35680640"/>
        <c:scaling>
          <c:orientation val="minMax"/>
        </c:scaling>
        <c:delete val="0"/>
        <c:axPos val="b"/>
        <c:numFmt formatCode="General" sourceLinked="0"/>
        <c:majorTickMark val="none"/>
        <c:minorTickMark val="none"/>
        <c:tickLblPos val="nextTo"/>
        <c:txPr>
          <a:bodyPr/>
          <a:lstStyle/>
          <a:p>
            <a:pPr>
              <a:defRPr sz="1800"/>
            </a:pPr>
            <a:endParaRPr lang="en-US"/>
          </a:p>
        </c:txPr>
        <c:crossAx val="35682176"/>
        <c:crosses val="autoZero"/>
        <c:auto val="1"/>
        <c:lblAlgn val="ctr"/>
        <c:lblOffset val="100"/>
        <c:noMultiLvlLbl val="0"/>
      </c:catAx>
      <c:valAx>
        <c:axId val="35682176"/>
        <c:scaling>
          <c:orientation val="minMax"/>
        </c:scaling>
        <c:delete val="1"/>
        <c:axPos val="l"/>
        <c:numFmt formatCode="General" sourceLinked="1"/>
        <c:majorTickMark val="none"/>
        <c:minorTickMark val="none"/>
        <c:tickLblPos val="nextTo"/>
        <c:crossAx val="35680640"/>
        <c:crosses val="autoZero"/>
        <c:crossBetween val="between"/>
      </c:valAx>
    </c:plotArea>
    <c:legend>
      <c:legendPos val="t"/>
      <c:layout/>
      <c:overlay val="0"/>
      <c:txPr>
        <a:bodyPr/>
        <a:lstStyle/>
        <a:p>
          <a:pPr>
            <a:defRPr sz="2400"/>
          </a:pPr>
          <a:endParaRPr lang="en-US"/>
        </a:p>
      </c:txPr>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381655215470158"/>
          <c:y val="0.15867577099737531"/>
          <c:w val="0.75002270873477073"/>
          <c:h val="0.72325295275590562"/>
        </c:manualLayout>
      </c:layout>
      <c:pie3DChart>
        <c:varyColors val="1"/>
        <c:ser>
          <c:idx val="0"/>
          <c:order val="0"/>
          <c:tx>
            <c:strRef>
              <c:f>Sheet1!$D$27</c:f>
              <c:strCache>
                <c:ptCount val="1"/>
                <c:pt idx="0">
                  <c:v> Health Disciplines</c:v>
                </c:pt>
              </c:strCache>
            </c:strRef>
          </c:tx>
          <c:explosion val="11"/>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Lbls>
            <c:dLbl>
              <c:idx val="0"/>
              <c:layout>
                <c:manualLayout>
                  <c:x val="-2.7837220100434854E-2"/>
                  <c:y val="0.1214817093175853"/>
                </c:manualLayout>
              </c:layout>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5.4363558313494889E-2"/>
                  <c:y val="-0.33026041666666667"/>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Sheet1!$C$28:$C$29</c:f>
              <c:strCache>
                <c:ptCount val="2"/>
                <c:pt idx="0">
                  <c:v>Male</c:v>
                </c:pt>
                <c:pt idx="1">
                  <c:v>Female</c:v>
                </c:pt>
              </c:strCache>
            </c:strRef>
          </c:cat>
          <c:val>
            <c:numRef>
              <c:f>Sheet1!$D$28:$D$29</c:f>
              <c:numCache>
                <c:formatCode>General</c:formatCode>
                <c:ptCount val="2"/>
                <c:pt idx="0">
                  <c:v>3</c:v>
                </c:pt>
                <c:pt idx="1">
                  <c:v>46</c:v>
                </c:pt>
              </c:numCache>
            </c:numRef>
          </c:val>
        </c:ser>
        <c:dLbls>
          <c:showLegendKey val="0"/>
          <c:showVal val="0"/>
          <c:showCatName val="0"/>
          <c:showSerName val="0"/>
          <c:showPercent val="1"/>
          <c:showBubbleSize val="0"/>
          <c:showLeaderLines val="1"/>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69242655151977"/>
          <c:y val="0.22404855643044622"/>
          <c:w val="0.78231648463296932"/>
          <c:h val="0.69817366579177598"/>
        </c:manualLayout>
      </c:layout>
      <c:pie3DChart>
        <c:varyColors val="1"/>
        <c:ser>
          <c:idx val="0"/>
          <c:order val="0"/>
          <c:tx>
            <c:strRef>
              <c:f>Sheet1!$C$2</c:f>
              <c:strCache>
                <c:ptCount val="1"/>
                <c:pt idx="0">
                  <c:v>Computer Technology</c:v>
                </c:pt>
              </c:strCache>
            </c:strRef>
          </c:tx>
          <c:spPr>
            <a:ln>
              <a:solidFill>
                <a:schemeClr val="accent1">
                  <a:lumMod val="75000"/>
                </a:schemeClr>
              </a:solidFill>
            </a:ln>
          </c:spPr>
          <c:explosion val="16"/>
          <c:dPt>
            <c:idx val="0"/>
            <c:bubble3D val="0"/>
            <c:explosion val="2"/>
            <c:spPr>
              <a:solidFill>
                <a:schemeClr val="accent1"/>
              </a:solidFill>
              <a:ln w="25400">
                <a:solidFill>
                  <a:schemeClr val="accent1">
                    <a:lumMod val="75000"/>
                  </a:schemeClr>
                </a:solidFill>
              </a:ln>
              <a:effectLst/>
              <a:sp3d contourW="25400">
                <a:contourClr>
                  <a:schemeClr val="lt1"/>
                </a:contourClr>
              </a:sp3d>
            </c:spPr>
          </c:dPt>
          <c:dPt>
            <c:idx val="1"/>
            <c:bubble3D val="0"/>
            <c:spPr>
              <a:solidFill>
                <a:schemeClr val="accent2"/>
              </a:solidFill>
              <a:ln w="25400">
                <a:solidFill>
                  <a:schemeClr val="accent1">
                    <a:lumMod val="75000"/>
                  </a:schemeClr>
                </a:solidFill>
              </a:ln>
              <a:effectLst/>
              <a:sp3d contourW="25400">
                <a:contourClr>
                  <a:schemeClr val="lt1"/>
                </a:contourClr>
              </a:sp3d>
            </c:spPr>
          </c:dPt>
          <c:dLbls>
            <c:dLbl>
              <c:idx val="0"/>
              <c:layout>
                <c:manualLayout>
                  <c:x val="-0.16891838034808757"/>
                  <c:y val="-0.23463728492271799"/>
                </c:manualLayout>
              </c:layout>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0.13163111892566828"/>
                  <c:y val="8.7905730533683293E-2"/>
                </c:manualLayout>
              </c:layou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2"/>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Sheet1!$B$3:$B$4</c:f>
              <c:strCache>
                <c:ptCount val="2"/>
                <c:pt idx="0">
                  <c:v>Male</c:v>
                </c:pt>
                <c:pt idx="1">
                  <c:v>Female</c:v>
                </c:pt>
              </c:strCache>
            </c:strRef>
          </c:cat>
          <c:val>
            <c:numRef>
              <c:f>Sheet1!$C$3:$C$4</c:f>
              <c:numCache>
                <c:formatCode>General</c:formatCode>
                <c:ptCount val="2"/>
                <c:pt idx="0">
                  <c:v>25</c:v>
                </c:pt>
                <c:pt idx="1">
                  <c:v>9</c:v>
                </c:pt>
              </c:numCache>
            </c:numRef>
          </c:val>
        </c:ser>
        <c:dLbls>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82882720909886254"/>
          <c:y val="0.49964610673665794"/>
          <c:w val="0.1216356809565471"/>
          <c:h val="0.1624107749902013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rAngAx val="1"/>
    </c:view3D>
    <c:floor>
      <c:thickness val="0"/>
    </c:floor>
    <c:sideWall>
      <c:thickness val="0"/>
    </c:sideWall>
    <c:backWall>
      <c:thickness val="0"/>
    </c:backWall>
    <c:plotArea>
      <c:layout>
        <c:manualLayout>
          <c:layoutTarget val="inner"/>
          <c:xMode val="edge"/>
          <c:yMode val="edge"/>
          <c:x val="2.8272390608708158E-2"/>
          <c:y val="9.035975122674883E-2"/>
          <c:w val="0.96944444444444444"/>
          <c:h val="0.78641404199475062"/>
        </c:manualLayout>
      </c:layout>
      <c:bar3DChart>
        <c:barDir val="col"/>
        <c:grouping val="stacked"/>
        <c:varyColors val="0"/>
        <c:ser>
          <c:idx val="0"/>
          <c:order val="0"/>
          <c:tx>
            <c:strRef>
              <c:f>Sheet1!$F$1</c:f>
              <c:strCache>
                <c:ptCount val="1"/>
                <c:pt idx="0">
                  <c:v>Male</c:v>
                </c:pt>
              </c:strCache>
            </c:strRef>
          </c:tx>
          <c:invertIfNegative val="0"/>
          <c:dLbls>
            <c:txPr>
              <a:bodyPr/>
              <a:lstStyle/>
              <a:p>
                <a:pPr>
                  <a:defRPr sz="2400" b="1">
                    <a:solidFill>
                      <a:schemeClr val="bg2"/>
                    </a:solidFill>
                  </a:defRPr>
                </a:pPr>
                <a:endParaRPr lang="en-US"/>
              </a:p>
            </c:txPr>
            <c:showLegendKey val="0"/>
            <c:showVal val="1"/>
            <c:showCatName val="0"/>
            <c:showSerName val="0"/>
            <c:showPercent val="0"/>
            <c:showBubbleSize val="0"/>
            <c:showLeaderLines val="0"/>
          </c:dLbls>
          <c:cat>
            <c:strRef>
              <c:f>Sheet1!$E$2:$E$5</c:f>
              <c:strCache>
                <c:ptCount val="4"/>
                <c:pt idx="0">
                  <c:v>Fall 15</c:v>
                </c:pt>
                <c:pt idx="1">
                  <c:v>Spring 16</c:v>
                </c:pt>
                <c:pt idx="2">
                  <c:v>Summer 16</c:v>
                </c:pt>
                <c:pt idx="3">
                  <c:v>Fall16</c:v>
                </c:pt>
              </c:strCache>
            </c:strRef>
          </c:cat>
          <c:val>
            <c:numRef>
              <c:f>Sheet1!$F$2:$F$5</c:f>
              <c:numCache>
                <c:formatCode>General</c:formatCode>
                <c:ptCount val="4"/>
                <c:pt idx="0">
                  <c:v>30</c:v>
                </c:pt>
                <c:pt idx="1">
                  <c:v>30</c:v>
                </c:pt>
                <c:pt idx="2">
                  <c:v>34</c:v>
                </c:pt>
                <c:pt idx="3">
                  <c:v>30</c:v>
                </c:pt>
              </c:numCache>
            </c:numRef>
          </c:val>
        </c:ser>
        <c:ser>
          <c:idx val="1"/>
          <c:order val="1"/>
          <c:tx>
            <c:strRef>
              <c:f>Sheet1!$G$1</c:f>
              <c:strCache>
                <c:ptCount val="1"/>
                <c:pt idx="0">
                  <c:v>Female</c:v>
                </c:pt>
              </c:strCache>
            </c:strRef>
          </c:tx>
          <c:invertIfNegative val="0"/>
          <c:dLbls>
            <c:txPr>
              <a:bodyPr/>
              <a:lstStyle/>
              <a:p>
                <a:pPr>
                  <a:defRPr sz="2400" b="1">
                    <a:solidFill>
                      <a:schemeClr val="bg2"/>
                    </a:solidFill>
                  </a:defRPr>
                </a:pPr>
                <a:endParaRPr lang="en-US"/>
              </a:p>
            </c:txPr>
            <c:showLegendKey val="0"/>
            <c:showVal val="1"/>
            <c:showCatName val="0"/>
            <c:showSerName val="0"/>
            <c:showPercent val="0"/>
            <c:showBubbleSize val="0"/>
            <c:showLeaderLines val="0"/>
          </c:dLbls>
          <c:cat>
            <c:strRef>
              <c:f>Sheet1!$E$2:$E$5</c:f>
              <c:strCache>
                <c:ptCount val="4"/>
                <c:pt idx="0">
                  <c:v>Fall 15</c:v>
                </c:pt>
                <c:pt idx="1">
                  <c:v>Spring 16</c:v>
                </c:pt>
                <c:pt idx="2">
                  <c:v>Summer 16</c:v>
                </c:pt>
                <c:pt idx="3">
                  <c:v>Fall16</c:v>
                </c:pt>
              </c:strCache>
            </c:strRef>
          </c:cat>
          <c:val>
            <c:numRef>
              <c:f>Sheet1!$G$2:$G$5</c:f>
              <c:numCache>
                <c:formatCode>General</c:formatCode>
                <c:ptCount val="4"/>
                <c:pt idx="0">
                  <c:v>6</c:v>
                </c:pt>
                <c:pt idx="1">
                  <c:v>5</c:v>
                </c:pt>
                <c:pt idx="2">
                  <c:v>2</c:v>
                </c:pt>
                <c:pt idx="3">
                  <c:v>8</c:v>
                </c:pt>
              </c:numCache>
            </c:numRef>
          </c:val>
        </c:ser>
        <c:dLbls>
          <c:showLegendKey val="0"/>
          <c:showVal val="1"/>
          <c:showCatName val="0"/>
          <c:showSerName val="0"/>
          <c:showPercent val="0"/>
          <c:showBubbleSize val="0"/>
        </c:dLbls>
        <c:gapWidth val="95"/>
        <c:gapDepth val="95"/>
        <c:shape val="box"/>
        <c:axId val="78037760"/>
        <c:axId val="78039296"/>
        <c:axId val="0"/>
      </c:bar3DChart>
      <c:catAx>
        <c:axId val="78037760"/>
        <c:scaling>
          <c:orientation val="minMax"/>
        </c:scaling>
        <c:delete val="0"/>
        <c:axPos val="b"/>
        <c:majorTickMark val="none"/>
        <c:minorTickMark val="none"/>
        <c:tickLblPos val="nextTo"/>
        <c:txPr>
          <a:bodyPr/>
          <a:lstStyle/>
          <a:p>
            <a:pPr>
              <a:defRPr sz="1400" b="1"/>
            </a:pPr>
            <a:endParaRPr lang="en-US"/>
          </a:p>
        </c:txPr>
        <c:crossAx val="78039296"/>
        <c:crosses val="autoZero"/>
        <c:auto val="1"/>
        <c:lblAlgn val="ctr"/>
        <c:lblOffset val="100"/>
        <c:noMultiLvlLbl val="0"/>
      </c:catAx>
      <c:valAx>
        <c:axId val="78039296"/>
        <c:scaling>
          <c:orientation val="minMax"/>
        </c:scaling>
        <c:delete val="1"/>
        <c:axPos val="l"/>
        <c:numFmt formatCode="General" sourceLinked="1"/>
        <c:majorTickMark val="none"/>
        <c:minorTickMark val="none"/>
        <c:tickLblPos val="nextTo"/>
        <c:crossAx val="78037760"/>
        <c:crosses val="autoZero"/>
        <c:crossBetween val="between"/>
      </c:valAx>
    </c:plotArea>
    <c:legend>
      <c:legendPos val="t"/>
      <c:layout/>
      <c:overlay val="0"/>
      <c:txPr>
        <a:bodyPr/>
        <a:lstStyle/>
        <a:p>
          <a:pPr>
            <a:defRPr sz="1600"/>
          </a:pPr>
          <a:endParaRPr lang="en-US"/>
        </a:p>
      </c:txPr>
    </c:legend>
    <c:plotVisOnly val="1"/>
    <c:dispBlanksAs val="gap"/>
    <c:showDLblsOverMax val="0"/>
  </c:chart>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0.78218</cdr:x>
      <cdr:y>0.05982</cdr:y>
    </cdr:from>
    <cdr:to>
      <cdr:x>0.9505</cdr:x>
      <cdr:y>0.19015</cdr:y>
    </cdr:to>
    <cdr:sp macro="" textlink="">
      <cdr:nvSpPr>
        <cdr:cNvPr id="2" name="TextBox 1"/>
        <cdr:cNvSpPr txBox="1"/>
      </cdr:nvSpPr>
      <cdr:spPr>
        <a:xfrm xmlns:a="http://schemas.openxmlformats.org/drawingml/2006/main">
          <a:off x="6019800" y="296619"/>
          <a:ext cx="1295400" cy="6463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55893C-00A6-4E37-B71A-62AC265377E5}" type="datetimeFigureOut">
              <a:rPr lang="en-US" smtClean="0"/>
              <a:t>3/29/2017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FCBBB7-E64C-4D7C-BEBF-D9A293782394}" type="slidenum">
              <a:rPr lang="en-US" smtClean="0"/>
              <a:t>‹#›</a:t>
            </a:fld>
            <a:endParaRPr lang="en-US"/>
          </a:p>
        </p:txBody>
      </p:sp>
    </p:spTree>
    <p:extLst>
      <p:ext uri="{BB962C8B-B14F-4D97-AF65-F5344CB8AC3E}">
        <p14:creationId xmlns:p14="http://schemas.microsoft.com/office/powerpoint/2010/main" val="755932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FCBBB7-E64C-4D7C-BEBF-D9A293782394}" type="slidenum">
              <a:rPr lang="en-US" smtClean="0"/>
              <a:t>3</a:t>
            </a:fld>
            <a:endParaRPr lang="en-US"/>
          </a:p>
        </p:txBody>
      </p:sp>
    </p:spTree>
    <p:extLst>
      <p:ext uri="{BB962C8B-B14F-4D97-AF65-F5344CB8AC3E}">
        <p14:creationId xmlns:p14="http://schemas.microsoft.com/office/powerpoint/2010/main" val="1747986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FCBBB7-E64C-4D7C-BEBF-D9A293782394}" type="slidenum">
              <a:rPr lang="en-US" smtClean="0"/>
              <a:t>13</a:t>
            </a:fld>
            <a:endParaRPr lang="en-US"/>
          </a:p>
        </p:txBody>
      </p:sp>
    </p:spTree>
    <p:extLst>
      <p:ext uri="{BB962C8B-B14F-4D97-AF65-F5344CB8AC3E}">
        <p14:creationId xmlns:p14="http://schemas.microsoft.com/office/powerpoint/2010/main" val="700141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FCBBB7-E64C-4D7C-BEBF-D9A293782394}" type="slidenum">
              <a:rPr lang="en-US" smtClean="0"/>
              <a:t>4</a:t>
            </a:fld>
            <a:endParaRPr lang="en-US"/>
          </a:p>
        </p:txBody>
      </p:sp>
    </p:spTree>
    <p:extLst>
      <p:ext uri="{BB962C8B-B14F-4D97-AF65-F5344CB8AC3E}">
        <p14:creationId xmlns:p14="http://schemas.microsoft.com/office/powerpoint/2010/main" val="2593964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FCBBB7-E64C-4D7C-BEBF-D9A293782394}" type="slidenum">
              <a:rPr lang="en-US" smtClean="0"/>
              <a:t>5</a:t>
            </a:fld>
            <a:endParaRPr lang="en-US"/>
          </a:p>
        </p:txBody>
      </p:sp>
    </p:spTree>
    <p:extLst>
      <p:ext uri="{BB962C8B-B14F-4D97-AF65-F5344CB8AC3E}">
        <p14:creationId xmlns:p14="http://schemas.microsoft.com/office/powerpoint/2010/main" val="3339558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FCBBB7-E64C-4D7C-BEBF-D9A293782394}" type="slidenum">
              <a:rPr lang="en-US" smtClean="0"/>
              <a:t>6</a:t>
            </a:fld>
            <a:endParaRPr lang="en-US"/>
          </a:p>
        </p:txBody>
      </p:sp>
    </p:spTree>
    <p:extLst>
      <p:ext uri="{BB962C8B-B14F-4D97-AF65-F5344CB8AC3E}">
        <p14:creationId xmlns:p14="http://schemas.microsoft.com/office/powerpoint/2010/main" val="2185850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FCBBB7-E64C-4D7C-BEBF-D9A293782394}" type="slidenum">
              <a:rPr lang="en-US" smtClean="0"/>
              <a:t>8</a:t>
            </a:fld>
            <a:endParaRPr lang="en-US"/>
          </a:p>
        </p:txBody>
      </p:sp>
    </p:spTree>
    <p:extLst>
      <p:ext uri="{BB962C8B-B14F-4D97-AF65-F5344CB8AC3E}">
        <p14:creationId xmlns:p14="http://schemas.microsoft.com/office/powerpoint/2010/main" val="3396924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FCBBB7-E64C-4D7C-BEBF-D9A293782394}" type="slidenum">
              <a:rPr lang="en-US" smtClean="0"/>
              <a:t>9</a:t>
            </a:fld>
            <a:endParaRPr lang="en-US"/>
          </a:p>
        </p:txBody>
      </p:sp>
    </p:spTree>
    <p:extLst>
      <p:ext uri="{BB962C8B-B14F-4D97-AF65-F5344CB8AC3E}">
        <p14:creationId xmlns:p14="http://schemas.microsoft.com/office/powerpoint/2010/main" val="584128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FCBBB7-E64C-4D7C-BEBF-D9A293782394}" type="slidenum">
              <a:rPr lang="en-US" smtClean="0"/>
              <a:t>10</a:t>
            </a:fld>
            <a:endParaRPr lang="en-US"/>
          </a:p>
        </p:txBody>
      </p:sp>
    </p:spTree>
    <p:extLst>
      <p:ext uri="{BB962C8B-B14F-4D97-AF65-F5344CB8AC3E}">
        <p14:creationId xmlns:p14="http://schemas.microsoft.com/office/powerpoint/2010/main" val="2233803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FCBBB7-E64C-4D7C-BEBF-D9A293782394}" type="slidenum">
              <a:rPr lang="en-US" smtClean="0"/>
              <a:t>11</a:t>
            </a:fld>
            <a:endParaRPr lang="en-US"/>
          </a:p>
        </p:txBody>
      </p:sp>
    </p:spTree>
    <p:extLst>
      <p:ext uri="{BB962C8B-B14F-4D97-AF65-F5344CB8AC3E}">
        <p14:creationId xmlns:p14="http://schemas.microsoft.com/office/powerpoint/2010/main" val="1040170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FCBBB7-E64C-4D7C-BEBF-D9A293782394}" type="slidenum">
              <a:rPr lang="en-US" smtClean="0"/>
              <a:t>12</a:t>
            </a:fld>
            <a:endParaRPr lang="en-US"/>
          </a:p>
        </p:txBody>
      </p:sp>
    </p:spTree>
    <p:extLst>
      <p:ext uri="{BB962C8B-B14F-4D97-AF65-F5344CB8AC3E}">
        <p14:creationId xmlns:p14="http://schemas.microsoft.com/office/powerpoint/2010/main" val="923259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F17600-F858-4C9E-8802-3B1408DC5A41}"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B126C-DF27-423A-B58E-155A3D13C737}" type="slidenum">
              <a:rPr lang="en-US" smtClean="0"/>
              <a:t>‹#›</a:t>
            </a:fld>
            <a:endParaRPr lang="en-US"/>
          </a:p>
        </p:txBody>
      </p:sp>
    </p:spTree>
    <p:extLst>
      <p:ext uri="{BB962C8B-B14F-4D97-AF65-F5344CB8AC3E}">
        <p14:creationId xmlns:p14="http://schemas.microsoft.com/office/powerpoint/2010/main" val="3033591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17600-F858-4C9E-8802-3B1408DC5A41}"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B126C-DF27-423A-B58E-155A3D13C737}" type="slidenum">
              <a:rPr lang="en-US" smtClean="0"/>
              <a:t>‹#›</a:t>
            </a:fld>
            <a:endParaRPr lang="en-US"/>
          </a:p>
        </p:txBody>
      </p:sp>
    </p:spTree>
    <p:extLst>
      <p:ext uri="{BB962C8B-B14F-4D97-AF65-F5344CB8AC3E}">
        <p14:creationId xmlns:p14="http://schemas.microsoft.com/office/powerpoint/2010/main" val="501297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17600-F858-4C9E-8802-3B1408DC5A41}"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B126C-DF27-423A-B58E-155A3D13C737}" type="slidenum">
              <a:rPr lang="en-US" smtClean="0"/>
              <a:t>‹#›</a:t>
            </a:fld>
            <a:endParaRPr lang="en-US"/>
          </a:p>
        </p:txBody>
      </p:sp>
    </p:spTree>
    <p:extLst>
      <p:ext uri="{BB962C8B-B14F-4D97-AF65-F5344CB8AC3E}">
        <p14:creationId xmlns:p14="http://schemas.microsoft.com/office/powerpoint/2010/main" val="3391215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17600-F858-4C9E-8802-3B1408DC5A41}"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B126C-DF27-423A-B58E-155A3D13C737}" type="slidenum">
              <a:rPr lang="en-US" smtClean="0"/>
              <a:t>‹#›</a:t>
            </a:fld>
            <a:endParaRPr lang="en-US"/>
          </a:p>
        </p:txBody>
      </p:sp>
    </p:spTree>
    <p:extLst>
      <p:ext uri="{BB962C8B-B14F-4D97-AF65-F5344CB8AC3E}">
        <p14:creationId xmlns:p14="http://schemas.microsoft.com/office/powerpoint/2010/main" val="3388864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F17600-F858-4C9E-8802-3B1408DC5A41}" type="datetimeFigureOut">
              <a:rPr lang="en-US" smtClean="0"/>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B126C-DF27-423A-B58E-155A3D13C737}" type="slidenum">
              <a:rPr lang="en-US" smtClean="0"/>
              <a:t>‹#›</a:t>
            </a:fld>
            <a:endParaRPr lang="en-US"/>
          </a:p>
        </p:txBody>
      </p:sp>
    </p:spTree>
    <p:extLst>
      <p:ext uri="{BB962C8B-B14F-4D97-AF65-F5344CB8AC3E}">
        <p14:creationId xmlns:p14="http://schemas.microsoft.com/office/powerpoint/2010/main" val="4078324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F17600-F858-4C9E-8802-3B1408DC5A41}"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B126C-DF27-423A-B58E-155A3D13C737}" type="slidenum">
              <a:rPr lang="en-US" smtClean="0"/>
              <a:t>‹#›</a:t>
            </a:fld>
            <a:endParaRPr lang="en-US"/>
          </a:p>
        </p:txBody>
      </p:sp>
    </p:spTree>
    <p:extLst>
      <p:ext uri="{BB962C8B-B14F-4D97-AF65-F5344CB8AC3E}">
        <p14:creationId xmlns:p14="http://schemas.microsoft.com/office/powerpoint/2010/main" val="3018423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F17600-F858-4C9E-8802-3B1408DC5A41}" type="datetimeFigureOut">
              <a:rPr lang="en-US" smtClean="0"/>
              <a:t>3/29/2017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EB126C-DF27-423A-B58E-155A3D13C737}" type="slidenum">
              <a:rPr lang="en-US" smtClean="0"/>
              <a:t>‹#›</a:t>
            </a:fld>
            <a:endParaRPr lang="en-US"/>
          </a:p>
        </p:txBody>
      </p:sp>
    </p:spTree>
    <p:extLst>
      <p:ext uri="{BB962C8B-B14F-4D97-AF65-F5344CB8AC3E}">
        <p14:creationId xmlns:p14="http://schemas.microsoft.com/office/powerpoint/2010/main" val="377276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F17600-F858-4C9E-8802-3B1408DC5A41}" type="datetimeFigureOut">
              <a:rPr lang="en-US" smtClean="0"/>
              <a:t>3/29/2017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EB126C-DF27-423A-B58E-155A3D13C737}" type="slidenum">
              <a:rPr lang="en-US" smtClean="0"/>
              <a:t>‹#›</a:t>
            </a:fld>
            <a:endParaRPr lang="en-US"/>
          </a:p>
        </p:txBody>
      </p:sp>
    </p:spTree>
    <p:extLst>
      <p:ext uri="{BB962C8B-B14F-4D97-AF65-F5344CB8AC3E}">
        <p14:creationId xmlns:p14="http://schemas.microsoft.com/office/powerpoint/2010/main" val="2452185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F17600-F858-4C9E-8802-3B1408DC5A41}" type="datetimeFigureOut">
              <a:rPr lang="en-US" smtClean="0"/>
              <a:t>3/29/2017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EB126C-DF27-423A-B58E-155A3D13C737}" type="slidenum">
              <a:rPr lang="en-US" smtClean="0"/>
              <a:t>‹#›</a:t>
            </a:fld>
            <a:endParaRPr lang="en-US"/>
          </a:p>
        </p:txBody>
      </p:sp>
    </p:spTree>
    <p:extLst>
      <p:ext uri="{BB962C8B-B14F-4D97-AF65-F5344CB8AC3E}">
        <p14:creationId xmlns:p14="http://schemas.microsoft.com/office/powerpoint/2010/main" val="378064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F17600-F858-4C9E-8802-3B1408DC5A41}"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B126C-DF27-423A-B58E-155A3D13C737}" type="slidenum">
              <a:rPr lang="en-US" smtClean="0"/>
              <a:t>‹#›</a:t>
            </a:fld>
            <a:endParaRPr lang="en-US"/>
          </a:p>
        </p:txBody>
      </p:sp>
    </p:spTree>
    <p:extLst>
      <p:ext uri="{BB962C8B-B14F-4D97-AF65-F5344CB8AC3E}">
        <p14:creationId xmlns:p14="http://schemas.microsoft.com/office/powerpoint/2010/main" val="1356054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F17600-F858-4C9E-8802-3B1408DC5A41}" type="datetimeFigureOut">
              <a:rPr lang="en-US" smtClean="0"/>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B126C-DF27-423A-B58E-155A3D13C737}" type="slidenum">
              <a:rPr lang="en-US" smtClean="0"/>
              <a:t>‹#›</a:t>
            </a:fld>
            <a:endParaRPr lang="en-US"/>
          </a:p>
        </p:txBody>
      </p:sp>
    </p:spTree>
    <p:extLst>
      <p:ext uri="{BB962C8B-B14F-4D97-AF65-F5344CB8AC3E}">
        <p14:creationId xmlns:p14="http://schemas.microsoft.com/office/powerpoint/2010/main" val="75753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F17600-F858-4C9E-8802-3B1408DC5A41}" type="datetimeFigureOut">
              <a:rPr lang="en-US" smtClean="0"/>
              <a:t>3/29/2017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EB126C-DF27-423A-B58E-155A3D13C737}" type="slidenum">
              <a:rPr lang="en-US" smtClean="0"/>
              <a:t>‹#›</a:t>
            </a:fld>
            <a:endParaRPr lang="en-US"/>
          </a:p>
        </p:txBody>
      </p:sp>
    </p:spTree>
    <p:extLst>
      <p:ext uri="{BB962C8B-B14F-4D97-AF65-F5344CB8AC3E}">
        <p14:creationId xmlns:p14="http://schemas.microsoft.com/office/powerpoint/2010/main" val="42553695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ww.desmos.com/" TargetMode="Externa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digitalstorytelling.coe.uh.edu/example_stories.cfm?categoryid=6"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google.com/url?sa=i&amp;rct=j&amp;q=&amp;esrc=s&amp;source=images&amp;cd=&amp;cad=rja&amp;uact=8&amp;ved=0ahUKEwiskL3bt8LSAhWFMyYKHTCZApAQjRwIBw&amp;url=http://www.womenandinfants.org/jobs/&amp;bvm=bv.148747831,d.eWE&amp;psig=AFQjCNF_oLgKoGHIdWJ_LVyI_6cmvS-Lcw&amp;ust=1488908796556572"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4822825"/>
          </a:xfrm>
          <a:blipFill>
            <a:blip r:embed="rId2"/>
            <a:tile tx="0" ty="0" sx="100000" sy="100000" flip="none" algn="tl"/>
          </a:blipFill>
        </p:spPr>
        <p:txBody>
          <a:bodyPr/>
          <a:lstStyle/>
          <a:p>
            <a:r>
              <a:rPr lang="en-US" dirty="0" smtClean="0"/>
              <a:t>Computing in the Classroom and </a:t>
            </a:r>
            <a:r>
              <a:rPr lang="en-US" dirty="0"/>
              <a:t>B</a:t>
            </a:r>
            <a:r>
              <a:rPr lang="en-US" dirty="0" smtClean="0"/>
              <a:t>est </a:t>
            </a:r>
            <a:r>
              <a:rPr lang="en-US" dirty="0"/>
              <a:t>P</a:t>
            </a:r>
            <a:r>
              <a:rPr lang="en-US" dirty="0" smtClean="0"/>
              <a:t>ractices to Improve </a:t>
            </a:r>
            <a:r>
              <a:rPr lang="en-US" dirty="0"/>
              <a:t>G</a:t>
            </a:r>
            <a:r>
              <a:rPr lang="en-US" dirty="0" smtClean="0"/>
              <a:t>ender </a:t>
            </a:r>
            <a:r>
              <a:rPr lang="en-US" dirty="0"/>
              <a:t>D</a:t>
            </a:r>
            <a:r>
              <a:rPr lang="en-US" dirty="0" smtClean="0"/>
              <a:t>iversity </a:t>
            </a:r>
            <a:r>
              <a:rPr lang="en-US" dirty="0"/>
              <a:t>E</a:t>
            </a:r>
            <a:r>
              <a:rPr lang="en-US" dirty="0" smtClean="0"/>
              <a:t>quality</a:t>
            </a:r>
            <a:br>
              <a:rPr lang="en-US" dirty="0" smtClean="0"/>
            </a:br>
            <a:r>
              <a:rPr lang="en-US" sz="3200" dirty="0"/>
              <a:t>a</a:t>
            </a:r>
            <a:r>
              <a:rPr lang="en-US" sz="3200" dirty="0" smtClean="0"/>
              <a:t> study by Lutfun Rahaman</a:t>
            </a:r>
            <a:br>
              <a:rPr lang="en-US" sz="3200" dirty="0" smtClean="0"/>
            </a:br>
            <a:r>
              <a:rPr lang="en-US" sz="3200" dirty="0" smtClean="0"/>
              <a:t>  </a:t>
            </a:r>
            <a:r>
              <a:rPr lang="en-US" sz="2000" dirty="0" smtClean="0"/>
              <a:t>Conducted from February to March 2017 </a:t>
            </a:r>
            <a:br>
              <a:rPr lang="en-US" sz="2000" dirty="0" smtClean="0"/>
            </a:br>
            <a:r>
              <a:rPr lang="en-US" sz="2000" dirty="0"/>
              <a:t> </a:t>
            </a:r>
            <a:r>
              <a:rPr lang="en-US" sz="2000" dirty="0" smtClean="0"/>
              <a:t>with math students at ASA College</a:t>
            </a:r>
            <a:br>
              <a:rPr lang="en-US" sz="2000" dirty="0" smtClean="0"/>
            </a:br>
            <a:endParaRPr lang="en-US" sz="2000" dirty="0"/>
          </a:p>
        </p:txBody>
      </p:sp>
    </p:spTree>
    <p:extLst>
      <p:ext uri="{BB962C8B-B14F-4D97-AF65-F5344CB8AC3E}">
        <p14:creationId xmlns:p14="http://schemas.microsoft.com/office/powerpoint/2010/main" val="3714167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4822825"/>
          </a:xfrm>
          <a:blipFill>
            <a:blip r:embed="rId3"/>
            <a:tile tx="0" ty="0" sx="100000" sy="100000" flip="none" algn="tl"/>
          </a:blipFill>
        </p:spPr>
        <p:txBody>
          <a:bodyPr>
            <a:normAutofit/>
          </a:bodyPr>
          <a:lstStyle/>
          <a:p>
            <a:r>
              <a:rPr lang="en-US" sz="2400" dirty="0" smtClean="0"/>
              <a:t/>
            </a:r>
            <a:br>
              <a:rPr lang="en-US" sz="2400" dirty="0" smtClean="0"/>
            </a:br>
            <a:endParaRPr lang="en-US" sz="2400" dirty="0"/>
          </a:p>
        </p:txBody>
      </p:sp>
      <p:pic>
        <p:nvPicPr>
          <p:cNvPr id="5" name="Picture 7" descr="E:\Pictures ASA\IMG_480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47800" y="1143000"/>
            <a:ext cx="3810000" cy="396536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541989" y="1141751"/>
            <a:ext cx="2743200" cy="2031325"/>
          </a:xfrm>
          <a:prstGeom prst="rect">
            <a:avLst/>
          </a:prstGeom>
          <a:noFill/>
        </p:spPr>
        <p:txBody>
          <a:bodyPr wrap="square" rtlCol="0">
            <a:spAutoFit/>
          </a:bodyPr>
          <a:lstStyle/>
          <a:p>
            <a:r>
              <a:rPr lang="en-US" dirty="0" smtClean="0"/>
              <a:t>My College Algebra Class at ASA College 03/2017. Students  </a:t>
            </a:r>
            <a:r>
              <a:rPr lang="en-US" dirty="0"/>
              <a:t>working </a:t>
            </a:r>
            <a:r>
              <a:rPr lang="en-US" dirty="0" smtClean="0"/>
              <a:t>with Desmos a graphing  calculator</a:t>
            </a:r>
          </a:p>
          <a:p>
            <a:r>
              <a:rPr lang="en-US" dirty="0">
                <a:hlinkClick r:id="rId5"/>
              </a:rPr>
              <a:t>https://www.desmos.com</a:t>
            </a:r>
            <a:r>
              <a:rPr lang="en-US" dirty="0" smtClean="0">
                <a:hlinkClick r:id="rId5"/>
              </a:rPr>
              <a:t>/</a:t>
            </a:r>
            <a:endParaRPr lang="en-US" dirty="0" smtClean="0"/>
          </a:p>
          <a:p>
            <a:endParaRPr lang="en-US" dirty="0"/>
          </a:p>
        </p:txBody>
      </p:sp>
    </p:spTree>
    <p:extLst>
      <p:ext uri="{BB962C8B-B14F-4D97-AF65-F5344CB8AC3E}">
        <p14:creationId xmlns:p14="http://schemas.microsoft.com/office/powerpoint/2010/main" val="2855431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itle 1"/>
          <p:cNvSpPr txBox="1">
            <a:spLocks/>
          </p:cNvSpPr>
          <p:nvPr/>
        </p:nvSpPr>
        <p:spPr>
          <a:xfrm>
            <a:off x="381000" y="553044"/>
            <a:ext cx="8305800" cy="5715001"/>
          </a:xfrm>
          <a:prstGeom prst="rect">
            <a:avLst/>
          </a:prstGeom>
          <a:blipFill>
            <a:blip r:embed="rId3"/>
            <a:tile tx="0" ty="0" sx="100000" sy="100000" flip="none" algn="tl"/>
          </a:blip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2400" dirty="0"/>
          </a:p>
        </p:txBody>
      </p:sp>
      <p:sp>
        <p:nvSpPr>
          <p:cNvPr id="2" name="Title 1"/>
          <p:cNvSpPr>
            <a:spLocks noGrp="1"/>
          </p:cNvSpPr>
          <p:nvPr>
            <p:ph type="title"/>
          </p:nvPr>
        </p:nvSpPr>
        <p:spPr>
          <a:xfrm>
            <a:off x="581025" y="781645"/>
            <a:ext cx="8229600" cy="1143000"/>
          </a:xfrm>
        </p:spPr>
        <p:txBody>
          <a:bodyPr>
            <a:normAutofit fontScale="90000"/>
          </a:bodyPr>
          <a:lstStyle/>
          <a:p>
            <a:pPr algn="l"/>
            <a:r>
              <a:rPr lang="en-US" sz="3100" dirty="0" smtClean="0">
                <a:ea typeface="Calibri"/>
                <a:cs typeface="Times New Roman"/>
              </a:rPr>
              <a:t/>
            </a:r>
            <a:br>
              <a:rPr lang="en-US" sz="3100" dirty="0" smtClean="0">
                <a:ea typeface="Calibri"/>
                <a:cs typeface="Times New Roman"/>
              </a:rPr>
            </a:br>
            <a:r>
              <a:rPr lang="en-US" sz="3100" dirty="0" smtClean="0">
                <a:ea typeface="Calibri"/>
                <a:cs typeface="Times New Roman"/>
              </a:rPr>
              <a:t> ASA </a:t>
            </a:r>
            <a:r>
              <a:rPr lang="en-US" sz="3100" dirty="0">
                <a:ea typeface="Calibri"/>
                <a:cs typeface="Times New Roman"/>
              </a:rPr>
              <a:t>COLLEGE MATH </a:t>
            </a:r>
            <a:r>
              <a:rPr lang="en-US" sz="3100" dirty="0" smtClean="0">
                <a:ea typeface="Calibri"/>
                <a:cs typeface="Times New Roman"/>
              </a:rPr>
              <a:t>CLUB</a:t>
            </a:r>
            <a:br>
              <a:rPr lang="en-US" sz="3100" dirty="0" smtClean="0">
                <a:ea typeface="Calibri"/>
                <a:cs typeface="Times New Roman"/>
              </a:rPr>
            </a:br>
            <a:r>
              <a:rPr lang="en-US" sz="3100" dirty="0" smtClean="0">
                <a:ea typeface="Calibri"/>
                <a:cs typeface="Times New Roman"/>
              </a:rPr>
              <a:t> Mission Statement:</a:t>
            </a:r>
            <a:r>
              <a:rPr lang="en-US" dirty="0"/>
              <a:t/>
            </a:r>
            <a:br>
              <a:rPr lang="en-US" dirty="0"/>
            </a:br>
            <a:endParaRPr lang="en-US" dirty="0"/>
          </a:p>
        </p:txBody>
      </p:sp>
      <p:sp>
        <p:nvSpPr>
          <p:cNvPr id="3" name="Content Placeholder 2"/>
          <p:cNvSpPr>
            <a:spLocks noGrp="1"/>
          </p:cNvSpPr>
          <p:nvPr>
            <p:ph idx="1"/>
          </p:nvPr>
        </p:nvSpPr>
        <p:spPr>
          <a:xfrm>
            <a:off x="542925" y="1924645"/>
            <a:ext cx="8229600" cy="4476155"/>
          </a:xfrm>
        </p:spPr>
        <p:txBody>
          <a:bodyPr>
            <a:normAutofit fontScale="92500" lnSpcReduction="20000"/>
          </a:bodyPr>
          <a:lstStyle/>
          <a:p>
            <a:pPr marL="514350" indent="-514350">
              <a:buFont typeface="+mj-lt"/>
              <a:buAutoNum type="arabicParenR"/>
            </a:pPr>
            <a:r>
              <a:rPr lang="en-US" dirty="0">
                <a:ea typeface="Calibri"/>
                <a:cs typeface="Times New Roman"/>
              </a:rPr>
              <a:t>C</a:t>
            </a:r>
            <a:r>
              <a:rPr lang="en-US" dirty="0" smtClean="0">
                <a:ea typeface="Calibri"/>
                <a:cs typeface="Times New Roman"/>
              </a:rPr>
              <a:t>reate </a:t>
            </a:r>
            <a:r>
              <a:rPr lang="en-US" dirty="0">
                <a:ea typeface="Calibri"/>
                <a:cs typeface="Times New Roman"/>
              </a:rPr>
              <a:t>an energetic and sustainably active club that assists students in having fun and enjoyable experiences, </a:t>
            </a:r>
            <a:r>
              <a:rPr lang="en-US" dirty="0" smtClean="0">
                <a:ea typeface="Calibri"/>
                <a:cs typeface="Times New Roman"/>
              </a:rPr>
              <a:t>using math games, </a:t>
            </a:r>
            <a:r>
              <a:rPr lang="en-US" dirty="0">
                <a:ea typeface="Calibri"/>
                <a:cs typeface="Times New Roman"/>
              </a:rPr>
              <a:t>digital </a:t>
            </a:r>
            <a:r>
              <a:rPr lang="en-US" dirty="0" smtClean="0">
                <a:ea typeface="Calibri"/>
                <a:cs typeface="Times New Roman"/>
              </a:rPr>
              <a:t>materials</a:t>
            </a:r>
            <a:r>
              <a:rPr lang="en-US" sz="1900" u="sng" dirty="0" smtClean="0">
                <a:hlinkClick r:id="rId4"/>
              </a:rPr>
              <a:t> http</a:t>
            </a:r>
            <a:r>
              <a:rPr lang="en-US" sz="1900" u="sng" dirty="0">
                <a:hlinkClick r:id="rId4"/>
              </a:rPr>
              <a:t>://</a:t>
            </a:r>
            <a:r>
              <a:rPr lang="en-US" sz="1900" u="sng" dirty="0" smtClean="0">
                <a:hlinkClick r:id="rId4"/>
              </a:rPr>
              <a:t>digitalstorytelling.coe.uh.edu/example_stories.cfm?categoryid=6</a:t>
            </a:r>
            <a:endParaRPr lang="en-US" dirty="0" smtClean="0">
              <a:ea typeface="Calibri"/>
              <a:cs typeface="Times New Roman"/>
            </a:endParaRPr>
          </a:p>
          <a:p>
            <a:pPr marL="514350" indent="-514350">
              <a:buFont typeface="+mj-lt"/>
              <a:buAutoNum type="arabicParenR"/>
            </a:pPr>
            <a:r>
              <a:rPr lang="en-US" dirty="0">
                <a:ea typeface="Calibri"/>
                <a:cs typeface="Times New Roman"/>
              </a:rPr>
              <a:t>I</a:t>
            </a:r>
            <a:r>
              <a:rPr lang="en-US" dirty="0" smtClean="0">
                <a:ea typeface="Calibri"/>
                <a:cs typeface="Times New Roman"/>
              </a:rPr>
              <a:t>nspire </a:t>
            </a:r>
            <a:r>
              <a:rPr lang="en-US" dirty="0">
                <a:ea typeface="Calibri"/>
                <a:cs typeface="Times New Roman"/>
              </a:rPr>
              <a:t>women students to join the field of </a:t>
            </a:r>
            <a:r>
              <a:rPr lang="en-US" dirty="0" smtClean="0">
                <a:ea typeface="Calibri"/>
                <a:cs typeface="Times New Roman"/>
              </a:rPr>
              <a:t>Math/Technology</a:t>
            </a:r>
          </a:p>
          <a:p>
            <a:pPr marL="514350" indent="-514350">
              <a:buFont typeface="+mj-lt"/>
              <a:buAutoNum type="arabicParenR"/>
            </a:pPr>
            <a:r>
              <a:rPr lang="en-US" dirty="0">
                <a:ea typeface="Calibri"/>
                <a:cs typeface="Times New Roman"/>
              </a:rPr>
              <a:t>F</a:t>
            </a:r>
            <a:r>
              <a:rPr lang="en-US" dirty="0" smtClean="0">
                <a:ea typeface="Calibri"/>
                <a:cs typeface="Times New Roman"/>
              </a:rPr>
              <a:t>oster </a:t>
            </a:r>
            <a:r>
              <a:rPr lang="en-US" dirty="0">
                <a:ea typeface="Calibri"/>
                <a:cs typeface="Times New Roman"/>
              </a:rPr>
              <a:t>relationships between students, faculty and </a:t>
            </a:r>
            <a:r>
              <a:rPr lang="en-US" dirty="0" smtClean="0">
                <a:ea typeface="Calibri"/>
                <a:cs typeface="Times New Roman"/>
              </a:rPr>
              <a:t>administration</a:t>
            </a:r>
            <a:r>
              <a:rPr lang="en-US" dirty="0">
                <a:ea typeface="Calibri"/>
                <a:cs typeface="Times New Roman"/>
              </a:rPr>
              <a:t>, student organizations, and the community through all its activities to encourage the involvement of women in technology</a:t>
            </a:r>
            <a:endParaRPr lang="en-US" dirty="0"/>
          </a:p>
        </p:txBody>
      </p:sp>
    </p:spTree>
    <p:extLst>
      <p:ext uri="{BB962C8B-B14F-4D97-AF65-F5344CB8AC3E}">
        <p14:creationId xmlns:p14="http://schemas.microsoft.com/office/powerpoint/2010/main" val="234128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4822825"/>
          </a:xfrm>
          <a:blipFill>
            <a:blip r:embed="rId3"/>
            <a:tile tx="0" ty="0" sx="100000" sy="100000" flip="none" algn="tl"/>
          </a:blipFill>
        </p:spPr>
        <p:txBody>
          <a:bodyPr>
            <a:normAutofit/>
          </a:bodyPr>
          <a:lstStyle/>
          <a:p>
            <a:r>
              <a:rPr lang="en-US" sz="3200" dirty="0" smtClean="0"/>
              <a:t/>
            </a:r>
            <a:br>
              <a:rPr lang="en-US" sz="3200" dirty="0" smtClean="0"/>
            </a:br>
            <a:endParaRPr lang="en-US" sz="32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2200" y="1600200"/>
            <a:ext cx="4572000" cy="3429000"/>
          </a:xfrm>
          <a:prstGeom prst="rect">
            <a:avLst/>
          </a:prstGeom>
        </p:spPr>
      </p:pic>
    </p:spTree>
    <p:extLst>
      <p:ext uri="{BB962C8B-B14F-4D97-AF65-F5344CB8AC3E}">
        <p14:creationId xmlns:p14="http://schemas.microsoft.com/office/powerpoint/2010/main" val="705936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4822825"/>
          </a:xfrm>
          <a:blipFill>
            <a:blip r:embed="rId3"/>
            <a:tile tx="0" ty="0" sx="100000" sy="100000" flip="none" algn="tl"/>
          </a:blipFill>
        </p:spPr>
        <p:txBody>
          <a:bodyPr>
            <a:normAutofit/>
          </a:bodyPr>
          <a:lstStyle/>
          <a:p>
            <a:endParaRPr lang="en-US" sz="3200"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383324"/>
            <a:ext cx="5451997" cy="36528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4999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4822825"/>
          </a:xfrm>
          <a:blipFill>
            <a:blip r:embed="rId2"/>
            <a:tile tx="0" ty="0" sx="100000" sy="100000" flip="none" algn="tl"/>
          </a:blipFill>
        </p:spPr>
        <p:txBody>
          <a:bodyPr>
            <a:normAutofit/>
          </a:bodyPr>
          <a:lstStyle/>
          <a:p>
            <a:r>
              <a:rPr lang="en-US" sz="2400" dirty="0" smtClean="0"/>
              <a:t>  </a:t>
            </a:r>
            <a:br>
              <a:rPr lang="en-US" sz="2400" dirty="0" smtClean="0"/>
            </a:br>
            <a:r>
              <a:rPr lang="en-US" sz="2400" dirty="0" smtClean="0"/>
              <a:t>KEY QUESTION IN CONDUCTING </a:t>
            </a:r>
            <a:br>
              <a:rPr lang="en-US" sz="2400" dirty="0" smtClean="0"/>
            </a:br>
            <a:r>
              <a:rPr lang="en-US" sz="2400" dirty="0" smtClean="0"/>
              <a:t>THIS STUDY</a:t>
            </a:r>
            <a:br>
              <a:rPr lang="en-US" sz="2400" dirty="0" smtClean="0"/>
            </a:br>
            <a:r>
              <a:rPr lang="en-US" sz="2400" dirty="0"/>
              <a:t/>
            </a:r>
            <a:br>
              <a:rPr lang="en-US" sz="2400" dirty="0"/>
            </a:br>
            <a:r>
              <a:rPr lang="en-US" sz="2000" dirty="0">
                <a:solidFill>
                  <a:prstClr val="black"/>
                </a:solidFill>
              </a:rPr>
              <a:t> </a:t>
            </a:r>
            <a:r>
              <a:rPr lang="en-US" sz="2400" dirty="0">
                <a:solidFill>
                  <a:prstClr val="black"/>
                </a:solidFill>
              </a:rPr>
              <a:t>According to </a:t>
            </a:r>
            <a:r>
              <a:rPr lang="en-US" sz="2400" dirty="0" smtClean="0">
                <a:solidFill>
                  <a:prstClr val="black"/>
                </a:solidFill>
              </a:rPr>
              <a:t>research </a:t>
            </a:r>
            <a:r>
              <a:rPr lang="en-US" sz="2400" dirty="0">
                <a:solidFill>
                  <a:prstClr val="black"/>
                </a:solidFill>
              </a:rPr>
              <a:t>women are behind in technology courses. Was this true for my own students, and </a:t>
            </a:r>
            <a:r>
              <a:rPr lang="en-US" sz="2400" dirty="0" smtClean="0">
                <a:solidFill>
                  <a:prstClr val="black"/>
                </a:solidFill>
              </a:rPr>
              <a:t>If </a:t>
            </a:r>
            <a:r>
              <a:rPr lang="en-US" sz="2400" dirty="0">
                <a:solidFill>
                  <a:prstClr val="black"/>
                </a:solidFill>
              </a:rPr>
              <a:t>so </a:t>
            </a:r>
            <a:r>
              <a:rPr lang="en-US" sz="2400" dirty="0" smtClean="0">
                <a:solidFill>
                  <a:prstClr val="black"/>
                </a:solidFill>
              </a:rPr>
              <a:t>why?</a:t>
            </a:r>
            <a:r>
              <a:rPr lang="en-US" sz="2400" dirty="0" smtClean="0"/>
              <a:t/>
            </a:r>
            <a:br>
              <a:rPr lang="en-US" sz="2400" dirty="0" smtClean="0"/>
            </a:br>
            <a:r>
              <a:rPr lang="en-US" sz="2400" dirty="0" smtClean="0"/>
              <a:t/>
            </a:r>
            <a:br>
              <a:rPr lang="en-US" sz="2400" dirty="0" smtClean="0"/>
            </a:br>
            <a:r>
              <a:rPr lang="en-US" sz="2400" dirty="0"/>
              <a:t/>
            </a:r>
            <a:br>
              <a:rPr lang="en-US" sz="2400" dirty="0"/>
            </a:br>
            <a:r>
              <a:rPr lang="en-US" sz="2400" dirty="0" smtClean="0"/>
              <a:t/>
            </a:r>
            <a:br>
              <a:rPr lang="en-US" sz="2400" dirty="0" smtClean="0"/>
            </a:br>
            <a:endParaRPr lang="en-US" sz="2400" dirty="0"/>
          </a:p>
        </p:txBody>
      </p:sp>
      <p:pic>
        <p:nvPicPr>
          <p:cNvPr id="5" name="Picture 4" descr="Image result for question mark in speech bubble"/>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1066800"/>
            <a:ext cx="1371600" cy="1752601"/>
          </a:xfrm>
          <a:prstGeom prst="rect">
            <a:avLst/>
          </a:prstGeom>
          <a:noFill/>
          <a:ln>
            <a:noFill/>
          </a:ln>
        </p:spPr>
      </p:pic>
      <p:pic>
        <p:nvPicPr>
          <p:cNvPr id="6" name="irc_mi" descr="Image result for image women and Nursing job">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2636322" y="3962400"/>
            <a:ext cx="2773878" cy="1447800"/>
          </a:xfrm>
          <a:prstGeom prst="rect">
            <a:avLst/>
          </a:prstGeom>
          <a:noFill/>
          <a:ln>
            <a:noFill/>
          </a:ln>
        </p:spPr>
      </p:pic>
    </p:spTree>
    <p:extLst>
      <p:ext uri="{BB962C8B-B14F-4D97-AF65-F5344CB8AC3E}">
        <p14:creationId xmlns:p14="http://schemas.microsoft.com/office/powerpoint/2010/main" val="2933668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153400" cy="6172200"/>
          </a:xfrm>
          <a:blipFill>
            <a:blip r:embed="rId3"/>
            <a:tile tx="0" ty="0" sx="100000" sy="100000" flip="none" algn="tl"/>
          </a:blipFill>
        </p:spPr>
        <p:txBody>
          <a:bodyPr>
            <a:normAutofit fontScale="90000"/>
          </a:bodyPr>
          <a:lstStyle/>
          <a:p>
            <a:pPr algn="l"/>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1800" dirty="0" smtClean="0"/>
              <a:t>The </a:t>
            </a:r>
            <a:r>
              <a:rPr lang="en-US" sz="1800" dirty="0"/>
              <a:t>21</a:t>
            </a:r>
            <a:r>
              <a:rPr lang="en-US" sz="1800" baseline="30000" dirty="0"/>
              <a:t>st</a:t>
            </a:r>
            <a:r>
              <a:rPr lang="en-US" sz="1800" dirty="0"/>
              <a:t> century is the Technology Age. Please assist us in compiling data on the number of students who are choosing Computer related careers. Thank you. </a:t>
            </a:r>
            <a:br>
              <a:rPr lang="en-US" sz="1800" dirty="0"/>
            </a:br>
            <a:r>
              <a:rPr lang="en-US" sz="2700" dirty="0" smtClean="0"/>
              <a:t>  </a:t>
            </a:r>
            <a:br>
              <a:rPr lang="en-US" sz="2700" dirty="0" smtClean="0"/>
            </a:br>
            <a:r>
              <a:rPr lang="en-US" sz="2700" b="1" dirty="0" smtClean="0"/>
              <a:t>1. What </a:t>
            </a:r>
            <a:r>
              <a:rPr lang="en-US" sz="2700" b="1" dirty="0"/>
              <a:t>is your age?</a:t>
            </a:r>
            <a:br>
              <a:rPr lang="en-US" sz="2700" b="1" dirty="0"/>
            </a:br>
            <a:r>
              <a:rPr lang="en-US" sz="2700" b="1" dirty="0"/>
              <a:t>      </a:t>
            </a:r>
            <a:r>
              <a:rPr lang="en-US" sz="2700" b="1" dirty="0" smtClean="0"/>
              <a:t>  * </a:t>
            </a:r>
            <a:r>
              <a:rPr lang="en-US" sz="2700" dirty="0"/>
              <a:t>17 or younger</a:t>
            </a:r>
            <a:br>
              <a:rPr lang="en-US" sz="2700" dirty="0"/>
            </a:br>
            <a:r>
              <a:rPr lang="en-US" sz="2700" dirty="0"/>
              <a:t>  </a:t>
            </a:r>
            <a:r>
              <a:rPr lang="en-US" sz="2700" dirty="0" smtClean="0"/>
              <a:t>      * </a:t>
            </a:r>
            <a:r>
              <a:rPr lang="en-US" sz="2700" dirty="0"/>
              <a:t>18 -20</a:t>
            </a:r>
            <a:br>
              <a:rPr lang="en-US" sz="2700" dirty="0"/>
            </a:br>
            <a:r>
              <a:rPr lang="en-US" sz="2700" dirty="0"/>
              <a:t>    </a:t>
            </a:r>
            <a:r>
              <a:rPr lang="en-US" sz="2700" dirty="0" smtClean="0"/>
              <a:t>    </a:t>
            </a:r>
            <a:r>
              <a:rPr lang="en-US" sz="2700" dirty="0"/>
              <a:t>* 21 - 29</a:t>
            </a:r>
            <a:br>
              <a:rPr lang="en-US" sz="2700" dirty="0"/>
            </a:br>
            <a:r>
              <a:rPr lang="en-US" sz="2700" dirty="0"/>
              <a:t>     </a:t>
            </a:r>
            <a:r>
              <a:rPr lang="en-US" sz="2700" dirty="0" smtClean="0"/>
              <a:t>   * </a:t>
            </a:r>
            <a:r>
              <a:rPr lang="en-US" sz="2700" dirty="0"/>
              <a:t>30 – 39</a:t>
            </a:r>
            <a:br>
              <a:rPr lang="en-US" sz="2700" dirty="0"/>
            </a:br>
            <a:r>
              <a:rPr lang="en-US" sz="2700" dirty="0"/>
              <a:t>        * Over </a:t>
            </a:r>
            <a:r>
              <a:rPr lang="en-US" sz="2700" dirty="0" smtClean="0"/>
              <a:t>39</a:t>
            </a:r>
            <a:br>
              <a:rPr lang="en-US" sz="2700" dirty="0" smtClean="0"/>
            </a:br>
            <a:r>
              <a:rPr lang="en-US" sz="2700" dirty="0" smtClean="0"/>
              <a:t>      </a:t>
            </a:r>
            <a:br>
              <a:rPr lang="en-US" sz="2700" dirty="0" smtClean="0"/>
            </a:br>
            <a:r>
              <a:rPr lang="en-US" sz="2700" b="1" dirty="0" smtClean="0"/>
              <a:t>2. </a:t>
            </a:r>
            <a:r>
              <a:rPr lang="en-US" sz="2700" b="1" dirty="0"/>
              <a:t>What is your current academic status in college?</a:t>
            </a:r>
            <a:r>
              <a:rPr lang="en-US" sz="2700" dirty="0"/>
              <a:t/>
            </a:r>
            <a:br>
              <a:rPr lang="en-US" sz="2700" dirty="0"/>
            </a:br>
            <a:r>
              <a:rPr lang="en-US" sz="2700" b="1" dirty="0"/>
              <a:t>      </a:t>
            </a:r>
            <a:r>
              <a:rPr lang="en-US" sz="2700" b="1" dirty="0" smtClean="0"/>
              <a:t>  </a:t>
            </a:r>
            <a:r>
              <a:rPr lang="en-US" sz="2700" dirty="0" smtClean="0"/>
              <a:t>* </a:t>
            </a:r>
            <a:r>
              <a:rPr lang="en-US" sz="2700" dirty="0"/>
              <a:t>1</a:t>
            </a:r>
            <a:r>
              <a:rPr lang="en-US" sz="2700" baseline="30000" dirty="0"/>
              <a:t>st</a:t>
            </a:r>
            <a:r>
              <a:rPr lang="en-US" sz="2700" dirty="0"/>
              <a:t> semester</a:t>
            </a:r>
            <a:br>
              <a:rPr lang="en-US" sz="2700" dirty="0"/>
            </a:br>
            <a:r>
              <a:rPr lang="en-US" sz="2700" dirty="0"/>
              <a:t>        </a:t>
            </a:r>
            <a:r>
              <a:rPr lang="en-US" sz="2700" dirty="0" smtClean="0"/>
              <a:t>* </a:t>
            </a:r>
            <a:r>
              <a:rPr lang="en-US" sz="2700" dirty="0"/>
              <a:t>2</a:t>
            </a:r>
            <a:r>
              <a:rPr lang="en-US" sz="2700" baseline="30000" dirty="0"/>
              <a:t>nd</a:t>
            </a:r>
            <a:r>
              <a:rPr lang="en-US" sz="2700" dirty="0"/>
              <a:t> semester</a:t>
            </a:r>
            <a:br>
              <a:rPr lang="en-US" sz="2700" dirty="0"/>
            </a:br>
            <a:r>
              <a:rPr lang="en-US" sz="2700" dirty="0"/>
              <a:t>       </a:t>
            </a:r>
            <a:r>
              <a:rPr lang="en-US" sz="2700" dirty="0" smtClean="0"/>
              <a:t> * </a:t>
            </a:r>
            <a:r>
              <a:rPr lang="en-US" sz="2700" dirty="0"/>
              <a:t>3</a:t>
            </a:r>
            <a:r>
              <a:rPr lang="en-US" sz="2700" baseline="30000" dirty="0"/>
              <a:t>rd</a:t>
            </a:r>
            <a:r>
              <a:rPr lang="en-US" sz="2700" dirty="0"/>
              <a:t> semester</a:t>
            </a:r>
            <a:br>
              <a:rPr lang="en-US" sz="2700" dirty="0"/>
            </a:br>
            <a:r>
              <a:rPr lang="en-US" sz="2700" dirty="0"/>
              <a:t>        </a:t>
            </a:r>
            <a:r>
              <a:rPr lang="en-US" sz="2700" dirty="0" smtClean="0"/>
              <a:t>* </a:t>
            </a:r>
            <a:r>
              <a:rPr lang="en-US" sz="2700" dirty="0"/>
              <a:t>Other (Please specify)</a:t>
            </a:r>
            <a:br>
              <a:rPr lang="en-US" sz="2700" dirty="0"/>
            </a:br>
            <a:r>
              <a:rPr lang="en-US" sz="2700" dirty="0" smtClean="0"/>
              <a:t/>
            </a:r>
            <a:br>
              <a:rPr lang="en-US" sz="2700" dirty="0" smtClean="0"/>
            </a:br>
            <a:endParaRPr lang="en-US" sz="2700" dirty="0"/>
          </a:p>
        </p:txBody>
      </p:sp>
      <p:sp>
        <p:nvSpPr>
          <p:cNvPr id="5" name="TextBox 4"/>
          <p:cNvSpPr txBox="1"/>
          <p:nvPr/>
        </p:nvSpPr>
        <p:spPr>
          <a:xfrm>
            <a:off x="5943600" y="457200"/>
            <a:ext cx="2667000" cy="646331"/>
          </a:xfrm>
          <a:prstGeom prst="rect">
            <a:avLst/>
          </a:prstGeom>
          <a:noFill/>
        </p:spPr>
        <p:txBody>
          <a:bodyPr wrap="square" rtlCol="0">
            <a:spAutoFit/>
          </a:bodyPr>
          <a:lstStyle/>
          <a:p>
            <a:r>
              <a:rPr lang="en-US" dirty="0" smtClean="0"/>
              <a:t>Survey Questions </a:t>
            </a:r>
          </a:p>
          <a:p>
            <a:r>
              <a:rPr lang="en-US" dirty="0" smtClean="0"/>
              <a:t>February 2017</a:t>
            </a:r>
            <a:endParaRPr lang="en-US" dirty="0"/>
          </a:p>
        </p:txBody>
      </p:sp>
    </p:spTree>
    <p:extLst>
      <p:ext uri="{BB962C8B-B14F-4D97-AF65-F5344CB8AC3E}">
        <p14:creationId xmlns:p14="http://schemas.microsoft.com/office/powerpoint/2010/main" val="3010529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153400" cy="6172200"/>
          </a:xfrm>
          <a:blipFill>
            <a:blip r:embed="rId3"/>
            <a:tile tx="0" ty="0" sx="100000" sy="100000" flip="none" algn="tl"/>
          </a:blipFill>
        </p:spPr>
        <p:txBody>
          <a:bodyPr>
            <a:normAutofit/>
          </a:bodyPr>
          <a:lstStyle/>
          <a:p>
            <a:pPr algn="l"/>
            <a:r>
              <a:rPr lang="en-US" sz="2400" dirty="0"/>
              <a:t>3. </a:t>
            </a:r>
            <a:r>
              <a:rPr lang="en-US" sz="2400" dirty="0" smtClean="0"/>
              <a:t> </a:t>
            </a:r>
            <a:r>
              <a:rPr lang="en-US" sz="2400" b="1" dirty="0"/>
              <a:t>What is your major and minor? </a:t>
            </a:r>
            <a:br>
              <a:rPr lang="en-US" sz="2400" b="1" dirty="0"/>
            </a:br>
            <a:r>
              <a:rPr lang="en-US" sz="2400" dirty="0"/>
              <a:t/>
            </a:r>
            <a:br>
              <a:rPr lang="en-US" sz="2400" dirty="0"/>
            </a:br>
            <a:r>
              <a:rPr lang="en-US" sz="2400" dirty="0"/>
              <a:t/>
            </a:r>
            <a:br>
              <a:rPr lang="en-US" sz="2400" dirty="0"/>
            </a:br>
            <a:r>
              <a:rPr lang="en-US" sz="2400" dirty="0"/>
              <a:t>4. </a:t>
            </a:r>
            <a:r>
              <a:rPr lang="en-US" sz="2400" b="1" dirty="0" smtClean="0"/>
              <a:t>What </a:t>
            </a:r>
            <a:r>
              <a:rPr lang="en-US" sz="2400" b="1" dirty="0"/>
              <a:t>is the highest level of education you ever expect </a:t>
            </a:r>
            <a:r>
              <a:rPr lang="en-US" sz="2400" b="1" dirty="0" smtClean="0"/>
              <a:t>to</a:t>
            </a:r>
            <a:br>
              <a:rPr lang="en-US" sz="2400" b="1" dirty="0" smtClean="0"/>
            </a:br>
            <a:r>
              <a:rPr lang="en-US" sz="2400" b="1" dirty="0"/>
              <a:t> </a:t>
            </a:r>
            <a:r>
              <a:rPr lang="en-US" sz="2400" b="1" dirty="0" smtClean="0"/>
              <a:t>    complete</a:t>
            </a:r>
            <a:r>
              <a:rPr lang="en-US" sz="2400" b="1" dirty="0"/>
              <a:t>?</a:t>
            </a:r>
            <a:br>
              <a:rPr lang="en-US" sz="2400" b="1" dirty="0"/>
            </a:br>
            <a:r>
              <a:rPr lang="en-US" sz="2400" dirty="0"/>
              <a:t>        </a:t>
            </a:r>
            <a:r>
              <a:rPr lang="en-US" sz="2400" dirty="0" smtClean="0"/>
              <a:t>* </a:t>
            </a:r>
            <a:r>
              <a:rPr lang="en-US" sz="2400" dirty="0"/>
              <a:t>Associate degree</a:t>
            </a:r>
            <a:br>
              <a:rPr lang="en-US" sz="2400" dirty="0"/>
            </a:br>
            <a:r>
              <a:rPr lang="en-US" sz="2400" dirty="0"/>
              <a:t>        * Bachelor’s degree</a:t>
            </a:r>
            <a:br>
              <a:rPr lang="en-US" sz="2400" dirty="0"/>
            </a:br>
            <a:r>
              <a:rPr lang="en-US" sz="2400" dirty="0"/>
              <a:t>        * Master’s degree</a:t>
            </a:r>
            <a:br>
              <a:rPr lang="en-US" sz="2400" dirty="0"/>
            </a:br>
            <a:r>
              <a:rPr lang="en-US" sz="2400" dirty="0"/>
              <a:t>        * Professional degree e.g. Nursing; CPA</a:t>
            </a:r>
            <a:br>
              <a:rPr lang="en-US" sz="2400" dirty="0"/>
            </a:br>
            <a:r>
              <a:rPr lang="en-US" sz="2400" dirty="0"/>
              <a:t>        * Other (Please specify)</a:t>
            </a:r>
            <a:br>
              <a:rPr lang="en-US" sz="2400" dirty="0"/>
            </a:br>
            <a:endParaRPr lang="en-US" sz="2400" dirty="0"/>
          </a:p>
        </p:txBody>
      </p:sp>
      <p:sp>
        <p:nvSpPr>
          <p:cNvPr id="5" name="TextBox 4"/>
          <p:cNvSpPr txBox="1"/>
          <p:nvPr/>
        </p:nvSpPr>
        <p:spPr>
          <a:xfrm>
            <a:off x="7086600" y="457200"/>
            <a:ext cx="1524000" cy="646331"/>
          </a:xfrm>
          <a:prstGeom prst="rect">
            <a:avLst/>
          </a:prstGeom>
          <a:noFill/>
        </p:spPr>
        <p:txBody>
          <a:bodyPr wrap="square" rtlCol="0">
            <a:spAutoFit/>
          </a:bodyPr>
          <a:lstStyle/>
          <a:p>
            <a:r>
              <a:rPr lang="en-US" dirty="0" smtClean="0"/>
              <a:t>Survey Questions</a:t>
            </a:r>
            <a:endParaRPr lang="en-US" dirty="0"/>
          </a:p>
        </p:txBody>
      </p:sp>
    </p:spTree>
    <p:extLst>
      <p:ext uri="{BB962C8B-B14F-4D97-AF65-F5344CB8AC3E}">
        <p14:creationId xmlns:p14="http://schemas.microsoft.com/office/powerpoint/2010/main" val="2789305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8153400" cy="6172200"/>
          </a:xfrm>
          <a:blipFill>
            <a:blip r:embed="rId3"/>
            <a:tile tx="0" ty="0" sx="100000" sy="100000" flip="none" algn="tl"/>
          </a:blipFill>
        </p:spPr>
        <p:txBody>
          <a:bodyPr>
            <a:normAutofit/>
          </a:bodyPr>
          <a:lstStyle/>
          <a:p>
            <a:pPr lvl="0" algn="l" eaLnBrk="0" fontAlgn="base" hangingPunct="0">
              <a:spcAft>
                <a:spcPct val="0"/>
              </a:spcAft>
              <a:tabLst>
                <a:tab pos="342900" algn="l"/>
              </a:tabLst>
            </a:pPr>
            <a:r>
              <a:rPr lang="en-US" sz="2400" dirty="0" smtClean="0"/>
              <a:t/>
            </a:r>
            <a:br>
              <a:rPr lang="en-US" sz="2400" dirty="0" smtClean="0"/>
            </a:br>
            <a:r>
              <a:rPr lang="en-US" sz="2400" dirty="0" smtClean="0"/>
              <a:t/>
            </a:r>
            <a:br>
              <a:rPr lang="en-US" sz="2400" dirty="0" smtClean="0"/>
            </a:br>
            <a:r>
              <a:rPr lang="en-US" sz="2400" dirty="0" smtClean="0"/>
              <a:t>5.</a:t>
            </a:r>
            <a:r>
              <a:rPr lang="en-US" sz="2400" b="1" dirty="0"/>
              <a:t> Rank your preference for the following fields, from most </a:t>
            </a:r>
            <a:r>
              <a:rPr lang="en-US" sz="2400" b="1" dirty="0" smtClean="0"/>
              <a:t/>
            </a:r>
            <a:br>
              <a:rPr lang="en-US" sz="2400" b="1" dirty="0" smtClean="0"/>
            </a:br>
            <a:r>
              <a:rPr lang="en-US" sz="2400" b="1" dirty="0"/>
              <a:t> </a:t>
            </a:r>
            <a:r>
              <a:rPr lang="en-US" sz="2400" b="1" dirty="0" smtClean="0"/>
              <a:t>   preferred </a:t>
            </a:r>
            <a:r>
              <a:rPr lang="en-US" sz="2400" b="1" dirty="0"/>
              <a:t>to the least? </a:t>
            </a: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r>
            <a:br>
              <a:rPr lang="en-US" sz="2400" dirty="0" smtClean="0"/>
            </a:br>
            <a:r>
              <a:rPr lang="en-US" sz="2400" dirty="0"/>
              <a:t/>
            </a:r>
            <a:br>
              <a:rPr lang="en-US" sz="2400" dirty="0"/>
            </a:br>
            <a:r>
              <a:rPr lang="en-US" sz="2400" dirty="0" smtClean="0"/>
              <a:t>  </a:t>
            </a:r>
            <a:r>
              <a:rPr lang="en-US" altLang="en-US" sz="2400" b="1" dirty="0" smtClean="0">
                <a:ea typeface="Calibri" panose="020F0502020204030204" pitchFamily="34" charset="0"/>
                <a:cs typeface="Times New Roman" panose="02020603050405020304" pitchFamily="18" charset="0"/>
              </a:rPr>
              <a:t>6</a:t>
            </a:r>
            <a:r>
              <a:rPr lang="en-US" altLang="en-US" sz="2400" dirty="0">
                <a:ea typeface="Calibri" panose="020F0502020204030204" pitchFamily="34" charset="0"/>
                <a:cs typeface="Times New Roman" panose="02020603050405020304" pitchFamily="18" charset="0"/>
              </a:rPr>
              <a:t>. </a:t>
            </a:r>
            <a:r>
              <a:rPr lang="en-US" altLang="en-US" sz="2400" b="1" dirty="0">
                <a:ea typeface="Times New Roman" panose="02020603050405020304" pitchFamily="18" charset="0"/>
                <a:cs typeface="Times New Roman" panose="02020603050405020304" pitchFamily="18" charset="0"/>
              </a:rPr>
              <a:t>What gender do you identify as? </a:t>
            </a:r>
            <a:r>
              <a:rPr lang="en-US" altLang="en-US" sz="2400" dirty="0"/>
              <a:t/>
            </a:r>
            <a:br>
              <a:rPr lang="en-US" altLang="en-US" sz="2400" dirty="0"/>
            </a:br>
            <a:r>
              <a:rPr lang="en-US" altLang="en-US" sz="2400" b="1" dirty="0">
                <a:ea typeface="Times New Roman" panose="02020603050405020304" pitchFamily="18" charset="0"/>
                <a:cs typeface="Times New Roman" panose="02020603050405020304" pitchFamily="18" charset="0"/>
              </a:rPr>
              <a:t>        * </a:t>
            </a:r>
            <a:r>
              <a:rPr lang="en-US" altLang="en-US" sz="2400" dirty="0">
                <a:ea typeface="Times New Roman" panose="02020603050405020304" pitchFamily="18" charset="0"/>
                <a:cs typeface="Times New Roman" panose="02020603050405020304" pitchFamily="18" charset="0"/>
              </a:rPr>
              <a:t>Male</a:t>
            </a:r>
            <a:r>
              <a:rPr lang="en-US" altLang="en-US" sz="2400" dirty="0"/>
              <a:t/>
            </a:r>
            <a:br>
              <a:rPr lang="en-US" altLang="en-US" sz="2400" dirty="0"/>
            </a:br>
            <a:r>
              <a:rPr lang="en-US" altLang="en-US" sz="2400" dirty="0">
                <a:ea typeface="Times New Roman" panose="02020603050405020304" pitchFamily="18" charset="0"/>
                <a:cs typeface="Times New Roman" panose="02020603050405020304" pitchFamily="18" charset="0"/>
              </a:rPr>
              <a:t>        * Female</a:t>
            </a:r>
            <a:r>
              <a:rPr lang="en-US" altLang="en-US" sz="2400" dirty="0"/>
              <a:t/>
            </a:r>
            <a:br>
              <a:rPr lang="en-US" altLang="en-US" sz="2400" dirty="0"/>
            </a:br>
            <a:r>
              <a:rPr lang="en-US" altLang="en-US" sz="2400" dirty="0">
                <a:ea typeface="Times New Roman" panose="02020603050405020304" pitchFamily="18" charset="0"/>
                <a:cs typeface="Times New Roman" panose="02020603050405020304" pitchFamily="18" charset="0"/>
              </a:rPr>
              <a:t>        * Other </a:t>
            </a:r>
            <a:endParaRPr lang="en-US" altLang="en-US" sz="2400" dirty="0"/>
          </a:p>
        </p:txBody>
      </p:sp>
      <p:sp>
        <p:nvSpPr>
          <p:cNvPr id="5" name="TextBox 4"/>
          <p:cNvSpPr txBox="1"/>
          <p:nvPr/>
        </p:nvSpPr>
        <p:spPr>
          <a:xfrm>
            <a:off x="7086600" y="457200"/>
            <a:ext cx="1524000" cy="646331"/>
          </a:xfrm>
          <a:prstGeom prst="rect">
            <a:avLst/>
          </a:prstGeom>
          <a:noFill/>
        </p:spPr>
        <p:txBody>
          <a:bodyPr wrap="square" rtlCol="0">
            <a:spAutoFit/>
          </a:bodyPr>
          <a:lstStyle/>
          <a:p>
            <a:r>
              <a:rPr lang="en-US" dirty="0" smtClean="0"/>
              <a:t>Survey Questions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749205703"/>
              </p:ext>
            </p:extLst>
          </p:nvPr>
        </p:nvGraphicFramePr>
        <p:xfrm>
          <a:off x="1295400" y="2865120"/>
          <a:ext cx="4514850" cy="1051560"/>
        </p:xfrm>
        <a:graphic>
          <a:graphicData uri="http://schemas.openxmlformats.org/drawingml/2006/table">
            <a:tbl>
              <a:tblPr firstRow="1" firstCol="1" bandRow="1"/>
              <a:tblGrid>
                <a:gridCol w="2228850"/>
                <a:gridCol w="742950"/>
                <a:gridCol w="457200"/>
                <a:gridCol w="628650"/>
                <a:gridCol w="457200"/>
              </a:tblGrid>
              <a:tr h="0">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1st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2nd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3rd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4th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Health Disciplines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Business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Computer Technology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1000"/>
                        </a:spcAft>
                      </a:pPr>
                      <a:r>
                        <a:rPr lang="en-US" sz="1200" b="1" dirty="0" smtClean="0">
                          <a:effectLst/>
                          <a:latin typeface="Times New Roman" panose="02020603050405020304" pitchFamily="18" charset="0"/>
                          <a:ea typeface="Calibri" panose="020F0502020204030204" pitchFamily="34" charset="0"/>
                          <a:cs typeface="Times New Roman" panose="02020603050405020304" pitchFamily="18" charset="0"/>
                        </a:rPr>
                        <a:t>Criminal</a:t>
                      </a:r>
                      <a:r>
                        <a:rPr lang="en-US" sz="12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 Justice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281015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4822825"/>
          </a:xfrm>
          <a:blipFill>
            <a:blip r:embed="rId3"/>
            <a:tile tx="0" ty="0" sx="100000" sy="100000" flip="none" algn="tl"/>
          </a:blipFill>
        </p:spPr>
        <p:txBody>
          <a:bodyPr>
            <a:normAutofit/>
          </a:bodyPr>
          <a:lstStyle/>
          <a:p>
            <a:r>
              <a:rPr lang="en-US" sz="2400" dirty="0" smtClean="0"/>
              <a:t/>
            </a:r>
            <a:br>
              <a:rPr lang="en-US" sz="2400" dirty="0" smtClean="0"/>
            </a:br>
            <a:endParaRPr lang="en-US" sz="2400" dirty="0"/>
          </a:p>
        </p:txBody>
      </p:sp>
      <p:sp>
        <p:nvSpPr>
          <p:cNvPr id="4" name="TextBox 3"/>
          <p:cNvSpPr txBox="1"/>
          <p:nvPr/>
        </p:nvSpPr>
        <p:spPr>
          <a:xfrm>
            <a:off x="6553200" y="1066800"/>
            <a:ext cx="1905000" cy="1200329"/>
          </a:xfrm>
          <a:prstGeom prst="rect">
            <a:avLst/>
          </a:prstGeom>
          <a:noFill/>
        </p:spPr>
        <p:txBody>
          <a:bodyPr wrap="square" rtlCol="0">
            <a:spAutoFit/>
          </a:bodyPr>
          <a:lstStyle/>
          <a:p>
            <a:r>
              <a:rPr lang="en-US" dirty="0" smtClean="0"/>
              <a:t>SURVEY RESULTS</a:t>
            </a:r>
          </a:p>
          <a:p>
            <a:r>
              <a:rPr lang="en-US" dirty="0" smtClean="0"/>
              <a:t>122 ASA College Students, February 2017</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4288768557"/>
              </p:ext>
            </p:extLst>
          </p:nvPr>
        </p:nvGraphicFramePr>
        <p:xfrm>
          <a:off x="762000" y="838199"/>
          <a:ext cx="7772400" cy="48228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67553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04800"/>
            <a:ext cx="7924800" cy="6172200"/>
          </a:xfrm>
          <a:blipFill>
            <a:blip r:embed="rId2"/>
            <a:tile tx="0" ty="0" sx="100000" sy="100000" flip="none" algn="tl"/>
          </a:blipFill>
        </p:spPr>
        <p:txBody>
          <a:bodyPr>
            <a:normAutofit/>
          </a:bodyPr>
          <a:lstStyle/>
          <a:p>
            <a:r>
              <a:rPr lang="en-US" sz="2400" dirty="0" smtClean="0"/>
              <a:t/>
            </a:r>
            <a:br>
              <a:rPr lang="en-US" sz="2400" dirty="0" smtClean="0"/>
            </a:br>
            <a:endParaRPr lang="en-US" sz="2400" dirty="0"/>
          </a:p>
        </p:txBody>
      </p:sp>
      <p:sp>
        <p:nvSpPr>
          <p:cNvPr id="5" name="TextBox 4"/>
          <p:cNvSpPr txBox="1"/>
          <p:nvPr/>
        </p:nvSpPr>
        <p:spPr>
          <a:xfrm>
            <a:off x="6324600" y="894546"/>
            <a:ext cx="2274277" cy="954107"/>
          </a:xfrm>
          <a:prstGeom prst="rect">
            <a:avLst/>
          </a:prstGeom>
          <a:noFill/>
        </p:spPr>
        <p:txBody>
          <a:bodyPr wrap="none" rtlCol="0">
            <a:spAutoFit/>
          </a:bodyPr>
          <a:lstStyle/>
          <a:p>
            <a:r>
              <a:rPr lang="en-US" sz="2000" dirty="0" smtClean="0"/>
              <a:t>C</a:t>
            </a:r>
            <a:r>
              <a:rPr lang="en-US" dirty="0" smtClean="0"/>
              <a:t>omparing Gender </a:t>
            </a:r>
          </a:p>
          <a:p>
            <a:r>
              <a:rPr lang="en-US" dirty="0" smtClean="0"/>
              <a:t>Diversity in Computer </a:t>
            </a:r>
          </a:p>
          <a:p>
            <a:r>
              <a:rPr lang="en-US" dirty="0" smtClean="0"/>
              <a:t>and Health Disciplines</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1704178544"/>
              </p:ext>
            </p:extLst>
          </p:nvPr>
        </p:nvGraphicFramePr>
        <p:xfrm>
          <a:off x="3581400" y="3581400"/>
          <a:ext cx="4337538" cy="2438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2610948577"/>
              </p:ext>
            </p:extLst>
          </p:nvPr>
        </p:nvGraphicFramePr>
        <p:xfrm>
          <a:off x="1524000" y="705653"/>
          <a:ext cx="4572000" cy="2286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67657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5108" y="685800"/>
            <a:ext cx="7772400" cy="4822825"/>
          </a:xfrm>
          <a:blipFill>
            <a:blip r:embed="rId3"/>
            <a:tile tx="0" ty="0" sx="100000" sy="100000" flip="none" algn="tl"/>
          </a:blipFill>
        </p:spPr>
        <p:txBody>
          <a:bodyPr>
            <a:normAutofit/>
          </a:bodyPr>
          <a:lstStyle/>
          <a:p>
            <a:r>
              <a:rPr lang="en-US" sz="2400" dirty="0" smtClean="0"/>
              <a:t/>
            </a:r>
            <a:br>
              <a:rPr lang="en-US" sz="2400" dirty="0" smtClean="0"/>
            </a:br>
            <a:endParaRPr lang="en-US" sz="2400" dirty="0"/>
          </a:p>
        </p:txBody>
      </p:sp>
      <p:sp>
        <p:nvSpPr>
          <p:cNvPr id="4" name="TextBox 3"/>
          <p:cNvSpPr txBox="1"/>
          <p:nvPr/>
        </p:nvSpPr>
        <p:spPr>
          <a:xfrm>
            <a:off x="6553200" y="990600"/>
            <a:ext cx="1905000" cy="1477328"/>
          </a:xfrm>
          <a:prstGeom prst="rect">
            <a:avLst/>
          </a:prstGeom>
          <a:noFill/>
        </p:spPr>
        <p:txBody>
          <a:bodyPr wrap="square" rtlCol="0">
            <a:spAutoFit/>
          </a:bodyPr>
          <a:lstStyle/>
          <a:p>
            <a:r>
              <a:rPr lang="en-US" dirty="0" smtClean="0"/>
              <a:t>Gender Diversity  </a:t>
            </a:r>
            <a:r>
              <a:rPr lang="en-US" dirty="0" smtClean="0"/>
              <a:t>Over </a:t>
            </a:r>
            <a:r>
              <a:rPr lang="en-US" dirty="0" smtClean="0"/>
              <a:t>4 </a:t>
            </a:r>
            <a:r>
              <a:rPr lang="en-US" dirty="0" smtClean="0"/>
              <a:t>Semesters</a:t>
            </a:r>
            <a:endParaRPr lang="en-US" dirty="0" smtClean="0"/>
          </a:p>
          <a:p>
            <a:r>
              <a:rPr lang="en-US" dirty="0" smtClean="0"/>
              <a:t>In a Computer Science </a:t>
            </a:r>
            <a:r>
              <a:rPr lang="en-US" dirty="0" smtClean="0"/>
              <a:t>Course </a:t>
            </a:r>
            <a:r>
              <a:rPr lang="en-US" dirty="0" smtClean="0"/>
              <a:t>at ASA College</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349658017"/>
              </p:ext>
            </p:extLst>
          </p:nvPr>
        </p:nvGraphicFramePr>
        <p:xfrm>
          <a:off x="1447800" y="1447800"/>
          <a:ext cx="5562600" cy="3505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18974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4822825"/>
          </a:xfrm>
          <a:blipFill>
            <a:blip r:embed="rId3"/>
            <a:tile tx="0" ty="0" sx="100000" sy="100000" flip="none" algn="tl"/>
          </a:blipFill>
        </p:spPr>
        <p:txBody>
          <a:bodyPr>
            <a:normAutofit/>
          </a:bodyPr>
          <a:lstStyle/>
          <a:p>
            <a:r>
              <a:rPr lang="en-US" sz="2400" dirty="0" smtClean="0"/>
              <a:t/>
            </a:r>
            <a:br>
              <a:rPr lang="en-US" sz="2400" dirty="0" smtClean="0"/>
            </a:br>
            <a:endParaRPr lang="en-US" sz="2400" dirty="0"/>
          </a:p>
        </p:txBody>
      </p:sp>
      <p:pic>
        <p:nvPicPr>
          <p:cNvPr id="5" name="Picture 4" descr="E:\Pictures ASA\IMG_4785.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979" t="14033"/>
          <a:stretch/>
        </p:blipFill>
        <p:spPr bwMode="auto">
          <a:xfrm>
            <a:off x="1336752" y="1219200"/>
            <a:ext cx="3035223" cy="192176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E:\Pictures ASA\IMG_4783.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 t="14585" r="3111"/>
          <a:stretch/>
        </p:blipFill>
        <p:spPr bwMode="auto">
          <a:xfrm>
            <a:off x="1219200" y="3258025"/>
            <a:ext cx="3174670" cy="20990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E:\Pictures ASA\IMG_4791.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20567"/>
          <a:stretch/>
        </p:blipFill>
        <p:spPr bwMode="auto">
          <a:xfrm>
            <a:off x="4633913" y="2667000"/>
            <a:ext cx="2971800" cy="2360592"/>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5486400" y="1524000"/>
            <a:ext cx="2438400" cy="923330"/>
          </a:xfrm>
          <a:prstGeom prst="rect">
            <a:avLst/>
          </a:prstGeom>
          <a:noFill/>
        </p:spPr>
        <p:txBody>
          <a:bodyPr wrap="square" rtlCol="0">
            <a:spAutoFit/>
          </a:bodyPr>
          <a:lstStyle/>
          <a:p>
            <a:r>
              <a:rPr lang="en-US" dirty="0"/>
              <a:t>My Remedial Math Class at ASA College  02/2017</a:t>
            </a:r>
          </a:p>
        </p:txBody>
      </p:sp>
    </p:spTree>
    <p:extLst>
      <p:ext uri="{BB962C8B-B14F-4D97-AF65-F5344CB8AC3E}">
        <p14:creationId xmlns:p14="http://schemas.microsoft.com/office/powerpoint/2010/main" val="322623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481</TotalTime>
  <Words>186</Words>
  <Application>Microsoft Office PowerPoint</Application>
  <PresentationFormat>On-screen Show (4:3)</PresentationFormat>
  <Paragraphs>70</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Computing in the Classroom and Best Practices to Improve Gender Diversity Equality a study by Lutfun Rahaman   Conducted from February to March 2017   with math students at ASA College </vt:lpstr>
      <vt:lpstr>   KEY QUESTION IN CONDUCTING  THIS STUDY   According to research women are behind in technology courses. Was this true for my own students, and If so why?    </vt:lpstr>
      <vt:lpstr>    The 21st century is the Technology Age. Please assist us in compiling data on the number of students who are choosing Computer related careers. Thank you.     1. What is your age?         * 17 or younger         * 18 -20         * 21 - 29         * 30 – 39         * Over 39        2. What is your current academic status in college?         * 1st semester         * 2nd semester         * 3rd semester         * Other (Please specify)  </vt:lpstr>
      <vt:lpstr>3.  What is your major and minor?    4. What is the highest level of education you ever expect to      complete?         * Associate degree         * Bachelor’s degree         * Master’s degree         * Professional degree e.g. Nursing; CPA         * Other (Please specify) </vt:lpstr>
      <vt:lpstr>  5. Rank your preference for the following fields, from most      preferred to the least?        6. What gender do you identify as?          * Male         * Female         * Other </vt:lpstr>
      <vt:lpstr> </vt:lpstr>
      <vt:lpstr> </vt:lpstr>
      <vt:lpstr> </vt:lpstr>
      <vt:lpstr> </vt:lpstr>
      <vt:lpstr> </vt:lpstr>
      <vt:lpstr>  ASA COLLEGE MATH CLUB  Mission Statement: </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in the Classroom and best practices to improve gender diversity equality A study by Lutfun Rahaman Conducted from February to March 2017</dc:title>
  <dc:creator>Lutfun Begume</dc:creator>
  <cp:lastModifiedBy>Lutfun Begume</cp:lastModifiedBy>
  <cp:revision>76</cp:revision>
  <dcterms:created xsi:type="dcterms:W3CDTF">2017-03-07T17:14:40Z</dcterms:created>
  <dcterms:modified xsi:type="dcterms:W3CDTF">2017-03-29T22:20:23Z</dcterms:modified>
</cp:coreProperties>
</file>