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1" r:id="rId7"/>
    <p:sldId id="262" r:id="rId8"/>
    <p:sldId id="263" r:id="rId9"/>
    <p:sldId id="264" r:id="rId10"/>
    <p:sldId id="269" r:id="rId11"/>
    <p:sldId id="265" r:id="rId12"/>
    <p:sldId id="268"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autoAdjust="0"/>
    <p:restoredTop sz="95221"/>
  </p:normalViewPr>
  <p:slideViewPr>
    <p:cSldViewPr snapToGrid="0">
      <p:cViewPr varScale="1">
        <p:scale>
          <a:sx n="80" d="100"/>
          <a:sy n="80" d="100"/>
        </p:scale>
        <p:origin x="120"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Student Feedback</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B96-44A8-9275-993A4DE6485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C42-4F7F-9669-328BE3595B33}"/>
              </c:ext>
            </c:extLst>
          </c:dPt>
          <c:dLbls>
            <c:dLbl>
              <c:idx val="0"/>
              <c:layout>
                <c:manualLayout>
                  <c:x val="-0.20023030500986277"/>
                  <c:y val="-0.26894943290321655"/>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1943478394948798"/>
                      <c:h val="0.13325083316230374"/>
                    </c:manualLayout>
                  </c15:layout>
                </c:ext>
                <c:ext xmlns:c16="http://schemas.microsoft.com/office/drawing/2014/chart" uri="{C3380CC4-5D6E-409C-BE32-E72D297353CC}">
                  <c16:uniqueId val="{00000001-1B96-44A8-9275-993A4DE6485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Positive</c:v>
                </c:pt>
                <c:pt idx="1">
                  <c:v>Negative</c:v>
                </c:pt>
              </c:strCache>
            </c:strRef>
          </c:cat>
          <c:val>
            <c:numRef>
              <c:f>Sheet1!$B$2:$B$3</c:f>
              <c:numCache>
                <c:formatCode>General</c:formatCode>
                <c:ptCount val="2"/>
                <c:pt idx="0">
                  <c:v>17</c:v>
                </c:pt>
                <c:pt idx="1">
                  <c:v>1</c:v>
                </c:pt>
              </c:numCache>
            </c:numRef>
          </c:val>
          <c:extLst>
            <c:ext xmlns:c16="http://schemas.microsoft.com/office/drawing/2014/chart" uri="{C3380CC4-5D6E-409C-BE32-E72D297353CC}">
              <c16:uniqueId val="{00000000-1B96-44A8-9275-993A4DE64850}"/>
            </c:ext>
          </c:extLst>
        </c:ser>
        <c:dLbls>
          <c:showLegendKey val="0"/>
          <c:showVal val="0"/>
          <c:showCatName val="1"/>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53AF01A5-221A-4AE2-B1D6-0FA619BE11CA}" type="datetimeFigureOut">
              <a:rPr lang="en-US" smtClean="0"/>
              <a:t>11/10/2016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382717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241531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268964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318D7-6350-4A53-A47B-BBF59A034B14}"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34739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2703793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3463395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1400650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2958617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174690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2817361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1632934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189547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212999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43149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1356013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174307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AF01A5-221A-4AE2-B1D6-0FA619BE11CA}" type="datetimeFigureOut">
              <a:rPr lang="en-US" smtClean="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318D7-6350-4A53-A47B-BBF59A034B14}" type="slidenum">
              <a:rPr lang="en-US" smtClean="0"/>
              <a:t>‹#›</a:t>
            </a:fld>
            <a:endParaRPr lang="en-US" dirty="0"/>
          </a:p>
        </p:txBody>
      </p:sp>
    </p:spTree>
    <p:extLst>
      <p:ext uri="{BB962C8B-B14F-4D97-AF65-F5344CB8AC3E}">
        <p14:creationId xmlns:p14="http://schemas.microsoft.com/office/powerpoint/2010/main" val="3256312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3AF01A5-221A-4AE2-B1D6-0FA619BE11CA}" type="datetimeFigureOut">
              <a:rPr lang="en-US" smtClean="0"/>
              <a:t>11/10/2016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A4318D7-6350-4A53-A47B-BBF59A034B14}" type="slidenum">
              <a:rPr lang="en-US" smtClean="0"/>
              <a:t>‹#›</a:t>
            </a:fld>
            <a:endParaRPr lang="en-US" dirty="0"/>
          </a:p>
        </p:txBody>
      </p:sp>
    </p:spTree>
    <p:extLst>
      <p:ext uri="{BB962C8B-B14F-4D97-AF65-F5344CB8AC3E}">
        <p14:creationId xmlns:p14="http://schemas.microsoft.com/office/powerpoint/2010/main" val="37369097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122363"/>
            <a:ext cx="8791575" cy="2944311"/>
          </a:xfrm>
        </p:spPr>
        <p:txBody>
          <a:bodyPr>
            <a:normAutofit/>
          </a:bodyPr>
          <a:lstStyle/>
          <a:p>
            <a:r>
              <a:rPr lang="en-US" b="1" dirty="0"/>
              <a:t>Learning about Pioneers who broke Social Perceptions in Computer Science and Mathematics</a:t>
            </a:r>
          </a:p>
        </p:txBody>
      </p:sp>
      <p:sp>
        <p:nvSpPr>
          <p:cNvPr id="3" name="Subtitle 2"/>
          <p:cNvSpPr>
            <a:spLocks noGrp="1"/>
          </p:cNvSpPr>
          <p:nvPr>
            <p:ph type="subTitle" idx="1"/>
          </p:nvPr>
        </p:nvSpPr>
        <p:spPr>
          <a:xfrm>
            <a:off x="1876424" y="4367463"/>
            <a:ext cx="8791575" cy="1655762"/>
          </a:xfrm>
        </p:spPr>
        <p:txBody>
          <a:bodyPr/>
          <a:lstStyle/>
          <a:p>
            <a:r>
              <a:rPr lang="en-US" b="1" dirty="0"/>
              <a:t>Instructor: Michael </a:t>
            </a:r>
            <a:r>
              <a:rPr lang="en-US" b="1" dirty="0" err="1"/>
              <a:t>Deredita</a:t>
            </a:r>
            <a:endParaRPr lang="en-US" b="1" dirty="0"/>
          </a:p>
          <a:p>
            <a:r>
              <a:rPr lang="en-US" b="1" dirty="0"/>
              <a:t>CST 1100: Introduction to Computer Systems</a:t>
            </a:r>
          </a:p>
          <a:p>
            <a:r>
              <a:rPr lang="en-US" b="1" dirty="0"/>
              <a:t>CST Department</a:t>
            </a:r>
          </a:p>
        </p:txBody>
      </p:sp>
    </p:spTree>
    <p:extLst>
      <p:ext uri="{BB962C8B-B14F-4D97-AF65-F5344CB8AC3E}">
        <p14:creationId xmlns:p14="http://schemas.microsoft.com/office/powerpoint/2010/main" val="3962031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78549163"/>
              </p:ext>
            </p:extLst>
          </p:nvPr>
        </p:nvGraphicFramePr>
        <p:xfrm>
          <a:off x="962526" y="156411"/>
          <a:ext cx="10084887" cy="60759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530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73349"/>
            <a:ext cx="9905998" cy="1186219"/>
          </a:xfrm>
        </p:spPr>
        <p:txBody>
          <a:bodyPr>
            <a:normAutofit/>
          </a:bodyPr>
          <a:lstStyle/>
          <a:p>
            <a:pPr algn="ctr"/>
            <a:r>
              <a:rPr lang="en-US" sz="4800" b="1" dirty="0"/>
              <a:t>Student Feedback</a:t>
            </a:r>
          </a:p>
        </p:txBody>
      </p:sp>
      <p:sp>
        <p:nvSpPr>
          <p:cNvPr id="3" name="Content Placeholder 2"/>
          <p:cNvSpPr>
            <a:spLocks noGrp="1"/>
          </p:cNvSpPr>
          <p:nvPr>
            <p:ph idx="1"/>
          </p:nvPr>
        </p:nvSpPr>
        <p:spPr>
          <a:xfrm>
            <a:off x="1141412" y="1359568"/>
            <a:ext cx="9905999" cy="5101389"/>
          </a:xfrm>
        </p:spPr>
        <p:txBody>
          <a:bodyPr>
            <a:normAutofit fontScale="85000" lnSpcReduction="10000"/>
          </a:bodyPr>
          <a:lstStyle/>
          <a:p>
            <a:r>
              <a:rPr lang="en-US" sz="3200" dirty="0"/>
              <a:t>Overall feedback was overwhelmingly positive.</a:t>
            </a:r>
          </a:p>
          <a:p>
            <a:r>
              <a:rPr lang="en-US" sz="3200" dirty="0"/>
              <a:t>18 out of 22 students present in class that evening submitted written feedback.</a:t>
            </a:r>
          </a:p>
          <a:p>
            <a:r>
              <a:rPr lang="en-US" sz="3200" dirty="0"/>
              <a:t>17 of the 18 responses were positive towards the topic</a:t>
            </a:r>
          </a:p>
          <a:p>
            <a:r>
              <a:rPr lang="en-US" sz="3200" dirty="0"/>
              <a:t>The only completely negative response was in regards to not liking writing/presentation assignments.</a:t>
            </a:r>
          </a:p>
          <a:p>
            <a:r>
              <a:rPr lang="en-US" sz="3200" dirty="0"/>
              <a:t>Another student stated they enjoyed the assignment and great learning experience.  However, they were critical about how a few students had picked the same people for their presentations. </a:t>
            </a:r>
          </a:p>
        </p:txBody>
      </p:sp>
    </p:spTree>
    <p:extLst>
      <p:ext uri="{BB962C8B-B14F-4D97-AF65-F5344CB8AC3E}">
        <p14:creationId xmlns:p14="http://schemas.microsoft.com/office/powerpoint/2010/main" val="1530916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162156"/>
          </a:xfrm>
        </p:spPr>
        <p:txBody>
          <a:bodyPr/>
          <a:lstStyle/>
          <a:p>
            <a:pPr algn="ctr"/>
            <a:r>
              <a:rPr lang="en-US" dirty="0"/>
              <a:t>Student Feedback</a:t>
            </a:r>
          </a:p>
        </p:txBody>
      </p:sp>
      <p:sp>
        <p:nvSpPr>
          <p:cNvPr id="3" name="Content Placeholder 2"/>
          <p:cNvSpPr>
            <a:spLocks noGrp="1"/>
          </p:cNvSpPr>
          <p:nvPr>
            <p:ph idx="1"/>
          </p:nvPr>
        </p:nvSpPr>
        <p:spPr>
          <a:xfrm>
            <a:off x="1141412" y="998621"/>
            <a:ext cx="9905999" cy="5329990"/>
          </a:xfrm>
        </p:spPr>
        <p:txBody>
          <a:bodyPr>
            <a:noAutofit/>
          </a:bodyPr>
          <a:lstStyle/>
          <a:p>
            <a:r>
              <a:rPr lang="en-US" sz="3200" dirty="0"/>
              <a:t>“I am more interested in majoring in CST.  It helped me to change my perspective towards computer science, which is that it’s not hard as long as I work for it.”</a:t>
            </a:r>
          </a:p>
          <a:p>
            <a:r>
              <a:rPr lang="en-US" sz="3200" dirty="0"/>
              <a:t>“Having these presentations made me aware of all the types of people who contributed to computer science. I learned a lot about many different people, who I had no idea existed.  Overall, I think these presentations were extremely informative.”  </a:t>
            </a:r>
          </a:p>
          <a:p>
            <a:pPr marL="0" indent="0">
              <a:buNone/>
            </a:pPr>
            <a:endParaRPr lang="en-US" sz="3200" dirty="0"/>
          </a:p>
        </p:txBody>
      </p:sp>
    </p:spTree>
    <p:extLst>
      <p:ext uri="{BB962C8B-B14F-4D97-AF65-F5344CB8AC3E}">
        <p14:creationId xmlns:p14="http://schemas.microsoft.com/office/powerpoint/2010/main" val="3095731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162156"/>
          </a:xfrm>
        </p:spPr>
        <p:txBody>
          <a:bodyPr/>
          <a:lstStyle/>
          <a:p>
            <a:pPr algn="ctr"/>
            <a:r>
              <a:rPr lang="en-US" dirty="0"/>
              <a:t>Student Feedback</a:t>
            </a:r>
          </a:p>
        </p:txBody>
      </p:sp>
      <p:sp>
        <p:nvSpPr>
          <p:cNvPr id="3" name="Content Placeholder 2"/>
          <p:cNvSpPr>
            <a:spLocks noGrp="1"/>
          </p:cNvSpPr>
          <p:nvPr>
            <p:ph idx="1"/>
          </p:nvPr>
        </p:nvSpPr>
        <p:spPr>
          <a:xfrm>
            <a:off x="1141412" y="998621"/>
            <a:ext cx="9905999" cy="5329990"/>
          </a:xfrm>
        </p:spPr>
        <p:txBody>
          <a:bodyPr/>
          <a:lstStyle/>
          <a:p>
            <a:r>
              <a:rPr lang="en-US" sz="3200" dirty="0"/>
              <a:t>“It got me thinking about all the struggles many people had to go through, so we could have the technology that we do today.  This changed my perspective about technology.”</a:t>
            </a:r>
          </a:p>
          <a:p>
            <a:r>
              <a:rPr lang="en-US" sz="3200" dirty="0"/>
              <a:t>“After watching and listening to my fellow classmates on computer pioneers, I have much respect [for the] women who overcame racial segregation and debugging gender roles.”</a:t>
            </a:r>
          </a:p>
          <a:p>
            <a:endParaRPr lang="en-US" dirty="0"/>
          </a:p>
        </p:txBody>
      </p:sp>
    </p:spTree>
    <p:extLst>
      <p:ext uri="{BB962C8B-B14F-4D97-AF65-F5344CB8AC3E}">
        <p14:creationId xmlns:p14="http://schemas.microsoft.com/office/powerpoint/2010/main" val="4272223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162156"/>
          </a:xfrm>
        </p:spPr>
        <p:txBody>
          <a:bodyPr/>
          <a:lstStyle/>
          <a:p>
            <a:pPr algn="ctr"/>
            <a:r>
              <a:rPr lang="en-US" dirty="0"/>
              <a:t>Student Feedback</a:t>
            </a:r>
          </a:p>
        </p:txBody>
      </p:sp>
      <p:sp>
        <p:nvSpPr>
          <p:cNvPr id="3" name="Content Placeholder 2"/>
          <p:cNvSpPr>
            <a:spLocks noGrp="1"/>
          </p:cNvSpPr>
          <p:nvPr>
            <p:ph idx="1"/>
          </p:nvPr>
        </p:nvSpPr>
        <p:spPr>
          <a:xfrm>
            <a:off x="1141412" y="998621"/>
            <a:ext cx="9905999" cy="5329990"/>
          </a:xfrm>
        </p:spPr>
        <p:txBody>
          <a:bodyPr>
            <a:noAutofit/>
          </a:bodyPr>
          <a:lstStyle/>
          <a:p>
            <a:r>
              <a:rPr lang="en-US" sz="3200" dirty="0"/>
              <a:t>“I learned a lot about some of the people who paved the way in technology. They had many adversities… I also feel like I can make a difference in technology now in this time, especially [with] the hardships they went through in a time when they were not widely accepted for who they were.”</a:t>
            </a:r>
          </a:p>
        </p:txBody>
      </p:sp>
    </p:spTree>
    <p:extLst>
      <p:ext uri="{BB962C8B-B14F-4D97-AF65-F5344CB8AC3E}">
        <p14:creationId xmlns:p14="http://schemas.microsoft.com/office/powerpoint/2010/main" val="1127234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CST 1100: </a:t>
            </a:r>
            <a:br>
              <a:rPr lang="en-US" dirty="0"/>
            </a:br>
            <a:r>
              <a:rPr lang="en-US" dirty="0"/>
              <a:t>Introduction to Computer Systems</a:t>
            </a:r>
          </a:p>
        </p:txBody>
      </p:sp>
      <p:sp>
        <p:nvSpPr>
          <p:cNvPr id="3" name="Content Placeholder 2"/>
          <p:cNvSpPr>
            <a:spLocks noGrp="1"/>
          </p:cNvSpPr>
          <p:nvPr>
            <p:ph idx="1"/>
          </p:nvPr>
        </p:nvSpPr>
        <p:spPr/>
        <p:txBody>
          <a:bodyPr>
            <a:normAutofit lnSpcReduction="10000"/>
          </a:bodyPr>
          <a:lstStyle/>
          <a:p>
            <a:r>
              <a:rPr lang="en-US" dirty="0"/>
              <a:t>CST 1100 is the introduction course for Computer Systems Technology</a:t>
            </a:r>
          </a:p>
          <a:p>
            <a:r>
              <a:rPr lang="en-US" dirty="0"/>
              <a:t>The course is designated as a ‘Writing Intensive Course’</a:t>
            </a:r>
          </a:p>
          <a:p>
            <a:r>
              <a:rPr lang="en-US" dirty="0"/>
              <a:t>The first chapter gives an introduction to the history of computing</a:t>
            </a:r>
          </a:p>
          <a:p>
            <a:r>
              <a:rPr lang="en-US" dirty="0"/>
              <a:t>The rest of the chapters cover an introduction into various computer science topics including but not limited to: number systems, circuit logic, low and high level programming languages, algorithms, data structures, operating systems, artificial intelligence, and networks.</a:t>
            </a:r>
          </a:p>
        </p:txBody>
      </p:sp>
    </p:spTree>
    <p:extLst>
      <p:ext uri="{BB962C8B-B14F-4D97-AF65-F5344CB8AC3E}">
        <p14:creationId xmlns:p14="http://schemas.microsoft.com/office/powerpoint/2010/main" val="240188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Project</a:t>
            </a:r>
          </a:p>
        </p:txBody>
      </p:sp>
      <p:sp>
        <p:nvSpPr>
          <p:cNvPr id="3" name="Content Placeholder 2"/>
          <p:cNvSpPr>
            <a:spLocks noGrp="1"/>
          </p:cNvSpPr>
          <p:nvPr>
            <p:ph idx="1"/>
          </p:nvPr>
        </p:nvSpPr>
        <p:spPr/>
        <p:txBody>
          <a:bodyPr/>
          <a:lstStyle/>
          <a:p>
            <a:r>
              <a:rPr lang="en-US" dirty="0"/>
              <a:t>Students use the City Tech Library to research someone who made a contribution in the field of Computer Science, Technology, or Mathematics.  </a:t>
            </a:r>
          </a:p>
          <a:p>
            <a:r>
              <a:rPr lang="en-US" dirty="0"/>
              <a:t>In their research, they give a brief history of the person, identify what achievements were made, how they shaped technology today, if the person had to overcome any hardship, discrimination, or any other adversity, and were they able to overcome it.</a:t>
            </a:r>
          </a:p>
          <a:p>
            <a:endParaRPr lang="en-US" dirty="0"/>
          </a:p>
        </p:txBody>
      </p:sp>
    </p:spTree>
    <p:extLst>
      <p:ext uri="{BB962C8B-B14F-4D97-AF65-F5344CB8AC3E}">
        <p14:creationId xmlns:p14="http://schemas.microsoft.com/office/powerpoint/2010/main" val="32575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Parts to the Project</a:t>
            </a:r>
          </a:p>
        </p:txBody>
      </p:sp>
      <p:sp>
        <p:nvSpPr>
          <p:cNvPr id="3" name="Content Placeholder 2"/>
          <p:cNvSpPr>
            <a:spLocks noGrp="1"/>
          </p:cNvSpPr>
          <p:nvPr>
            <p:ph idx="1"/>
          </p:nvPr>
        </p:nvSpPr>
        <p:spPr/>
        <p:txBody>
          <a:bodyPr>
            <a:normAutofit fontScale="92500" lnSpcReduction="20000"/>
          </a:bodyPr>
          <a:lstStyle/>
          <a:p>
            <a:r>
              <a:rPr lang="en-US" u="sng" dirty="0"/>
              <a:t>Library Date</a:t>
            </a:r>
            <a:r>
              <a:rPr lang="en-US" dirty="0"/>
              <a:t>:  This class takes place in the library, where students are introduced to the Library, and how to do the research needed for their papers and presentations.  This class was held the third week of the semester.</a:t>
            </a:r>
          </a:p>
          <a:p>
            <a:r>
              <a:rPr lang="en-US" u="sng" dirty="0"/>
              <a:t>Presentations:</a:t>
            </a:r>
            <a:r>
              <a:rPr lang="en-US" dirty="0"/>
              <a:t> Students pick a person and do basic research that will go towards their paper.  Students present in front of the class, so students can learn about various people from underrepresented groups, who made major contributes in Computer Science, Technology, and Mathematics.  This was done the second week of October.</a:t>
            </a:r>
          </a:p>
          <a:p>
            <a:r>
              <a:rPr lang="en-US" u="sng" dirty="0"/>
              <a:t>Paper</a:t>
            </a:r>
            <a:r>
              <a:rPr lang="en-US" dirty="0"/>
              <a:t>: Students compose a formal paper in MLA format using library sources about the person they chose for their presentation.  </a:t>
            </a:r>
          </a:p>
        </p:txBody>
      </p:sp>
    </p:spTree>
    <p:extLst>
      <p:ext uri="{BB962C8B-B14F-4D97-AF65-F5344CB8AC3E}">
        <p14:creationId xmlns:p14="http://schemas.microsoft.com/office/powerpoint/2010/main" val="383226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Goal of </a:t>
            </a:r>
            <a:br>
              <a:rPr lang="en-US" dirty="0"/>
            </a:br>
            <a:r>
              <a:rPr lang="en-US" dirty="0"/>
              <a:t>Semester Project</a:t>
            </a:r>
          </a:p>
        </p:txBody>
      </p:sp>
      <p:sp>
        <p:nvSpPr>
          <p:cNvPr id="3" name="Content Placeholder 2"/>
          <p:cNvSpPr>
            <a:spLocks noGrp="1"/>
          </p:cNvSpPr>
          <p:nvPr>
            <p:ph idx="1"/>
          </p:nvPr>
        </p:nvSpPr>
        <p:spPr/>
        <p:txBody>
          <a:bodyPr>
            <a:normAutofit/>
          </a:bodyPr>
          <a:lstStyle/>
          <a:p>
            <a:pPr marL="0" indent="0">
              <a:buNone/>
            </a:pPr>
            <a:r>
              <a:rPr lang="en-US" dirty="0"/>
              <a:t>Helping Computer Science Technology students build a deeper connection to the subject through research and presentations by learning about the achievements in Computer Science, Technology, and Mathematics made by people from underrepresented groups.</a:t>
            </a:r>
          </a:p>
        </p:txBody>
      </p:sp>
    </p:spTree>
    <p:extLst>
      <p:ext uri="{BB962C8B-B14F-4D97-AF65-F5344CB8AC3E}">
        <p14:creationId xmlns:p14="http://schemas.microsoft.com/office/powerpoint/2010/main" val="3119045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73350"/>
            <a:ext cx="9905998" cy="668861"/>
          </a:xfrm>
        </p:spPr>
        <p:txBody>
          <a:bodyPr/>
          <a:lstStyle/>
          <a:p>
            <a:pPr algn="ctr"/>
            <a:r>
              <a:rPr lang="en-US" dirty="0"/>
              <a:t>Project Guidelines</a:t>
            </a:r>
          </a:p>
        </p:txBody>
      </p:sp>
      <p:sp>
        <p:nvSpPr>
          <p:cNvPr id="3" name="Content Placeholder 2"/>
          <p:cNvSpPr>
            <a:spLocks noGrp="1"/>
          </p:cNvSpPr>
          <p:nvPr>
            <p:ph idx="1"/>
          </p:nvPr>
        </p:nvSpPr>
        <p:spPr>
          <a:xfrm>
            <a:off x="1141412" y="842211"/>
            <a:ext cx="9905999" cy="5811252"/>
          </a:xfrm>
        </p:spPr>
        <p:txBody>
          <a:bodyPr>
            <a:normAutofit fontScale="85000" lnSpcReduction="20000"/>
          </a:bodyPr>
          <a:lstStyle/>
          <a:p>
            <a:pPr marL="0" indent="0">
              <a:buNone/>
            </a:pPr>
            <a:r>
              <a:rPr lang="en-US" dirty="0"/>
              <a:t>Choose one of the following people:</a:t>
            </a:r>
          </a:p>
          <a:p>
            <a:r>
              <a:rPr lang="en-US" dirty="0"/>
              <a:t>Annie Easley</a:t>
            </a:r>
          </a:p>
          <a:p>
            <a:r>
              <a:rPr lang="en-US" dirty="0"/>
              <a:t>Ada Lovelace</a:t>
            </a:r>
          </a:p>
          <a:p>
            <a:r>
              <a:rPr lang="en-US" dirty="0"/>
              <a:t>Kathleen Booth</a:t>
            </a:r>
          </a:p>
          <a:p>
            <a:r>
              <a:rPr lang="en-US" dirty="0"/>
              <a:t>Clarence Ellis</a:t>
            </a:r>
          </a:p>
          <a:p>
            <a:r>
              <a:rPr lang="en-US" dirty="0"/>
              <a:t>Alan Turing</a:t>
            </a:r>
          </a:p>
          <a:p>
            <a:r>
              <a:rPr lang="en-US" dirty="0"/>
              <a:t>Grace Hopper</a:t>
            </a:r>
          </a:p>
          <a:p>
            <a:r>
              <a:rPr lang="en-US" dirty="0"/>
              <a:t>James Edward Maceo West</a:t>
            </a:r>
          </a:p>
          <a:p>
            <a:r>
              <a:rPr lang="en-US" dirty="0"/>
              <a:t>Gerald Lawson</a:t>
            </a:r>
          </a:p>
          <a:p>
            <a:r>
              <a:rPr lang="en-US" dirty="0"/>
              <a:t>Dr. Mark Dean</a:t>
            </a:r>
          </a:p>
          <a:p>
            <a:r>
              <a:rPr lang="en-US" dirty="0"/>
              <a:t>...or pick someone else who made contributions in the field of Computers and Mathematics.  Please do not pick Bill Gates, Tim Cook, Mark Zuckerberg, or Steve Jobs.   </a:t>
            </a:r>
          </a:p>
          <a:p>
            <a:r>
              <a:rPr lang="en-US" dirty="0"/>
              <a:t>What contributions did they make?  Did they face any adversity, discrimination, or injustice?   How did their contributions shape the technology we use today?</a:t>
            </a:r>
          </a:p>
        </p:txBody>
      </p:sp>
    </p:spTree>
    <p:extLst>
      <p:ext uri="{BB962C8B-B14F-4D97-AF65-F5344CB8AC3E}">
        <p14:creationId xmlns:p14="http://schemas.microsoft.com/office/powerpoint/2010/main" val="9760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832" y="517360"/>
            <a:ext cx="11494168" cy="6039852"/>
          </a:xfrm>
        </p:spPr>
        <p:txBody>
          <a:bodyPr>
            <a:noAutofit/>
          </a:bodyPr>
          <a:lstStyle/>
          <a:p>
            <a:r>
              <a:rPr lang="en-US" sz="2800" dirty="0"/>
              <a:t>Annie Easley – Worked for NASA, created software for the Centaur rockets </a:t>
            </a:r>
          </a:p>
          <a:p>
            <a:r>
              <a:rPr lang="en-US" sz="2800" dirty="0"/>
              <a:t>Ada Lovelace – Mathematician, who invented the Loop</a:t>
            </a:r>
          </a:p>
          <a:p>
            <a:r>
              <a:rPr lang="en-US" sz="2800" dirty="0"/>
              <a:t>Kathleen Booth – Created the first assembly language</a:t>
            </a:r>
          </a:p>
          <a:p>
            <a:r>
              <a:rPr lang="en-US" sz="2800" dirty="0"/>
              <a:t>Clarence Ellis – Created the first clickable icon and OfficeTalk</a:t>
            </a:r>
          </a:p>
          <a:p>
            <a:r>
              <a:rPr lang="en-US" sz="2800" dirty="0"/>
              <a:t>Alan Turing – Father of Artificial Intelligence and World War 2 codebreaker  </a:t>
            </a:r>
          </a:p>
          <a:p>
            <a:r>
              <a:rPr lang="en-US" sz="2800" dirty="0"/>
              <a:t>Grace Hopper – Invented COBOL programming language</a:t>
            </a:r>
          </a:p>
          <a:p>
            <a:r>
              <a:rPr lang="en-US" sz="2800" dirty="0"/>
              <a:t>Gerald Lawson – Created first gaming console with a cartridge game</a:t>
            </a:r>
          </a:p>
          <a:p>
            <a:r>
              <a:rPr lang="en-US" sz="2800" dirty="0"/>
              <a:t>Dr. Mark Dean – Help create first color PC monitor.</a:t>
            </a:r>
          </a:p>
          <a:p>
            <a:endParaRPr lang="en-US" sz="2800" dirty="0"/>
          </a:p>
        </p:txBody>
      </p:sp>
    </p:spTree>
    <p:extLst>
      <p:ext uri="{BB962C8B-B14F-4D97-AF65-F5344CB8AC3E}">
        <p14:creationId xmlns:p14="http://schemas.microsoft.com/office/powerpoint/2010/main" val="429408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7410"/>
            <a:ext cx="9905998" cy="1478570"/>
          </a:xfrm>
        </p:spPr>
        <p:txBody>
          <a:bodyPr>
            <a:normAutofit/>
          </a:bodyPr>
          <a:lstStyle/>
          <a:p>
            <a:pPr algn="ctr"/>
            <a:r>
              <a:rPr lang="en-US" sz="4400" dirty="0"/>
              <a:t>Presentations</a:t>
            </a:r>
          </a:p>
        </p:txBody>
      </p:sp>
      <p:sp>
        <p:nvSpPr>
          <p:cNvPr id="3" name="Content Placeholder 2"/>
          <p:cNvSpPr>
            <a:spLocks noGrp="1"/>
          </p:cNvSpPr>
          <p:nvPr>
            <p:ph idx="1"/>
          </p:nvPr>
        </p:nvSpPr>
        <p:spPr>
          <a:xfrm>
            <a:off x="1141412" y="1515980"/>
            <a:ext cx="9905999" cy="4836694"/>
          </a:xfrm>
        </p:spPr>
        <p:txBody>
          <a:bodyPr>
            <a:normAutofit/>
          </a:bodyPr>
          <a:lstStyle/>
          <a:p>
            <a:r>
              <a:rPr lang="en-US" sz="3200" dirty="0"/>
              <a:t>Students prepared and presented their presentations the second week of October in front of the class.</a:t>
            </a:r>
          </a:p>
          <a:p>
            <a:r>
              <a:rPr lang="en-US" sz="3200" dirty="0"/>
              <a:t>Each presentation was about five minutes long.</a:t>
            </a:r>
          </a:p>
          <a:p>
            <a:r>
              <a:rPr lang="en-US" sz="3200" dirty="0"/>
              <a:t>The presentations had students learn about the many accomplishments in Mathematics, Computer Science, and Technology made by people from underrepresented groups </a:t>
            </a:r>
          </a:p>
          <a:p>
            <a:pPr marL="0" indent="0">
              <a:buNone/>
            </a:pPr>
            <a:endParaRPr lang="en-US" sz="3200" dirty="0"/>
          </a:p>
        </p:txBody>
      </p:sp>
    </p:spTree>
    <p:extLst>
      <p:ext uri="{BB962C8B-B14F-4D97-AF65-F5344CB8AC3E}">
        <p14:creationId xmlns:p14="http://schemas.microsoft.com/office/powerpoint/2010/main" val="115491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73350"/>
            <a:ext cx="9905998" cy="873398"/>
          </a:xfrm>
        </p:spPr>
        <p:txBody>
          <a:bodyPr>
            <a:normAutofit/>
          </a:bodyPr>
          <a:lstStyle/>
          <a:p>
            <a:pPr algn="ctr"/>
            <a:r>
              <a:rPr lang="en-US" sz="4400" dirty="0"/>
              <a:t>Collecting Student Feedback</a:t>
            </a:r>
          </a:p>
        </p:txBody>
      </p:sp>
      <p:sp>
        <p:nvSpPr>
          <p:cNvPr id="3" name="Content Placeholder 2"/>
          <p:cNvSpPr>
            <a:spLocks noGrp="1"/>
          </p:cNvSpPr>
          <p:nvPr>
            <p:ph idx="1"/>
          </p:nvPr>
        </p:nvSpPr>
        <p:spPr>
          <a:xfrm>
            <a:off x="1141413" y="950494"/>
            <a:ext cx="9905999" cy="5751095"/>
          </a:xfrm>
        </p:spPr>
        <p:txBody>
          <a:bodyPr>
            <a:noAutofit/>
          </a:bodyPr>
          <a:lstStyle/>
          <a:p>
            <a:r>
              <a:rPr lang="en-US" sz="3600" dirty="0"/>
              <a:t>Students were handed a blank sheet of paper at the end of the presentation class and asked to anonymously openly and honestly write about how this project affected them, if they felt more connected to the subject matter, and if it changed their overall perspective in any way. </a:t>
            </a:r>
          </a:p>
          <a:p>
            <a:r>
              <a:rPr lang="en-US" sz="3600" dirty="0"/>
              <a:t>A student collected the responses and I stepped out of the room while they provided feedback.</a:t>
            </a:r>
          </a:p>
        </p:txBody>
      </p:sp>
    </p:spTree>
    <p:extLst>
      <p:ext uri="{BB962C8B-B14F-4D97-AF65-F5344CB8AC3E}">
        <p14:creationId xmlns:p14="http://schemas.microsoft.com/office/powerpoint/2010/main" val="42292577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609</TotalTime>
  <Words>731</Words>
  <Application>Microsoft Office PowerPoint</Application>
  <PresentationFormat>Widescreen</PresentationFormat>
  <Paragraphs>61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Tw Cen MT</vt:lpstr>
      <vt:lpstr>Circuit</vt:lpstr>
      <vt:lpstr>Learning about Pioneers who broke Social Perceptions in Computer Science and Mathematics</vt:lpstr>
      <vt:lpstr>CST 1100:  Introduction to Computer Systems</vt:lpstr>
      <vt:lpstr>Project</vt:lpstr>
      <vt:lpstr>Three Parts to the Project</vt:lpstr>
      <vt:lpstr>Goal of  Semester Project</vt:lpstr>
      <vt:lpstr>Project Guidelines</vt:lpstr>
      <vt:lpstr>PowerPoint Presentation</vt:lpstr>
      <vt:lpstr>Presentations</vt:lpstr>
      <vt:lpstr>Collecting Student Feedback</vt:lpstr>
      <vt:lpstr>PowerPoint Presentation</vt:lpstr>
      <vt:lpstr>Student Feedback</vt:lpstr>
      <vt:lpstr>Student Feedback</vt:lpstr>
      <vt:lpstr>Student Feedback</vt:lpstr>
      <vt:lpstr>Student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MSEIP workshop</dc:title>
  <dc:creator>Student</dc:creator>
  <cp:lastModifiedBy>Mike D</cp:lastModifiedBy>
  <cp:revision>37</cp:revision>
  <dcterms:created xsi:type="dcterms:W3CDTF">2016-10-25T01:11:24Z</dcterms:created>
  <dcterms:modified xsi:type="dcterms:W3CDTF">2016-11-10T14:58:41Z</dcterms:modified>
</cp:coreProperties>
</file>