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9"/>
  </p:notesMasterIdLst>
  <p:handoutMasterIdLst>
    <p:handoutMasterId r:id="rId60"/>
  </p:handoutMasterIdLst>
  <p:sldIdLst>
    <p:sldId id="263" r:id="rId3"/>
    <p:sldId id="321" r:id="rId4"/>
    <p:sldId id="322" r:id="rId5"/>
    <p:sldId id="289" r:id="rId6"/>
    <p:sldId id="268" r:id="rId7"/>
    <p:sldId id="287" r:id="rId8"/>
    <p:sldId id="269" r:id="rId9"/>
    <p:sldId id="290" r:id="rId10"/>
    <p:sldId id="270" r:id="rId11"/>
    <p:sldId id="291" r:id="rId12"/>
    <p:sldId id="271" r:id="rId13"/>
    <p:sldId id="292" r:id="rId14"/>
    <p:sldId id="272" r:id="rId15"/>
    <p:sldId id="293" r:id="rId16"/>
    <p:sldId id="273" r:id="rId17"/>
    <p:sldId id="294" r:id="rId18"/>
    <p:sldId id="274" r:id="rId19"/>
    <p:sldId id="295" r:id="rId20"/>
    <p:sldId id="275" r:id="rId21"/>
    <p:sldId id="296" r:id="rId22"/>
    <p:sldId id="276" r:id="rId23"/>
    <p:sldId id="297" r:id="rId24"/>
    <p:sldId id="277" r:id="rId25"/>
    <p:sldId id="298" r:id="rId26"/>
    <p:sldId id="278" r:id="rId27"/>
    <p:sldId id="299" r:id="rId28"/>
    <p:sldId id="279" r:id="rId29"/>
    <p:sldId id="280" r:id="rId30"/>
    <p:sldId id="281" r:id="rId31"/>
    <p:sldId id="282" r:id="rId32"/>
    <p:sldId id="300" r:id="rId33"/>
    <p:sldId id="283" r:id="rId34"/>
    <p:sldId id="284" r:id="rId35"/>
    <p:sldId id="285" r:id="rId36"/>
    <p:sldId id="286" r:id="rId37"/>
    <p:sldId id="302" r:id="rId38"/>
    <p:sldId id="301" r:id="rId39"/>
    <p:sldId id="304" r:id="rId40"/>
    <p:sldId id="303" r:id="rId41"/>
    <p:sldId id="305" r:id="rId42"/>
    <p:sldId id="306" r:id="rId43"/>
    <p:sldId id="307" r:id="rId44"/>
    <p:sldId id="309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7" r:id="rId53"/>
    <p:sldId id="316" r:id="rId54"/>
    <p:sldId id="318" r:id="rId55"/>
    <p:sldId id="319" r:id="rId56"/>
    <p:sldId id="320" r:id="rId57"/>
    <p:sldId id="26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US" dirty="0"/>
            <a:t>The</a:t>
          </a:r>
          <a:r>
            <a:rPr lang="en-US" baseline="0" dirty="0"/>
            <a:t> teacher follows up students work from the computer and give general feedback for the majority of the students on the screen and for individual students individually</a:t>
          </a:r>
          <a:endParaRPr lang="en-US" dirty="0"/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 dirty="0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/>
            <a:t>Turn the names anonymous and discuss the question with the answer that needs clarification</a:t>
          </a:r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789CD6DB-3A68-4A41-90BD-4F0CBB3617D1}">
      <dgm:prSet phldrT="[Text]"/>
      <dgm:spPr/>
      <dgm:t>
        <a:bodyPr/>
        <a:lstStyle/>
        <a:p>
          <a:r>
            <a:rPr lang="en-US" dirty="0"/>
            <a:t>Call the individual students to give specific feedback (differentiated instructions)</a:t>
          </a:r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/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 dirty="0"/>
            <a:t>Connecting graphs with functions</a:t>
          </a:r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 dirty="0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/>
            <a:t>A great task for visual learners. Looking at the zeros of the function, vertex coordinates </a:t>
          </a:r>
          <a:r>
            <a:rPr lang="en-US" dirty="0" err="1"/>
            <a:t>etc</a:t>
          </a:r>
          <a:endParaRPr lang="en-US" dirty="0"/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0791135C-9DAB-47F6-BE9C-A3E56A2DDA50}">
      <dgm:prSet phldrT="[Text]"/>
      <dgm:spPr/>
      <dgm:t>
        <a:bodyPr/>
        <a:lstStyle/>
        <a:p>
          <a:r>
            <a:rPr lang="en-US" dirty="0"/>
            <a:t>Transforming the general standard form of quadratics into vertex formula where the coordinates can be clearly seen.</a:t>
          </a:r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/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dirty="0"/>
            <a:t>Students can match the graph with the parabola given in different forms.</a:t>
          </a:r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 dirty="0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dirty="0"/>
            <a:t>Standard form</a:t>
          </a:r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9635AF6D-C575-4F19-AB4F-5E6D6CA0B5DB}">
      <dgm:prSet phldrT="[Text]"/>
      <dgm:spPr/>
      <dgm:t>
        <a:bodyPr/>
        <a:lstStyle/>
        <a:p>
          <a:endParaRPr lang="en-US" dirty="0"/>
        </a:p>
      </dgm:t>
    </dgm:pt>
    <dgm:pt modelId="{5FED210D-FA9B-403A-BD1F-7F3410E1CE6C}" type="parTrans" cxnId="{1DB090B6-5427-4CE8-BBA4-D5C643E79DB4}">
      <dgm:prSet/>
      <dgm:spPr/>
      <dgm:t>
        <a:bodyPr/>
        <a:lstStyle/>
        <a:p>
          <a:endParaRPr lang="en-US"/>
        </a:p>
      </dgm:t>
    </dgm:pt>
    <dgm:pt modelId="{BB40731C-0168-4C2B-8C43-91B233667DE9}" type="sibTrans" cxnId="{1DB090B6-5427-4CE8-BBA4-D5C643E79DB4}">
      <dgm:prSet/>
      <dgm:spPr/>
      <dgm:t>
        <a:bodyPr/>
        <a:lstStyle/>
        <a:p>
          <a:endParaRPr lang="en-US"/>
        </a:p>
      </dgm:t>
    </dgm:pt>
    <dgm:pt modelId="{E5C5E352-39FB-4BA4-8247-A385DEF9D9F4}">
      <dgm:prSet phldrT="[Text]"/>
      <dgm:spPr/>
      <dgm:t>
        <a:bodyPr/>
        <a:lstStyle/>
        <a:p>
          <a:r>
            <a:rPr lang="en-US" dirty="0"/>
            <a:t>Writing the equation in intercept form when the graph is given </a:t>
          </a:r>
          <a:r>
            <a:rPr lang="en-US" dirty="0" err="1"/>
            <a:t>etc</a:t>
          </a:r>
          <a:endParaRPr lang="en-US" dirty="0"/>
        </a:p>
      </dgm:t>
    </dgm:pt>
    <dgm:pt modelId="{F49B2695-96CC-400C-9608-9E999FC97FAF}" type="parTrans" cxnId="{44D3BF3F-64FB-48F4-A60C-937A47CA5260}">
      <dgm:prSet/>
      <dgm:spPr/>
      <dgm:t>
        <a:bodyPr/>
        <a:lstStyle/>
        <a:p>
          <a:endParaRPr lang="en-US"/>
        </a:p>
      </dgm:t>
    </dgm:pt>
    <dgm:pt modelId="{E8129444-61A4-416B-A5CF-3BBD3591E5C0}" type="sibTrans" cxnId="{44D3BF3F-64FB-48F4-A60C-937A47CA5260}">
      <dgm:prSet/>
      <dgm:spPr/>
      <dgm:t>
        <a:bodyPr/>
        <a:lstStyle/>
        <a:p>
          <a:endParaRPr lang="en-US"/>
        </a:p>
      </dgm:t>
    </dgm:pt>
    <dgm:pt modelId="{B468E7FB-971A-4EA2-9D5E-3A7D3958A947}">
      <dgm:prSet phldrT="[Text]"/>
      <dgm:spPr/>
      <dgm:t>
        <a:bodyPr/>
        <a:lstStyle/>
        <a:p>
          <a:r>
            <a:rPr lang="en-US" dirty="0"/>
            <a:t>Vertex form</a:t>
          </a:r>
        </a:p>
      </dgm:t>
    </dgm:pt>
    <dgm:pt modelId="{C88C197F-3D0C-48A2-AB4C-C41F842F414B}" type="parTrans" cxnId="{72C5D205-351E-4330-AD3A-CFA7C30B2972}">
      <dgm:prSet/>
      <dgm:spPr/>
      <dgm:t>
        <a:bodyPr/>
        <a:lstStyle/>
        <a:p>
          <a:endParaRPr lang="en-US"/>
        </a:p>
      </dgm:t>
    </dgm:pt>
    <dgm:pt modelId="{049B80F2-B56E-42C5-B26B-A4E261541BD7}" type="sibTrans" cxnId="{72C5D205-351E-4330-AD3A-CFA7C30B2972}">
      <dgm:prSet/>
      <dgm:spPr/>
      <dgm:t>
        <a:bodyPr/>
        <a:lstStyle/>
        <a:p>
          <a:endParaRPr lang="en-US"/>
        </a:p>
      </dgm:t>
    </dgm:pt>
    <dgm:pt modelId="{6B3148F4-8F44-4AE6-B609-8A399BB3040B}">
      <dgm:prSet phldrT="[Text]"/>
      <dgm:spPr/>
      <dgm:t>
        <a:bodyPr/>
        <a:lstStyle/>
        <a:p>
          <a:endParaRPr lang="en-US" dirty="0"/>
        </a:p>
      </dgm:t>
    </dgm:pt>
    <dgm:pt modelId="{AD4193F4-EF0B-4FF6-BB86-FB2C63C2B964}" type="parTrans" cxnId="{20538D3C-4510-4B63-B1A2-3633690A85DA}">
      <dgm:prSet/>
      <dgm:spPr/>
      <dgm:t>
        <a:bodyPr/>
        <a:lstStyle/>
        <a:p>
          <a:endParaRPr lang="en-US"/>
        </a:p>
      </dgm:t>
    </dgm:pt>
    <dgm:pt modelId="{D9C32B45-01FD-4330-92D0-B30AB472CF0D}" type="sibTrans" cxnId="{20538D3C-4510-4B63-B1A2-3633690A85DA}">
      <dgm:prSet/>
      <dgm:spPr/>
      <dgm:t>
        <a:bodyPr/>
        <a:lstStyle/>
        <a:p>
          <a:endParaRPr lang="en-US"/>
        </a:p>
      </dgm:t>
    </dgm:pt>
    <dgm:pt modelId="{AF9129B8-2308-47C5-82DD-D2FFEF0949F4}">
      <dgm:prSet phldrT="[Text]"/>
      <dgm:spPr/>
      <dgm:t>
        <a:bodyPr/>
        <a:lstStyle/>
        <a:p>
          <a:r>
            <a:rPr lang="en-US" dirty="0"/>
            <a:t>Intercepts form</a:t>
          </a:r>
        </a:p>
      </dgm:t>
    </dgm:pt>
    <dgm:pt modelId="{FC130B57-E86F-4BBC-8684-952C8BB4F2A6}" type="parTrans" cxnId="{9F2363BE-2B70-458C-BAF1-DBB754C08769}">
      <dgm:prSet/>
      <dgm:spPr/>
      <dgm:t>
        <a:bodyPr/>
        <a:lstStyle/>
        <a:p>
          <a:endParaRPr lang="en-US"/>
        </a:p>
      </dgm:t>
    </dgm:pt>
    <dgm:pt modelId="{8500BD90-3924-4664-B80C-85A05DD7D602}" type="sibTrans" cxnId="{9F2363BE-2B70-458C-BAF1-DBB754C08769}">
      <dgm:prSet/>
      <dgm:spPr/>
      <dgm:t>
        <a:bodyPr/>
        <a:lstStyle/>
        <a:p>
          <a:endParaRPr lang="en-US"/>
        </a:p>
      </dgm:t>
    </dgm:pt>
    <dgm:pt modelId="{A846E5C8-1D98-4EAD-8EC4-36E7547C17C3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</dgm:pt>
    <dgm:pt modelId="{5BDD579F-4038-4CF7-8EC9-994CDEFC9480}" type="pres">
      <dgm:prSet presAssocID="{3F442EA2-39BA-4C9A-AD59-755D4917D532}" presName="Name1" presStyleCnt="0"/>
      <dgm:spPr/>
    </dgm:pt>
    <dgm:pt modelId="{805830B2-66E4-445D-81A8-B846A9699638}" type="pres">
      <dgm:prSet presAssocID="{3F442EA2-39BA-4C9A-AD59-755D4917D532}" presName="cycle" presStyleCnt="0"/>
      <dgm:spPr/>
    </dgm:pt>
    <dgm:pt modelId="{CE3AD522-9535-4F4C-95CD-B87FB94F993E}" type="pres">
      <dgm:prSet presAssocID="{3F442EA2-39BA-4C9A-AD59-755D4917D532}" presName="srcNode" presStyleLbl="node1" presStyleIdx="0" presStyleCnt="3"/>
      <dgm:spPr/>
    </dgm:pt>
    <dgm:pt modelId="{D8455D4B-ABD7-4D7E-92EE-68F5248F13AB}" type="pres">
      <dgm:prSet presAssocID="{3F442EA2-39BA-4C9A-AD59-755D4917D532}" presName="conn" presStyleLbl="parChTrans1D2" presStyleIdx="0" presStyleCnt="1"/>
      <dgm:spPr/>
    </dgm:pt>
    <dgm:pt modelId="{8252FB90-F706-4A1D-B0A3-B9CCFD3F1696}" type="pres">
      <dgm:prSet presAssocID="{3F442EA2-39BA-4C9A-AD59-755D4917D532}" presName="extraNode" presStyleLbl="node1" presStyleIdx="0" presStyleCnt="3"/>
      <dgm:spPr/>
    </dgm:pt>
    <dgm:pt modelId="{B87FFC44-79C1-448B-91D9-D5F8B90ABE87}" type="pres">
      <dgm:prSet presAssocID="{3F442EA2-39BA-4C9A-AD59-755D4917D532}" presName="dstNode" presStyleLbl="node1" presStyleIdx="0" presStyleCnt="3"/>
      <dgm:spPr/>
    </dgm:pt>
    <dgm:pt modelId="{6709A181-35DC-46B6-A889-14D4E8AF2C83}" type="pres">
      <dgm:prSet presAssocID="{4DF9FE7B-F642-4898-A360-D4E3814E1A3D}" presName="text_1" presStyleLbl="node1" presStyleIdx="0" presStyleCnt="3">
        <dgm:presLayoutVars>
          <dgm:bulletEnabled val="1"/>
        </dgm:presLayoutVars>
      </dgm:prSet>
      <dgm:spPr/>
    </dgm:pt>
    <dgm:pt modelId="{A9ABF886-1C1D-4E81-8515-70A27E2615D3}" type="pres">
      <dgm:prSet presAssocID="{4DF9FE7B-F642-4898-A360-D4E3814E1A3D}" presName="accent_1" presStyleCnt="0"/>
      <dgm:spPr/>
    </dgm:pt>
    <dgm:pt modelId="{EF0A324C-3B40-4CB9-82A1-762C904108F5}" type="pres">
      <dgm:prSet presAssocID="{4DF9FE7B-F642-4898-A360-D4E3814E1A3D}" presName="accentRepeatNode" presStyleLbl="solidFgAcc1" presStyleIdx="0" presStyleCnt="3"/>
      <dgm:spPr/>
    </dgm:pt>
    <dgm:pt modelId="{F8289C79-4DEF-418D-8141-E53818C26B06}" type="pres">
      <dgm:prSet presAssocID="{3929B1E1-4BC4-4C73-ABE8-27CEF96A3652}" presName="text_2" presStyleLbl="node1" presStyleIdx="1" presStyleCnt="3">
        <dgm:presLayoutVars>
          <dgm:bulletEnabled val="1"/>
        </dgm:presLayoutVars>
      </dgm:prSet>
      <dgm:spPr/>
    </dgm:pt>
    <dgm:pt modelId="{2CB9DA42-661B-48BE-A2AC-4426B99AF13A}" type="pres">
      <dgm:prSet presAssocID="{3929B1E1-4BC4-4C73-ABE8-27CEF96A3652}" presName="accent_2" presStyleCnt="0"/>
      <dgm:spPr/>
    </dgm:pt>
    <dgm:pt modelId="{68773B19-9C2D-4A0D-B7C3-3C6E9B7D728B}" type="pres">
      <dgm:prSet presAssocID="{3929B1E1-4BC4-4C73-ABE8-27CEF96A3652}" presName="accentRepeatNode" presStyleLbl="solidFgAcc1" presStyleIdx="1" presStyleCnt="3"/>
      <dgm:spPr/>
    </dgm:pt>
    <dgm:pt modelId="{D31517C7-F7E3-4921-A122-02A68292D5C1}" type="pres">
      <dgm:prSet presAssocID="{60CDF8D0-D4FC-4467-A51E-79C5A58B0B2C}" presName="text_3" presStyleLbl="node1" presStyleIdx="2" presStyleCnt="3">
        <dgm:presLayoutVars>
          <dgm:bulletEnabled val="1"/>
        </dgm:presLayoutVars>
      </dgm:prSet>
      <dgm:spPr/>
    </dgm:pt>
    <dgm:pt modelId="{2F317D29-FDE1-4B7A-8B26-F42E0ECA796E}" type="pres">
      <dgm:prSet presAssocID="{60CDF8D0-D4FC-4467-A51E-79C5A58B0B2C}" presName="accent_3" presStyleCnt="0"/>
      <dgm:spPr/>
    </dgm:pt>
    <dgm:pt modelId="{59AD99D9-FEA2-4AC1-9D10-3A8088510406}" type="pres">
      <dgm:prSet presAssocID="{60CDF8D0-D4FC-4467-A51E-79C5A58B0B2C}" presName="accentRepeatNode" presStyleLbl="solidFgAcc1" presStyleIdx="2" presStyleCnt="3"/>
      <dgm:spPr/>
    </dgm:pt>
  </dgm:ptLst>
  <dgm:cxnLst>
    <dgm:cxn modelId="{3477D386-87A5-4042-825B-8D9465ECBA52}" type="presOf" srcId="{50629C12-7464-4473-ADEF-1A284F8A9957}" destId="{D31517C7-F7E3-4921-A122-02A68292D5C1}" srcOrd="0" destOrd="1" presId="urn:microsoft.com/office/officeart/2008/layout/VerticalCurvedList"/>
    <dgm:cxn modelId="{1DB090B6-5427-4CE8-BBA4-D5C643E79DB4}" srcId="{3929B1E1-4BC4-4C73-ABE8-27CEF96A3652}" destId="{9635AF6D-C575-4F19-AB4F-5E6D6CA0B5DB}" srcOrd="3" destOrd="0" parTransId="{5FED210D-FA9B-403A-BD1F-7F3410E1CE6C}" sibTransId="{BB40731C-0168-4C2B-8C43-91B233667DE9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72B8B283-5B0F-4686-8B04-20B8773905DD}" type="presOf" srcId="{E5C5E352-39FB-4BA4-8247-A385DEF9D9F4}" destId="{F8289C79-4DEF-418D-8141-E53818C26B06}" srcOrd="0" destOrd="3" presId="urn:microsoft.com/office/officeart/2008/layout/VerticalCurvedList"/>
    <dgm:cxn modelId="{AF6259F0-E2A9-4417-BAD7-B5B102523D4F}" type="presOf" srcId="{6B3148F4-8F44-4AE6-B609-8A399BB3040B}" destId="{D31517C7-F7E3-4921-A122-02A68292D5C1}" srcOrd="0" destOrd="4" presId="urn:microsoft.com/office/officeart/2008/layout/VerticalCurvedList"/>
    <dgm:cxn modelId="{5B774904-BDB7-4951-A052-F23850BA635A}" type="presOf" srcId="{789CD6DB-3A68-4A41-90BD-4F0CBB3617D1}" destId="{6709A181-35DC-46B6-A889-14D4E8AF2C83}" srcOrd="0" destOrd="2" presId="urn:microsoft.com/office/officeart/2008/layout/VerticalCurvedList"/>
    <dgm:cxn modelId="{20538D3C-4510-4B63-B1A2-3633690A85DA}" srcId="{60CDF8D0-D4FC-4467-A51E-79C5A58B0B2C}" destId="{6B3148F4-8F44-4AE6-B609-8A399BB3040B}" srcOrd="3" destOrd="0" parTransId="{AD4193F4-EF0B-4FF6-BB86-FB2C63C2B964}" sibTransId="{D9C32B45-01FD-4330-92D0-B30AB472CF0D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37E60287-0530-4390-99DD-470B32F09032}" type="presOf" srcId="{75C067D7-FCD2-4969-8F27-4BBDA88E75ED}" destId="{D8455D4B-ABD7-4D7E-92EE-68F5248F13AB}" srcOrd="0" destOrd="0" presId="urn:microsoft.com/office/officeart/2008/layout/VerticalCurvedList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85366C1A-FFF5-4644-B50B-EE0995A81EAB}" type="presOf" srcId="{AF9129B8-2308-47C5-82DD-D2FFEF0949F4}" destId="{D31517C7-F7E3-4921-A122-02A68292D5C1}" srcOrd="0" destOrd="3" presId="urn:microsoft.com/office/officeart/2008/layout/VerticalCurvedList"/>
    <dgm:cxn modelId="{305958AF-0850-46C4-894B-30DA0A700712}" type="presOf" srcId="{99E0600D-9954-43F4-8926-13B8777FAAA1}" destId="{F8289C79-4DEF-418D-8141-E53818C26B06}" srcOrd="0" destOrd="1" presId="urn:microsoft.com/office/officeart/2008/layout/VerticalCurvedList"/>
    <dgm:cxn modelId="{72C5D205-351E-4330-AD3A-CFA7C30B2972}" srcId="{60CDF8D0-D4FC-4467-A51E-79C5A58B0B2C}" destId="{B468E7FB-971A-4EA2-9D5E-3A7D3958A947}" srcOrd="1" destOrd="0" parTransId="{C88C197F-3D0C-48A2-AB4C-C41F842F414B}" sibTransId="{049B80F2-B56E-42C5-B26B-A4E261541BD7}"/>
    <dgm:cxn modelId="{4E1017DA-DD7F-4323-A1E1-01E00B30F56F}" type="presOf" srcId="{4DF9FE7B-F642-4898-A360-D4E3814E1A3D}" destId="{6709A181-35DC-46B6-A889-14D4E8AF2C83}" srcOrd="0" destOrd="0" presId="urn:microsoft.com/office/officeart/2008/layout/VerticalCurvedList"/>
    <dgm:cxn modelId="{2E8F032D-AF5B-44D0-9F3D-A4D8AF74A0E1}" type="presOf" srcId="{3F442EA2-39BA-4C9A-AD59-755D4917D532}" destId="{A846E5C8-1D98-4EAD-8EC4-36E7547C17C3}" srcOrd="0" destOrd="0" presId="urn:microsoft.com/office/officeart/2008/layout/VerticalCurvedList"/>
    <dgm:cxn modelId="{6521CC87-1B04-4989-9143-2E059563A67F}" type="presOf" srcId="{9635AF6D-C575-4F19-AB4F-5E6D6CA0B5DB}" destId="{F8289C79-4DEF-418D-8141-E53818C26B06}" srcOrd="0" destOrd="4" presId="urn:microsoft.com/office/officeart/2008/layout/VerticalCurvedList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0BA33C23-7852-4613-BCE5-3D6F92EA0531}" type="presOf" srcId="{EFF2750D-B4B3-474C-8B62-8B638DC31F7E}" destId="{6709A181-35DC-46B6-A889-14D4E8AF2C83}" srcOrd="0" destOrd="1" presId="urn:microsoft.com/office/officeart/2008/layout/VerticalCurvedList"/>
    <dgm:cxn modelId="{12FB74F8-5D4D-492C-B867-2BCCBC687C1C}" type="presOf" srcId="{B468E7FB-971A-4EA2-9D5E-3A7D3958A947}" destId="{D31517C7-F7E3-4921-A122-02A68292D5C1}" srcOrd="0" destOrd="2" presId="urn:microsoft.com/office/officeart/2008/layout/VerticalCurvedList"/>
    <dgm:cxn modelId="{0D07A524-6A0C-4DE2-89E4-1168B0911FC7}" type="presOf" srcId="{0791135C-9DAB-47F6-BE9C-A3E56A2DDA50}" destId="{F8289C79-4DEF-418D-8141-E53818C26B06}" srcOrd="0" destOrd="2" presId="urn:microsoft.com/office/officeart/2008/layout/VerticalCurvedList"/>
    <dgm:cxn modelId="{8A6F387D-EA5A-4D82-B10D-586D9B08ABB6}" type="presOf" srcId="{3929B1E1-4BC4-4C73-ABE8-27CEF96A3652}" destId="{F8289C79-4DEF-418D-8141-E53818C26B06}" srcOrd="0" destOrd="0" presId="urn:microsoft.com/office/officeart/2008/layout/VerticalCurvedList"/>
    <dgm:cxn modelId="{63A580CF-BAEC-4C33-93FF-588C1D089C99}" type="presOf" srcId="{60CDF8D0-D4FC-4467-A51E-79C5A58B0B2C}" destId="{D31517C7-F7E3-4921-A122-02A68292D5C1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4D3BF3F-64FB-48F4-A60C-937A47CA5260}" srcId="{3929B1E1-4BC4-4C73-ABE8-27CEF96A3652}" destId="{E5C5E352-39FB-4BA4-8247-A385DEF9D9F4}" srcOrd="2" destOrd="0" parTransId="{F49B2695-96CC-400C-9608-9E999FC97FAF}" sibTransId="{E8129444-61A4-416B-A5CF-3BBD3591E5C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9F2363BE-2B70-458C-BAF1-DBB754C08769}" srcId="{60CDF8D0-D4FC-4467-A51E-79C5A58B0B2C}" destId="{AF9129B8-2308-47C5-82DD-D2FFEF0949F4}" srcOrd="2" destOrd="0" parTransId="{FC130B57-E86F-4BBC-8684-952C8BB4F2A6}" sibTransId="{8500BD90-3924-4664-B80C-85A05DD7D602}"/>
    <dgm:cxn modelId="{EFF3386C-4D39-4928-9254-9CFA79EE141B}" type="presParOf" srcId="{A846E5C8-1D98-4EAD-8EC4-36E7547C17C3}" destId="{5BDD579F-4038-4CF7-8EC9-994CDEFC9480}" srcOrd="0" destOrd="0" presId="urn:microsoft.com/office/officeart/2008/layout/VerticalCurvedList"/>
    <dgm:cxn modelId="{A9BDDBDB-532D-4BB1-A6B8-01594C755D47}" type="presParOf" srcId="{5BDD579F-4038-4CF7-8EC9-994CDEFC9480}" destId="{805830B2-66E4-445D-81A8-B846A9699638}" srcOrd="0" destOrd="0" presId="urn:microsoft.com/office/officeart/2008/layout/VerticalCurvedList"/>
    <dgm:cxn modelId="{8B9DAC2F-7BE3-4BE4-986E-93958CA98E60}" type="presParOf" srcId="{805830B2-66E4-445D-81A8-B846A9699638}" destId="{CE3AD522-9535-4F4C-95CD-B87FB94F993E}" srcOrd="0" destOrd="0" presId="urn:microsoft.com/office/officeart/2008/layout/VerticalCurvedList"/>
    <dgm:cxn modelId="{9E65E71F-68F3-4C4E-A2A4-2317C401966C}" type="presParOf" srcId="{805830B2-66E4-445D-81A8-B846A9699638}" destId="{D8455D4B-ABD7-4D7E-92EE-68F5248F13AB}" srcOrd="1" destOrd="0" presId="urn:microsoft.com/office/officeart/2008/layout/VerticalCurvedList"/>
    <dgm:cxn modelId="{A52EAC8B-09D8-428C-98D7-BE14A9B24E23}" type="presParOf" srcId="{805830B2-66E4-445D-81A8-B846A9699638}" destId="{8252FB90-F706-4A1D-B0A3-B9CCFD3F1696}" srcOrd="2" destOrd="0" presId="urn:microsoft.com/office/officeart/2008/layout/VerticalCurvedList"/>
    <dgm:cxn modelId="{B9E4A5DB-4623-4AA7-BD8D-465ED1B53998}" type="presParOf" srcId="{805830B2-66E4-445D-81A8-B846A9699638}" destId="{B87FFC44-79C1-448B-91D9-D5F8B90ABE87}" srcOrd="3" destOrd="0" presId="urn:microsoft.com/office/officeart/2008/layout/VerticalCurvedList"/>
    <dgm:cxn modelId="{C3FF5F35-63D7-41A7-9E79-1DAF09BB52A0}" type="presParOf" srcId="{5BDD579F-4038-4CF7-8EC9-994CDEFC9480}" destId="{6709A181-35DC-46B6-A889-14D4E8AF2C83}" srcOrd="1" destOrd="0" presId="urn:microsoft.com/office/officeart/2008/layout/VerticalCurvedList"/>
    <dgm:cxn modelId="{FC30E69A-3F6B-4223-8C58-C974273CA402}" type="presParOf" srcId="{5BDD579F-4038-4CF7-8EC9-994CDEFC9480}" destId="{A9ABF886-1C1D-4E81-8515-70A27E2615D3}" srcOrd="2" destOrd="0" presId="urn:microsoft.com/office/officeart/2008/layout/VerticalCurvedList"/>
    <dgm:cxn modelId="{3500380E-FC8D-4311-B965-B1C232A1A451}" type="presParOf" srcId="{A9ABF886-1C1D-4E81-8515-70A27E2615D3}" destId="{EF0A324C-3B40-4CB9-82A1-762C904108F5}" srcOrd="0" destOrd="0" presId="urn:microsoft.com/office/officeart/2008/layout/VerticalCurvedList"/>
    <dgm:cxn modelId="{9E5668D7-E78D-47CC-8074-E06906D43E31}" type="presParOf" srcId="{5BDD579F-4038-4CF7-8EC9-994CDEFC9480}" destId="{F8289C79-4DEF-418D-8141-E53818C26B06}" srcOrd="3" destOrd="0" presId="urn:microsoft.com/office/officeart/2008/layout/VerticalCurvedList"/>
    <dgm:cxn modelId="{205FFEE1-5FB9-4743-AF6E-34FCD77FBF1F}" type="presParOf" srcId="{5BDD579F-4038-4CF7-8EC9-994CDEFC9480}" destId="{2CB9DA42-661B-48BE-A2AC-4426B99AF13A}" srcOrd="4" destOrd="0" presId="urn:microsoft.com/office/officeart/2008/layout/VerticalCurvedList"/>
    <dgm:cxn modelId="{C9CC867A-2CBA-485E-80A1-9D769A49E219}" type="presParOf" srcId="{2CB9DA42-661B-48BE-A2AC-4426B99AF13A}" destId="{68773B19-9C2D-4A0D-B7C3-3C6E9B7D728B}" srcOrd="0" destOrd="0" presId="urn:microsoft.com/office/officeart/2008/layout/VerticalCurvedList"/>
    <dgm:cxn modelId="{DD60A1FF-5D58-49C3-A291-BFA3B92DB03E}" type="presParOf" srcId="{5BDD579F-4038-4CF7-8EC9-994CDEFC9480}" destId="{D31517C7-F7E3-4921-A122-02A68292D5C1}" srcOrd="5" destOrd="0" presId="urn:microsoft.com/office/officeart/2008/layout/VerticalCurvedList"/>
    <dgm:cxn modelId="{E25C9E1B-0B5E-4C2E-9F50-1603B78849B1}" type="presParOf" srcId="{5BDD579F-4038-4CF7-8EC9-994CDEFC9480}" destId="{2F317D29-FDE1-4B7A-8B26-F42E0ECA796E}" srcOrd="6" destOrd="0" presId="urn:microsoft.com/office/officeart/2008/layout/VerticalCurvedList"/>
    <dgm:cxn modelId="{7696E100-BE2B-490A-B8DE-4DC7E4A1FD5B}" type="presParOf" srcId="{2F317D29-FDE1-4B7A-8B26-F42E0ECA796E}" destId="{59AD99D9-FEA2-4AC1-9D10-3A80885104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55D4B-ABD7-4D7E-92EE-68F5248F13AB}">
      <dsp:nvSpPr>
        <dsp:cNvPr id="0" name=""/>
        <dsp:cNvSpPr/>
      </dsp:nvSpPr>
      <dsp:spPr>
        <a:xfrm>
          <a:off x="-5619118" y="-860340"/>
          <a:ext cx="6691266" cy="6691266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A181-35DC-46B6-A889-14D4E8AF2C83}">
      <dsp:nvSpPr>
        <dsp:cNvPr id="0" name=""/>
        <dsp:cNvSpPr/>
      </dsp:nvSpPr>
      <dsp:spPr>
        <a:xfrm>
          <a:off x="689917" y="497058"/>
          <a:ext cx="4555949" cy="9941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08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</a:t>
          </a:r>
          <a:r>
            <a:rPr lang="en-US" sz="1000" kern="1200" baseline="0" dirty="0"/>
            <a:t> teacher follows up students work from the computer and give general feedback for the majority of the students on the screen and for individual students individually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Turn the names anonymous and discuss the question with the answer that needs clarification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Call the individual students to give specific feedback (differentiated instructions)</a:t>
          </a:r>
        </a:p>
      </dsp:txBody>
      <dsp:txXfrm>
        <a:off x="689917" y="497058"/>
        <a:ext cx="4555949" cy="994117"/>
      </dsp:txXfrm>
    </dsp:sp>
    <dsp:sp modelId="{EF0A324C-3B40-4CB9-82A1-762C904108F5}">
      <dsp:nvSpPr>
        <dsp:cNvPr id="0" name=""/>
        <dsp:cNvSpPr/>
      </dsp:nvSpPr>
      <dsp:spPr>
        <a:xfrm>
          <a:off x="68594" y="372793"/>
          <a:ext cx="1242646" cy="124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89C79-4DEF-418D-8141-E53818C26B06}">
      <dsp:nvSpPr>
        <dsp:cNvPr id="0" name=""/>
        <dsp:cNvSpPr/>
      </dsp:nvSpPr>
      <dsp:spPr>
        <a:xfrm>
          <a:off x="1051278" y="1988234"/>
          <a:ext cx="4194588" cy="9941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08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Connecting graphs with functions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 great task for visual learners. Looking at the zeros of the function, vertex coordinates </a:t>
          </a:r>
          <a:r>
            <a:rPr lang="en-US" sz="800" kern="1200" dirty="0" err="1"/>
            <a:t>etc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Transforming the general standard form of quadratics into vertex formula where the coordinates can be clearly seen.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Writing the equation in intercept form when the graph is given </a:t>
          </a:r>
          <a:r>
            <a:rPr lang="en-US" sz="800" kern="1200" dirty="0" err="1"/>
            <a:t>etc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1051278" y="1988234"/>
        <a:ext cx="4194588" cy="994117"/>
      </dsp:txXfrm>
    </dsp:sp>
    <dsp:sp modelId="{68773B19-9C2D-4A0D-B7C3-3C6E9B7D728B}">
      <dsp:nvSpPr>
        <dsp:cNvPr id="0" name=""/>
        <dsp:cNvSpPr/>
      </dsp:nvSpPr>
      <dsp:spPr>
        <a:xfrm>
          <a:off x="429955" y="1863969"/>
          <a:ext cx="1242646" cy="124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517C7-F7E3-4921-A122-02A68292D5C1}">
      <dsp:nvSpPr>
        <dsp:cNvPr id="0" name=""/>
        <dsp:cNvSpPr/>
      </dsp:nvSpPr>
      <dsp:spPr>
        <a:xfrm>
          <a:off x="689917" y="3479409"/>
          <a:ext cx="4555949" cy="994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08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Students can match the graph with the parabola given in different forms.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Standard form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Vertex form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Intercepts form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689917" y="3479409"/>
        <a:ext cx="4555949" cy="994117"/>
      </dsp:txXfrm>
    </dsp:sp>
    <dsp:sp modelId="{59AD99D9-FEA2-4AC1-9D10-3A8088510406}">
      <dsp:nvSpPr>
        <dsp:cNvPr id="0" name=""/>
        <dsp:cNvSpPr/>
      </dsp:nvSpPr>
      <dsp:spPr>
        <a:xfrm>
          <a:off x="68594" y="3355144"/>
          <a:ext cx="1242646" cy="124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4/13/2017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180" y="4908062"/>
            <a:ext cx="5773420" cy="531446"/>
          </a:xfr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r>
              <a:rPr lang="en-US" dirty="0"/>
              <a:t>Lucie Mingla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947508" cy="429025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accent2"/>
                </a:solidFill>
                <a:latin typeface="lucida grande"/>
              </a:rPr>
              <a:t>Presentation</a:t>
            </a:r>
            <a:br>
              <a:rPr lang="en-US" altLang="en-US" sz="4400" b="1" dirty="0">
                <a:solidFill>
                  <a:schemeClr val="accent2"/>
                </a:solidFill>
                <a:latin typeface="lucida grande"/>
              </a:rPr>
            </a:br>
            <a:r>
              <a:rPr lang="en-US" altLang="en-US" sz="4400" b="1" dirty="0">
                <a:solidFill>
                  <a:schemeClr val="accent2"/>
                </a:solidFill>
                <a:latin typeface="lucida grande"/>
              </a:rPr>
              <a:t>MSEIP workshop</a:t>
            </a:r>
            <a:r>
              <a:rPr lang="en-US" altLang="en-US" sz="4400" b="1" dirty="0">
                <a:solidFill>
                  <a:schemeClr val="accent2"/>
                </a:solidFill>
              </a:rPr>
              <a:t> Spring 2017</a:t>
            </a:r>
            <a:b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accent2"/>
                </a:solidFill>
              </a:rPr>
              <a:t>raphing Parabolas The three types of equation of parabola</a:t>
            </a:r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2" y="320431"/>
            <a:ext cx="11027509" cy="61741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393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4" y="425903"/>
            <a:ext cx="11465171" cy="600619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480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7" y="370698"/>
            <a:ext cx="11535508" cy="60228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644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2" y="444863"/>
            <a:ext cx="11512063" cy="59682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879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6" y="326571"/>
            <a:ext cx="11426093" cy="616801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473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2" y="234460"/>
            <a:ext cx="11534183" cy="63890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828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1" y="422032"/>
            <a:ext cx="11410462" cy="60100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783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69" y="313536"/>
            <a:ext cx="11480800" cy="61527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360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6" y="437662"/>
            <a:ext cx="11480801" cy="586798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69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4" y="406959"/>
            <a:ext cx="11684000" cy="613309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61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/>
              <a:t>Some Information before the activity</a:t>
            </a:r>
          </a:p>
        </p:txBody>
      </p:sp>
      <p:pic>
        <p:nvPicPr>
          <p:cNvPr id="2050" name="Picture 2" descr="https://lh4.googleusercontent.com/A6aC8MsDh9-FUt3aYUm0h1v4wydjgUICZ0EGL-sNVIuoymqR5yqxlK_mfcfgazGzDs0tsfw2sRxKfeoQVy69PRXbPj9ICcB841Pt_0RFreSJW7BHAUwLds9VACpm6JloSpmynWd8mi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4" y="1524001"/>
            <a:ext cx="4782078" cy="46640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https://lh3.googleusercontent.com/6Z2QzUvY-yQAxanbZnTqeTog3hD9lFFqEMVjMRViHp9XmFBSUlT9UGQ7zhbktUPYDEGQk6z71M4ABMoOkfB-R_hTNae7mIcBu33ZrP8vwtvzxVRcR4OIafju5568YlVupFDmx87FTn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78" y="1524000"/>
            <a:ext cx="4376614" cy="46640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4892"/>
            <a:ext cx="10820400" cy="577556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314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484554"/>
            <a:ext cx="11254153" cy="589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868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3" y="296985"/>
            <a:ext cx="11519878" cy="6166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348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" y="425774"/>
            <a:ext cx="11754338" cy="5998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73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9" y="609600"/>
            <a:ext cx="11444181" cy="589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448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398585"/>
            <a:ext cx="11684000" cy="59865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055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5" y="437662"/>
            <a:ext cx="11605846" cy="606473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073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4" y="393587"/>
            <a:ext cx="11504246" cy="60708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998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4" y="543045"/>
            <a:ext cx="11426093" cy="577190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275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2" y="422030"/>
            <a:ext cx="11519876" cy="610381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665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/>
              <a:t>Activity Outline associated with solutions(my preparation)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29" y="1617785"/>
            <a:ext cx="10375656" cy="49672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435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69" y="328246"/>
            <a:ext cx="11465170" cy="615070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954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6" y="334323"/>
            <a:ext cx="11590216" cy="61893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161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495300"/>
            <a:ext cx="11043137" cy="58674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32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7" y="259862"/>
            <a:ext cx="11363570" cy="642257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806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06" y="471854"/>
            <a:ext cx="10763250" cy="58674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416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447675"/>
            <a:ext cx="11032881" cy="596265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567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Match My Parabola Activity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Evaluating and giving feedback to students</a:t>
            </a:r>
          </a:p>
        </p:txBody>
      </p:sp>
    </p:spTree>
    <p:extLst>
      <p:ext uri="{BB962C8B-B14F-4D97-AF65-F5344CB8AC3E}">
        <p14:creationId xmlns:p14="http://schemas.microsoft.com/office/powerpoint/2010/main" val="14363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450" y="-200025"/>
            <a:ext cx="13296900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888" y="-319088"/>
            <a:ext cx="13439775" cy="74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38" y="-223838"/>
            <a:ext cx="1347787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6" y="336062"/>
            <a:ext cx="11019693" cy="58070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865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1661" cy="68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850" y="-119063"/>
            <a:ext cx="13601700" cy="7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863" y="-252413"/>
            <a:ext cx="13039725" cy="7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242888"/>
            <a:ext cx="13335000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3413" y="-242888"/>
            <a:ext cx="134588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38" y="-161925"/>
            <a:ext cx="13477875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650" y="-314325"/>
            <a:ext cx="134493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713" y="-376238"/>
            <a:ext cx="13687425" cy="76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550" y="-342900"/>
            <a:ext cx="133731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825" y="-204788"/>
            <a:ext cx="13201650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4" y="570523"/>
            <a:ext cx="11050955" cy="573649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704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925" y="-271463"/>
            <a:ext cx="13277850" cy="74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-200025"/>
            <a:ext cx="13211175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3425" y="-371475"/>
            <a:ext cx="1365885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188" y="-280988"/>
            <a:ext cx="12906375" cy="74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850" y="-280988"/>
            <a:ext cx="13601700" cy="74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836" y="-243010"/>
            <a:ext cx="134683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 title="SmartArt samp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0483411"/>
              </p:ext>
            </p:extLst>
          </p:nvPr>
        </p:nvGraphicFramePr>
        <p:xfrm>
          <a:off x="6744676" y="1813168"/>
          <a:ext cx="5314461" cy="497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688123" y="2813537"/>
            <a:ext cx="4790831" cy="38295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 feedback for each students</a:t>
            </a:r>
          </a:p>
          <a:p>
            <a:r>
              <a:rPr lang="en-US" dirty="0"/>
              <a:t>Very good activity for connecting the graph with different types of quadratic functions.</a:t>
            </a:r>
          </a:p>
          <a:p>
            <a:r>
              <a:rPr lang="en-US" dirty="0"/>
              <a:t>Students can reveal, explore various forms of equation of parabola and the vertex coordinates, line of symmetry, concavity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484554"/>
            <a:ext cx="10105292" cy="132861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The benefits of these types of activities</a:t>
            </a:r>
            <a:br>
              <a:rPr lang="en-US" sz="3100" dirty="0"/>
            </a:br>
            <a:r>
              <a:rPr lang="en-US" sz="3100" dirty="0"/>
              <a:t>https://teacher.desmos.com/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7" y="392723"/>
            <a:ext cx="11066586" cy="60725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94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547077"/>
            <a:ext cx="11332308" cy="56725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166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547339"/>
            <a:ext cx="11121293" cy="576332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135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3" y="687754"/>
            <a:ext cx="11168186" cy="557236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024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081611-814B-4EEC-95CB-5163EF94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0</TotalTime>
  <Words>193</Words>
  <Application>Microsoft Office PowerPoint</Application>
  <PresentationFormat>Widescreen</PresentationFormat>
  <Paragraphs>22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Century Gothic</vt:lpstr>
      <vt:lpstr>lucida grande</vt:lpstr>
      <vt:lpstr>Verdana</vt:lpstr>
      <vt:lpstr>Wingdings 2</vt:lpstr>
      <vt:lpstr>Idea design template</vt:lpstr>
      <vt:lpstr>Presentation MSEIP workshop Spring 2017 Graphing Parabolas The three types of equation of parabola</vt:lpstr>
      <vt:lpstr>Some Information before the activity</vt:lpstr>
      <vt:lpstr>Activity Outline associated with solutions(my preparation)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My Parabola Activity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benefits of these types of activities https://teacher.desmos.com/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2017-03-16T17:33:22Z</dcterms:created>
  <dcterms:modified xsi:type="dcterms:W3CDTF">2017-04-14T14:15:36Z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</Properties>
</file>