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6"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1C678-E380-4678-BD57-9AB6913FA2E7}"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D8657-42E0-4AA2-B12E-C70AA0AFD21D}" type="slidenum">
              <a:rPr lang="en-US" smtClean="0"/>
              <a:t>‹#›</a:t>
            </a:fld>
            <a:endParaRPr lang="en-US"/>
          </a:p>
        </p:txBody>
      </p:sp>
    </p:spTree>
    <p:extLst>
      <p:ext uri="{BB962C8B-B14F-4D97-AF65-F5344CB8AC3E}">
        <p14:creationId xmlns:p14="http://schemas.microsoft.com/office/powerpoint/2010/main" val="1126020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7D8657-42E0-4AA2-B12E-C70AA0AFD21D}" type="slidenum">
              <a:rPr lang="en-US" smtClean="0"/>
              <a:t>1</a:t>
            </a:fld>
            <a:endParaRPr lang="en-US"/>
          </a:p>
        </p:txBody>
      </p:sp>
    </p:spTree>
    <p:extLst>
      <p:ext uri="{BB962C8B-B14F-4D97-AF65-F5344CB8AC3E}">
        <p14:creationId xmlns:p14="http://schemas.microsoft.com/office/powerpoint/2010/main" val="2945353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FA6064-37AB-437B-A3FA-22F2ADD98FD7}" type="datetime1">
              <a:rPr lang="en-US" smtClean="0"/>
              <a:t>10/27/2016</a:t>
            </a:fld>
            <a:endParaRPr lang="en-US" dirty="0"/>
          </a:p>
        </p:txBody>
      </p:sp>
      <p:sp>
        <p:nvSpPr>
          <p:cNvPr id="5" name="Footer Placeholder 4"/>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F1C29-4B62-4C17-A870-E3A3A1ED7A02}"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6B9A5-D9B4-4AAE-97C5-1D38C1F63E37}"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D9DB0-72BB-4707-AF76-F2E8B3EE2C92}"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0C875-1F29-48FA-84A9-717B01E36FB5}"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BE839DA-3965-4E5B-AEAF-8D62DC9EE811}" type="datetime1">
              <a:rPr lang="en-US" smtClean="0"/>
              <a:t>10/27/2016</a:t>
            </a:fld>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5593812-3A9D-4683-8204-B2762E1333E8}" type="datetime1">
              <a:rPr lang="en-US" smtClean="0"/>
              <a:t>10/27/2016</a:t>
            </a:fld>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813FB5-9DBF-4EDE-A212-8841681E1F02}" type="datetime1">
              <a:rPr lang="en-US" smtClean="0"/>
              <a:t>10/27/2016</a:t>
            </a:fld>
            <a:endParaRPr lang="en-US" dirty="0"/>
          </a:p>
        </p:txBody>
      </p:sp>
      <p:sp>
        <p:nvSpPr>
          <p:cNvPr id="5" name="Footer Placeholder 4"/>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0A91E9-0E9B-464D-8BEB-52AB8F7559F9}" type="datetime1">
              <a:rPr lang="en-US" smtClean="0"/>
              <a:t>10/27/2016</a:t>
            </a:fld>
            <a:endParaRPr lang="en-US" dirty="0"/>
          </a:p>
        </p:txBody>
      </p:sp>
      <p:sp>
        <p:nvSpPr>
          <p:cNvPr id="5" name="Footer Placeholder 4"/>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F1536-BB95-4C07-B72F-BA95A6C30F86}" type="datetime1">
              <a:rPr lang="en-US" smtClean="0"/>
              <a:t>10/27/2016</a:t>
            </a:fld>
            <a:endParaRPr lang="en-US" dirty="0"/>
          </a:p>
        </p:txBody>
      </p:sp>
      <p:sp>
        <p:nvSpPr>
          <p:cNvPr id="5" name="Footer Placeholder 4"/>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AE324-FA2D-49EC-B35D-580498DE491E}" type="datetime1">
              <a:rPr lang="en-US" smtClean="0"/>
              <a:t>10/27/2016</a:t>
            </a:fld>
            <a:endParaRPr lang="en-US" dirty="0"/>
          </a:p>
        </p:txBody>
      </p:sp>
      <p:sp>
        <p:nvSpPr>
          <p:cNvPr id="5" name="Footer Placeholder 4"/>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67BE87-CAA8-4F0B-A16A-3E0696A5E7C6}"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44831E-F4ED-475C-83B1-1E71F640EA76}" type="datetime1">
              <a:rPr lang="en-US" smtClean="0"/>
              <a:t>10/27/2016</a:t>
            </a:fld>
            <a:endParaRPr lang="en-US" dirty="0"/>
          </a:p>
        </p:txBody>
      </p:sp>
      <p:sp>
        <p:nvSpPr>
          <p:cNvPr id="8" name="Footer Placeholder 7"/>
          <p:cNvSpPr>
            <a:spLocks noGrp="1"/>
          </p:cNvSpPr>
          <p:nvPr>
            <p:ph type="ftr" sz="quarter" idx="11"/>
          </p:nvPr>
        </p:nvSpPr>
        <p:spPr/>
        <p:txBody>
          <a:bodyPr/>
          <a:lstStyle/>
          <a:p>
            <a:r>
              <a:rPr lang="en-US" smtClean="0"/>
              <a:t>Supported by a Department of Education MSEIP grant #P120A150063</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59E26A-FC8C-4659-840A-ECF657C66483}" type="datetime1">
              <a:rPr lang="en-US" smtClean="0"/>
              <a:t>10/27/2016</a:t>
            </a:fld>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4DBF383-5EA1-4E2E-BAF6-B595CC1F0B78}" type="datetime1">
              <a:rPr lang="en-US" smtClean="0"/>
              <a:t>10/27/2016</a:t>
            </a:fld>
            <a:endParaRPr lang="en-US" dirty="0"/>
          </a:p>
        </p:txBody>
      </p:sp>
      <p:sp>
        <p:nvSpPr>
          <p:cNvPr id="3" name="Footer Placeholder 2"/>
          <p:cNvSpPr>
            <a:spLocks noGrp="1"/>
          </p:cNvSpPr>
          <p:nvPr>
            <p:ph type="ftr" sz="quarter" idx="11"/>
          </p:nvPr>
        </p:nvSpPr>
        <p:spPr/>
        <p:txBody>
          <a:bodyPr/>
          <a:lstStyle/>
          <a:p>
            <a:r>
              <a:rPr lang="en-US" smtClean="0"/>
              <a:t>Supported by a Department of Education MSEIP grant #P120A150063</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1685E-1D40-4B55-B824-E6D977C90379}"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301CC-2956-4410-89AB-F42861DF8125}" type="datetime1">
              <a:rPr lang="en-US" smtClean="0"/>
              <a:t>10/27/2016</a:t>
            </a:fld>
            <a:endParaRPr lang="en-US" dirty="0"/>
          </a:p>
        </p:txBody>
      </p:sp>
      <p:sp>
        <p:nvSpPr>
          <p:cNvPr id="6" name="Footer Placeholder 5"/>
          <p:cNvSpPr>
            <a:spLocks noGrp="1"/>
          </p:cNvSpPr>
          <p:nvPr>
            <p:ph type="ftr" sz="quarter" idx="11"/>
          </p:nvPr>
        </p:nvSpPr>
        <p:spPr/>
        <p:txBody>
          <a:bodyPr/>
          <a:lstStyle/>
          <a:p>
            <a:r>
              <a:rPr lang="en-US" smtClean="0"/>
              <a:t>Supported by a Department of Education MSEIP grant #P120A150063</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7FEF6FB-5794-411E-8C80-312058C442E8}" type="datetime1">
              <a:rPr lang="en-US" smtClean="0"/>
              <a:t>10/27/2016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Supported by a Department of Education MSEIP grant #P120A150063</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800" dirty="0" smtClean="0"/>
              <a:t>Computing in the Classroom and best practices to improve gender diversity equity: </a:t>
            </a:r>
            <a:r>
              <a:rPr lang="en-US" sz="3800" dirty="0"/>
              <a:t>Professional development for adjunct faculty</a:t>
            </a:r>
          </a:p>
        </p:txBody>
      </p:sp>
      <p:sp>
        <p:nvSpPr>
          <p:cNvPr id="3" name="Subtitle 2"/>
          <p:cNvSpPr>
            <a:spLocks noGrp="1"/>
          </p:cNvSpPr>
          <p:nvPr>
            <p:ph type="subTitle" idx="1"/>
          </p:nvPr>
        </p:nvSpPr>
        <p:spPr/>
        <p:txBody>
          <a:bodyPr>
            <a:normAutofit lnSpcReduction="10000"/>
          </a:bodyPr>
          <a:lstStyle/>
          <a:p>
            <a:r>
              <a:rPr lang="en-US" dirty="0" smtClean="0"/>
              <a:t>Professor </a:t>
            </a:r>
            <a:r>
              <a:rPr lang="en-US" dirty="0" err="1" smtClean="0"/>
              <a:t>Younge’s</a:t>
            </a:r>
            <a:r>
              <a:rPr lang="en-US" dirty="0" smtClean="0"/>
              <a:t> Experience implementing Think-pair-share in a college algebra and trigonometry course (mat 1275)</a:t>
            </a:r>
          </a:p>
          <a:p>
            <a:r>
              <a:rPr lang="en-US" dirty="0" smtClean="0"/>
              <a:t>fall 2016</a:t>
            </a:r>
            <a:endParaRPr lang="en-US" dirty="0"/>
          </a:p>
        </p:txBody>
      </p:sp>
      <p:sp>
        <p:nvSpPr>
          <p:cNvPr id="4" name="Footer Placeholder 3"/>
          <p:cNvSpPr>
            <a:spLocks noGrp="1"/>
          </p:cNvSpPr>
          <p:nvPr>
            <p:ph type="ftr" sz="quarter" idx="11"/>
          </p:nvPr>
        </p:nvSpPr>
        <p:spPr>
          <a:xfrm>
            <a:off x="913774" y="5893666"/>
            <a:ext cx="6672887" cy="365125"/>
          </a:xfrm>
        </p:spPr>
        <p:txBody>
          <a:bodyPr/>
          <a:lstStyle/>
          <a:p>
            <a:r>
              <a:rPr lang="en-US" dirty="0" smtClean="0"/>
              <a:t>Supported by a Department of Education MSEIP grant #P120A150063</a:t>
            </a:r>
            <a:endParaRPr lang="en-US" dirty="0"/>
          </a:p>
        </p:txBody>
      </p:sp>
    </p:spTree>
    <p:extLst>
      <p:ext uri="{BB962C8B-B14F-4D97-AF65-F5344CB8AC3E}">
        <p14:creationId xmlns:p14="http://schemas.microsoft.com/office/powerpoint/2010/main" val="346081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suggestions and tips for implementing</a:t>
            </a:r>
            <a:br>
              <a:rPr lang="en-US" dirty="0" smtClean="0"/>
            </a:br>
            <a:r>
              <a:rPr lang="en-US" dirty="0" smtClean="0"/>
              <a:t>Think-pair-share</a:t>
            </a:r>
            <a:endParaRPr lang="en-US" dirty="0"/>
          </a:p>
        </p:txBody>
      </p:sp>
      <p:sp>
        <p:nvSpPr>
          <p:cNvPr id="3" name="Content Placeholder 2"/>
          <p:cNvSpPr>
            <a:spLocks noGrp="1"/>
          </p:cNvSpPr>
          <p:nvPr>
            <p:ph sz="quarter" idx="13"/>
          </p:nvPr>
        </p:nvSpPr>
        <p:spPr/>
        <p:txBody>
          <a:bodyPr/>
          <a:lstStyle/>
          <a:p>
            <a:r>
              <a:rPr lang="en-US" dirty="0" smtClean="0"/>
              <a:t>Be prepared by </a:t>
            </a:r>
            <a:r>
              <a:rPr lang="en-US" dirty="0" smtClean="0">
                <a:solidFill>
                  <a:schemeClr val="accent1"/>
                </a:solidFill>
              </a:rPr>
              <a:t>thinking about the activity in advance</a:t>
            </a:r>
          </a:p>
          <a:p>
            <a:r>
              <a:rPr lang="en-US" dirty="0" smtClean="0"/>
              <a:t>Make sure the </a:t>
            </a:r>
            <a:r>
              <a:rPr lang="en-US" dirty="0" smtClean="0">
                <a:solidFill>
                  <a:schemeClr val="accent1"/>
                </a:solidFill>
              </a:rPr>
              <a:t>directions are clear</a:t>
            </a:r>
          </a:p>
          <a:p>
            <a:r>
              <a:rPr lang="en-US" dirty="0" smtClean="0">
                <a:solidFill>
                  <a:schemeClr val="accent1"/>
                </a:solidFill>
              </a:rPr>
              <a:t>Try to anticipate what may go wrong</a:t>
            </a:r>
            <a:r>
              <a:rPr lang="en-US" dirty="0" smtClean="0"/>
              <a:t> or what questions the students may </a:t>
            </a:r>
            <a:r>
              <a:rPr lang="en-US" dirty="0" smtClean="0"/>
              <a:t>have</a:t>
            </a:r>
          </a:p>
          <a:p>
            <a:r>
              <a:rPr lang="en-US" dirty="0" smtClean="0"/>
              <a:t>Remember the </a:t>
            </a:r>
            <a:r>
              <a:rPr lang="en-US" dirty="0" smtClean="0">
                <a:solidFill>
                  <a:schemeClr val="accent1"/>
                </a:solidFill>
              </a:rPr>
              <a:t>varying skill levels</a:t>
            </a:r>
            <a:r>
              <a:rPr lang="en-US" dirty="0" smtClean="0"/>
              <a:t> of your students</a:t>
            </a:r>
            <a:endParaRPr lang="en-US" dirty="0" smtClean="0"/>
          </a:p>
          <a:p>
            <a:r>
              <a:rPr lang="en-US" dirty="0" smtClean="0"/>
              <a:t>If the same students are paring up, </a:t>
            </a:r>
            <a:r>
              <a:rPr lang="en-US" dirty="0" smtClean="0">
                <a:solidFill>
                  <a:schemeClr val="accent1"/>
                </a:solidFill>
              </a:rPr>
              <a:t>try randomizing the questions or counting off</a:t>
            </a:r>
            <a:r>
              <a:rPr lang="en-US" dirty="0" smtClean="0"/>
              <a:t> so they do not have control over who they work with</a:t>
            </a:r>
          </a:p>
          <a:p>
            <a:r>
              <a:rPr lang="en-US" dirty="0" smtClean="0"/>
              <a:t>Be flexible in </a:t>
            </a:r>
            <a:r>
              <a:rPr lang="en-US" dirty="0" smtClean="0">
                <a:solidFill>
                  <a:schemeClr val="accent1"/>
                </a:solidFill>
              </a:rPr>
              <a:t>giving credit or extra credit</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322691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solidFill>
                  <a:schemeClr val="accent1"/>
                </a:solidFill>
              </a:rPr>
              <a:t>think-pair-share</a:t>
            </a:r>
            <a:r>
              <a:rPr lang="en-US" dirty="0" smtClean="0"/>
              <a:t>?</a:t>
            </a:r>
            <a:endParaRPr lang="en-US" dirty="0"/>
          </a:p>
        </p:txBody>
      </p:sp>
      <p:sp>
        <p:nvSpPr>
          <p:cNvPr id="3" name="Content Placeholder 2"/>
          <p:cNvSpPr>
            <a:spLocks noGrp="1"/>
          </p:cNvSpPr>
          <p:nvPr>
            <p:ph sz="quarter" idx="13"/>
          </p:nvPr>
        </p:nvSpPr>
        <p:spPr/>
        <p:txBody>
          <a:bodyPr/>
          <a:lstStyle/>
          <a:p>
            <a:r>
              <a:rPr lang="en-US" dirty="0" smtClean="0">
                <a:solidFill>
                  <a:schemeClr val="accent1"/>
                </a:solidFill>
              </a:rPr>
              <a:t>Think-pair-share</a:t>
            </a:r>
            <a:r>
              <a:rPr lang="en-US" dirty="0" smtClean="0"/>
              <a:t> is a collaborative (cooperative) learning strategy in which students work together to solve a problem or answer questions about a particular topic.</a:t>
            </a:r>
          </a:p>
          <a:p>
            <a:pPr marL="800100" lvl="1" indent="-342900">
              <a:buFont typeface="+mj-lt"/>
              <a:buAutoNum type="arabicPeriod"/>
            </a:pPr>
            <a:r>
              <a:rPr lang="en-US" dirty="0" smtClean="0"/>
              <a:t>Students should think independently about the problem or question in front of them.</a:t>
            </a:r>
          </a:p>
          <a:p>
            <a:pPr marL="800100" lvl="1" indent="-342900">
              <a:buFont typeface="+mj-lt"/>
              <a:buAutoNum type="arabicPeriod"/>
            </a:pPr>
            <a:r>
              <a:rPr lang="en-US" dirty="0" smtClean="0"/>
              <a:t>Students will be paired (or grouped in some cases).</a:t>
            </a:r>
          </a:p>
          <a:p>
            <a:pPr marL="800100" lvl="1" indent="-342900">
              <a:buFont typeface="+mj-lt"/>
              <a:buAutoNum type="arabicPeriod"/>
            </a:pPr>
            <a:r>
              <a:rPr lang="en-US" dirty="0" smtClean="0"/>
              <a:t>Students will share their ideas, strategies used or what they may have found confusing about the problem or question</a:t>
            </a:r>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75663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1275 - College algebra and trigonometry</a:t>
            </a:r>
            <a:endParaRPr lang="en-US" dirty="0"/>
          </a:p>
        </p:txBody>
      </p:sp>
      <p:sp>
        <p:nvSpPr>
          <p:cNvPr id="3" name="Content Placeholder 2"/>
          <p:cNvSpPr>
            <a:spLocks noGrp="1"/>
          </p:cNvSpPr>
          <p:nvPr>
            <p:ph sz="quarter" idx="13"/>
          </p:nvPr>
        </p:nvSpPr>
        <p:spPr/>
        <p:txBody>
          <a:bodyPr/>
          <a:lstStyle/>
          <a:p>
            <a:r>
              <a:rPr lang="en-US" dirty="0" smtClean="0"/>
              <a:t>A four-credit math class that covers intermediate and some advanced algebra topics along with basic and intermediate trigonometry concepts</a:t>
            </a:r>
          </a:p>
          <a:p>
            <a:r>
              <a:rPr lang="en-US" dirty="0" smtClean="0"/>
              <a:t>General education learning outcomes include:</a:t>
            </a:r>
          </a:p>
          <a:p>
            <a:pPr lvl="1">
              <a:buFont typeface="Wingdings" panose="05000000000000000000" pitchFamily="2" charset="2"/>
              <a:buChar char="ü"/>
            </a:pPr>
            <a:r>
              <a:rPr lang="en-US" dirty="0" smtClean="0"/>
              <a:t>Understanding and employing quantitative and qualitative analysis to solve problems</a:t>
            </a:r>
          </a:p>
          <a:p>
            <a:pPr lvl="1">
              <a:buFont typeface="Wingdings" panose="05000000000000000000" pitchFamily="2" charset="2"/>
              <a:buChar char="ü"/>
            </a:pPr>
            <a:r>
              <a:rPr lang="en-US" dirty="0" smtClean="0"/>
              <a:t>Employing scientific reasoning and logical thinking</a:t>
            </a:r>
          </a:p>
          <a:p>
            <a:pPr lvl="1">
              <a:buFont typeface="Wingdings" panose="05000000000000000000" pitchFamily="2" charset="2"/>
              <a:buChar char="ü"/>
            </a:pPr>
            <a:r>
              <a:rPr lang="en-US" dirty="0" smtClean="0"/>
              <a:t>Communicate effectively using written and oral skills</a:t>
            </a:r>
          </a:p>
          <a:p>
            <a:pPr lvl="1">
              <a:buFont typeface="Wingdings" panose="05000000000000000000" pitchFamily="2" charset="2"/>
              <a:buChar char="ü"/>
            </a:pPr>
            <a:r>
              <a:rPr lang="en-US" dirty="0" smtClean="0"/>
              <a:t>Use creativity to solve problems</a:t>
            </a:r>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2180918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1275 Pass Rates from </a:t>
            </a:r>
            <a:br>
              <a:rPr lang="en-US" dirty="0" smtClean="0"/>
            </a:br>
            <a:r>
              <a:rPr lang="en-US" dirty="0" smtClean="0"/>
              <a:t>Fall 2013 to spring 2016</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478256946"/>
              </p:ext>
            </p:extLst>
          </p:nvPr>
        </p:nvGraphicFramePr>
        <p:xfrm>
          <a:off x="3178626" y="2366963"/>
          <a:ext cx="5689602" cy="2595880"/>
        </p:xfrm>
        <a:graphic>
          <a:graphicData uri="http://schemas.openxmlformats.org/drawingml/2006/table">
            <a:tbl>
              <a:tblPr firstRow="1" bandRow="1">
                <a:tableStyleId>{5C22544A-7EE6-4342-B048-85BDC9FD1C3A}</a:tableStyleId>
              </a:tblPr>
              <a:tblGrid>
                <a:gridCol w="1524002">
                  <a:extLst>
                    <a:ext uri="{9D8B030D-6E8A-4147-A177-3AD203B41FA5}">
                      <a16:colId xmlns:a16="http://schemas.microsoft.com/office/drawing/2014/main" val="20000"/>
                    </a:ext>
                  </a:extLst>
                </a:gridCol>
                <a:gridCol w="2017485">
                  <a:extLst>
                    <a:ext uri="{9D8B030D-6E8A-4147-A177-3AD203B41FA5}">
                      <a16:colId xmlns:a16="http://schemas.microsoft.com/office/drawing/2014/main" val="20001"/>
                    </a:ext>
                  </a:extLst>
                </a:gridCol>
                <a:gridCol w="2148115">
                  <a:extLst>
                    <a:ext uri="{9D8B030D-6E8A-4147-A177-3AD203B41FA5}">
                      <a16:colId xmlns:a16="http://schemas.microsoft.com/office/drawing/2014/main" val="20002"/>
                    </a:ext>
                  </a:extLst>
                </a:gridCol>
              </a:tblGrid>
              <a:tr h="370840">
                <a:tc>
                  <a:txBody>
                    <a:bodyPr/>
                    <a:lstStyle/>
                    <a:p>
                      <a:pPr algn="ctr"/>
                      <a:r>
                        <a:rPr lang="en-US" dirty="0" smtClean="0"/>
                        <a:t>Semester</a:t>
                      </a:r>
                      <a:endParaRPr lang="en-US" dirty="0"/>
                    </a:p>
                  </a:txBody>
                  <a:tcPr/>
                </a:tc>
                <a:tc>
                  <a:txBody>
                    <a:bodyPr/>
                    <a:lstStyle/>
                    <a:p>
                      <a:pPr algn="ctr"/>
                      <a:r>
                        <a:rPr lang="en-US" dirty="0" smtClean="0"/>
                        <a:t>%</a:t>
                      </a:r>
                      <a:r>
                        <a:rPr lang="en-US" baseline="0" dirty="0" smtClean="0"/>
                        <a:t> Pass C or better</a:t>
                      </a:r>
                      <a:endParaRPr lang="en-US" dirty="0"/>
                    </a:p>
                  </a:txBody>
                  <a:tcPr/>
                </a:tc>
                <a:tc>
                  <a:txBody>
                    <a:bodyPr/>
                    <a:lstStyle/>
                    <a:p>
                      <a:pPr algn="ctr"/>
                      <a:r>
                        <a:rPr lang="en-US" dirty="0" smtClean="0"/>
                        <a:t>Total</a:t>
                      </a:r>
                      <a:r>
                        <a:rPr lang="en-US" baseline="0" dirty="0" smtClean="0"/>
                        <a:t> Enrollment</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Spring</a:t>
                      </a:r>
                      <a:r>
                        <a:rPr lang="en-US" baseline="0" dirty="0" smtClean="0"/>
                        <a:t> 2016</a:t>
                      </a:r>
                      <a:endParaRPr lang="en-US" dirty="0"/>
                    </a:p>
                  </a:txBody>
                  <a:tcPr/>
                </a:tc>
                <a:tc>
                  <a:txBody>
                    <a:bodyPr/>
                    <a:lstStyle/>
                    <a:p>
                      <a:pPr algn="ctr"/>
                      <a:r>
                        <a:rPr lang="en-US" dirty="0" smtClean="0"/>
                        <a:t>50.1%</a:t>
                      </a:r>
                      <a:endParaRPr lang="en-US" dirty="0"/>
                    </a:p>
                  </a:txBody>
                  <a:tcPr/>
                </a:tc>
                <a:tc>
                  <a:txBody>
                    <a:bodyPr/>
                    <a:lstStyle/>
                    <a:p>
                      <a:pPr algn="ctr"/>
                      <a:r>
                        <a:rPr lang="en-US" dirty="0" smtClean="0"/>
                        <a:t>1019</a:t>
                      </a:r>
                      <a:endParaRPr lang="en-US" dirty="0"/>
                    </a:p>
                  </a:txBody>
                  <a:tcPr/>
                </a:tc>
                <a:extLst>
                  <a:ext uri="{0D108BD9-81ED-4DB2-BD59-A6C34878D82A}">
                    <a16:rowId xmlns:a16="http://schemas.microsoft.com/office/drawing/2014/main" val="10001"/>
                  </a:ext>
                </a:extLst>
              </a:tr>
              <a:tr h="370840">
                <a:tc>
                  <a:txBody>
                    <a:bodyPr/>
                    <a:lstStyle/>
                    <a:p>
                      <a:pPr algn="ctr"/>
                      <a:r>
                        <a:rPr lang="en-US" dirty="0" smtClean="0"/>
                        <a:t>Fall 2015</a:t>
                      </a:r>
                      <a:endParaRPr lang="en-US" dirty="0"/>
                    </a:p>
                  </a:txBody>
                  <a:tcPr/>
                </a:tc>
                <a:tc>
                  <a:txBody>
                    <a:bodyPr/>
                    <a:lstStyle/>
                    <a:p>
                      <a:pPr algn="ctr"/>
                      <a:r>
                        <a:rPr lang="en-US" dirty="0" smtClean="0"/>
                        <a:t>47.5%</a:t>
                      </a:r>
                      <a:endParaRPr lang="en-US" dirty="0"/>
                    </a:p>
                  </a:txBody>
                  <a:tcPr/>
                </a:tc>
                <a:tc>
                  <a:txBody>
                    <a:bodyPr/>
                    <a:lstStyle/>
                    <a:p>
                      <a:pPr algn="ctr"/>
                      <a:r>
                        <a:rPr lang="en-US" dirty="0" smtClean="0"/>
                        <a:t>1454</a:t>
                      </a:r>
                      <a:endParaRPr lang="en-US" dirty="0"/>
                    </a:p>
                  </a:txBody>
                  <a:tcPr/>
                </a:tc>
                <a:extLst>
                  <a:ext uri="{0D108BD9-81ED-4DB2-BD59-A6C34878D82A}">
                    <a16:rowId xmlns:a16="http://schemas.microsoft.com/office/drawing/2014/main" val="10002"/>
                  </a:ext>
                </a:extLst>
              </a:tr>
              <a:tr h="370840">
                <a:tc>
                  <a:txBody>
                    <a:bodyPr/>
                    <a:lstStyle/>
                    <a:p>
                      <a:pPr algn="ctr"/>
                      <a:r>
                        <a:rPr lang="en-US" dirty="0" smtClean="0"/>
                        <a:t>Spring 2015</a:t>
                      </a:r>
                      <a:endParaRPr lang="en-US" dirty="0"/>
                    </a:p>
                  </a:txBody>
                  <a:tcPr/>
                </a:tc>
                <a:tc>
                  <a:txBody>
                    <a:bodyPr/>
                    <a:lstStyle/>
                    <a:p>
                      <a:pPr algn="ctr"/>
                      <a:r>
                        <a:rPr lang="en-US" dirty="0" smtClean="0"/>
                        <a:t>52.5%</a:t>
                      </a:r>
                      <a:endParaRPr lang="en-US" dirty="0"/>
                    </a:p>
                  </a:txBody>
                  <a:tcPr/>
                </a:tc>
                <a:tc>
                  <a:txBody>
                    <a:bodyPr/>
                    <a:lstStyle/>
                    <a:p>
                      <a:pPr algn="ctr"/>
                      <a:r>
                        <a:rPr lang="en-US" dirty="0" smtClean="0"/>
                        <a:t>1187</a:t>
                      </a:r>
                      <a:endParaRPr lang="en-US" dirty="0"/>
                    </a:p>
                  </a:txBody>
                  <a:tcPr/>
                </a:tc>
                <a:extLst>
                  <a:ext uri="{0D108BD9-81ED-4DB2-BD59-A6C34878D82A}">
                    <a16:rowId xmlns:a16="http://schemas.microsoft.com/office/drawing/2014/main" val="10003"/>
                  </a:ext>
                </a:extLst>
              </a:tr>
              <a:tr h="370840">
                <a:tc>
                  <a:txBody>
                    <a:bodyPr/>
                    <a:lstStyle/>
                    <a:p>
                      <a:pPr algn="ctr"/>
                      <a:r>
                        <a:rPr lang="en-US" dirty="0" smtClean="0"/>
                        <a:t>Fall 2014</a:t>
                      </a:r>
                      <a:endParaRPr lang="en-US" dirty="0"/>
                    </a:p>
                  </a:txBody>
                  <a:tcPr/>
                </a:tc>
                <a:tc>
                  <a:txBody>
                    <a:bodyPr/>
                    <a:lstStyle/>
                    <a:p>
                      <a:pPr algn="ctr"/>
                      <a:r>
                        <a:rPr lang="en-US" dirty="0" smtClean="0"/>
                        <a:t>50.7%</a:t>
                      </a:r>
                      <a:endParaRPr lang="en-US" dirty="0"/>
                    </a:p>
                  </a:txBody>
                  <a:tcPr/>
                </a:tc>
                <a:tc>
                  <a:txBody>
                    <a:bodyPr/>
                    <a:lstStyle/>
                    <a:p>
                      <a:pPr algn="ctr"/>
                      <a:r>
                        <a:rPr lang="en-US" dirty="0" smtClean="0"/>
                        <a:t>1414</a:t>
                      </a:r>
                      <a:endParaRPr lang="en-US" dirty="0"/>
                    </a:p>
                  </a:txBody>
                  <a:tcPr/>
                </a:tc>
                <a:extLst>
                  <a:ext uri="{0D108BD9-81ED-4DB2-BD59-A6C34878D82A}">
                    <a16:rowId xmlns:a16="http://schemas.microsoft.com/office/drawing/2014/main" val="10004"/>
                  </a:ext>
                </a:extLst>
              </a:tr>
              <a:tr h="370840">
                <a:tc>
                  <a:txBody>
                    <a:bodyPr/>
                    <a:lstStyle/>
                    <a:p>
                      <a:pPr algn="ctr"/>
                      <a:r>
                        <a:rPr lang="en-US" dirty="0" smtClean="0"/>
                        <a:t>Spring 2014</a:t>
                      </a:r>
                      <a:endParaRPr lang="en-US" dirty="0"/>
                    </a:p>
                  </a:txBody>
                  <a:tcPr/>
                </a:tc>
                <a:tc>
                  <a:txBody>
                    <a:bodyPr/>
                    <a:lstStyle/>
                    <a:p>
                      <a:pPr algn="ctr"/>
                      <a:r>
                        <a:rPr lang="en-US" dirty="0" smtClean="0"/>
                        <a:t>60.7%</a:t>
                      </a:r>
                      <a:endParaRPr lang="en-US" dirty="0"/>
                    </a:p>
                  </a:txBody>
                  <a:tcPr/>
                </a:tc>
                <a:tc>
                  <a:txBody>
                    <a:bodyPr/>
                    <a:lstStyle/>
                    <a:p>
                      <a:pPr algn="ctr"/>
                      <a:r>
                        <a:rPr lang="en-US" dirty="0" smtClean="0"/>
                        <a:t>1181</a:t>
                      </a:r>
                      <a:endParaRPr lang="en-US" dirty="0"/>
                    </a:p>
                  </a:txBody>
                  <a:tcPr/>
                </a:tc>
                <a:extLst>
                  <a:ext uri="{0D108BD9-81ED-4DB2-BD59-A6C34878D82A}">
                    <a16:rowId xmlns:a16="http://schemas.microsoft.com/office/drawing/2014/main" val="10005"/>
                  </a:ext>
                </a:extLst>
              </a:tr>
              <a:tr h="370840">
                <a:tc>
                  <a:txBody>
                    <a:bodyPr/>
                    <a:lstStyle/>
                    <a:p>
                      <a:pPr algn="ctr"/>
                      <a:r>
                        <a:rPr lang="en-US" dirty="0" smtClean="0"/>
                        <a:t>Fall 2013</a:t>
                      </a:r>
                      <a:endParaRPr lang="en-US" dirty="0"/>
                    </a:p>
                  </a:txBody>
                  <a:tcPr/>
                </a:tc>
                <a:tc>
                  <a:txBody>
                    <a:bodyPr/>
                    <a:lstStyle/>
                    <a:p>
                      <a:pPr algn="ctr"/>
                      <a:r>
                        <a:rPr lang="en-US" dirty="0" smtClean="0"/>
                        <a:t>52.5%</a:t>
                      </a:r>
                      <a:endParaRPr lang="en-US" dirty="0"/>
                    </a:p>
                  </a:txBody>
                  <a:tcPr/>
                </a:tc>
                <a:tc>
                  <a:txBody>
                    <a:bodyPr/>
                    <a:lstStyle/>
                    <a:p>
                      <a:pPr algn="ctr"/>
                      <a:r>
                        <a:rPr lang="en-US" dirty="0" smtClean="0"/>
                        <a:t>1394</a:t>
                      </a:r>
                      <a:endParaRPr lang="en-US" dirty="0"/>
                    </a:p>
                  </a:txBody>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6" name="TextBox 5"/>
          <p:cNvSpPr txBox="1"/>
          <p:nvPr/>
        </p:nvSpPr>
        <p:spPr>
          <a:xfrm>
            <a:off x="4165601" y="4978403"/>
            <a:ext cx="3860800" cy="261610"/>
          </a:xfrm>
          <a:prstGeom prst="rect">
            <a:avLst/>
          </a:prstGeom>
          <a:noFill/>
        </p:spPr>
        <p:txBody>
          <a:bodyPr wrap="square" rtlCol="0">
            <a:spAutoFit/>
          </a:bodyPr>
          <a:lstStyle/>
          <a:p>
            <a:pPr algn="ctr"/>
            <a:r>
              <a:rPr lang="en-US" sz="1100" dirty="0"/>
              <a:t>http://air.citytech.cuny.edu/GradeDistribution/</a:t>
            </a:r>
          </a:p>
        </p:txBody>
      </p:sp>
    </p:spTree>
    <p:extLst>
      <p:ext uri="{BB962C8B-B14F-4D97-AF65-F5344CB8AC3E}">
        <p14:creationId xmlns:p14="http://schemas.microsoft.com/office/powerpoint/2010/main" val="147535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Think-pair-share: rules of exponents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913774" y="2367092"/>
                <a:ext cx="10363826" cy="3516183"/>
              </a:xfrm>
            </p:spPr>
            <p:txBody>
              <a:bodyPr>
                <a:normAutofit fontScale="92500"/>
              </a:bodyPr>
              <a:lstStyle/>
              <a:p>
                <a:r>
                  <a:rPr lang="en-US" dirty="0" smtClean="0"/>
                  <a:t>Students were asked to get a </a:t>
                </a:r>
                <a:r>
                  <a:rPr lang="en-US" dirty="0" smtClean="0"/>
                  <a:t>partner</a:t>
                </a:r>
                <a:endParaRPr lang="en-US" dirty="0" smtClean="0"/>
              </a:p>
              <a:p>
                <a:r>
                  <a:rPr lang="en-US" dirty="0" smtClean="0"/>
                  <a:t>Two different simplification problems related to exponents were given to the pairs to pick one and students were asked not to show the partner his or her </a:t>
                </a:r>
                <a:r>
                  <a:rPr lang="en-US" dirty="0" smtClean="0"/>
                  <a:t>question</a:t>
                </a:r>
                <a:endParaRPr lang="en-US" dirty="0" smtClean="0"/>
              </a:p>
              <a:p>
                <a:r>
                  <a:rPr lang="en-US" dirty="0" smtClean="0"/>
                  <a:t>Everyone had five minutes to work on his or her chosen problem, no notes:</a:t>
                </a:r>
              </a:p>
              <a:p>
                <a:pPr marL="457200" lvl="1" indent="0" algn="ctr">
                  <a:buNone/>
                </a:pPr>
                <a:r>
                  <a:rPr lang="en-US" sz="2200" dirty="0" smtClean="0"/>
                  <a:t> </a:t>
                </a:r>
                <a14:m>
                  <m:oMath xmlns:m="http://schemas.openxmlformats.org/officeDocument/2006/math">
                    <m:sSup>
                      <m:sSupPr>
                        <m:ctrlPr>
                          <a:rPr lang="en-US" sz="2200" i="1">
                            <a:latin typeface="Cambria Math" panose="02040503050406030204" pitchFamily="18" charset="0"/>
                          </a:rPr>
                        </m:ctrlPr>
                      </m:sSupPr>
                      <m:e>
                        <m:d>
                          <m:dPr>
                            <m:ctrlPr>
                              <a:rPr lang="en-US" sz="2200" i="1">
                                <a:latin typeface="Cambria Math" panose="02040503050406030204" pitchFamily="18" charset="0"/>
                              </a:rPr>
                            </m:ctrlPr>
                          </m:dPr>
                          <m:e>
                            <m:f>
                              <m:fPr>
                                <m:ctrlPr>
                                  <a:rPr lang="en-US" sz="2200" i="1">
                                    <a:latin typeface="Cambria Math" panose="02040503050406030204" pitchFamily="18" charset="0"/>
                                  </a:rPr>
                                </m:ctrlPr>
                              </m:fPr>
                              <m:num>
                                <m:r>
                                  <a:rPr lang="en-US" sz="2200" i="1">
                                    <a:latin typeface="Cambria Math" panose="02040503050406030204" pitchFamily="18" charset="0"/>
                                  </a:rPr>
                                  <m:t>−2</m:t>
                                </m:r>
                                <m:sSup>
                                  <m:sSupPr>
                                    <m:ctrlPr>
                                      <a:rPr lang="en-US" sz="2200" i="1">
                                        <a:latin typeface="Cambria Math" panose="02040503050406030204" pitchFamily="18" charset="0"/>
                                      </a:rPr>
                                    </m:ctrlPr>
                                  </m:sSupPr>
                                  <m:e>
                                    <m:r>
                                      <a:rPr lang="en-US" sz="2200" i="1">
                                        <a:latin typeface="Cambria Math" panose="02040503050406030204" pitchFamily="18" charset="0"/>
                                      </a:rPr>
                                      <m:t>𝑥</m:t>
                                    </m:r>
                                  </m:e>
                                  <m:sup>
                                    <m:r>
                                      <a:rPr lang="en-US" sz="2200" i="1">
                                        <a:latin typeface="Cambria Math" panose="02040503050406030204" pitchFamily="18" charset="0"/>
                                      </a:rPr>
                                      <m:t>6</m:t>
                                    </m:r>
                                  </m:sup>
                                </m:sSup>
                                <m:sSup>
                                  <m:sSupPr>
                                    <m:ctrlPr>
                                      <a:rPr lang="en-US" sz="2200" i="1">
                                        <a:latin typeface="Cambria Math" panose="02040503050406030204" pitchFamily="18" charset="0"/>
                                      </a:rPr>
                                    </m:ctrlPr>
                                  </m:sSupPr>
                                  <m:e>
                                    <m:r>
                                      <a:rPr lang="en-US" sz="2200" i="1">
                                        <a:latin typeface="Cambria Math" panose="02040503050406030204" pitchFamily="18" charset="0"/>
                                      </a:rPr>
                                      <m:t>𝑦</m:t>
                                    </m:r>
                                  </m:e>
                                  <m:sup>
                                    <m:r>
                                      <a:rPr lang="en-US" sz="2200" i="1">
                                        <a:latin typeface="Cambria Math" panose="02040503050406030204" pitchFamily="18" charset="0"/>
                                      </a:rPr>
                                      <m:t>−5</m:t>
                                    </m:r>
                                  </m:sup>
                                </m:sSup>
                              </m:num>
                              <m:den>
                                <m:r>
                                  <a:rPr lang="en-US" sz="2200" i="1">
                                    <a:latin typeface="Cambria Math" panose="02040503050406030204" pitchFamily="18" charset="0"/>
                                  </a:rPr>
                                  <m:t>3</m:t>
                                </m:r>
                                <m:sSup>
                                  <m:sSupPr>
                                    <m:ctrlPr>
                                      <a:rPr lang="en-US" sz="2200" i="1">
                                        <a:latin typeface="Cambria Math" panose="02040503050406030204" pitchFamily="18" charset="0"/>
                                      </a:rPr>
                                    </m:ctrlPr>
                                  </m:sSupPr>
                                  <m:e>
                                    <m:r>
                                      <a:rPr lang="en-US" sz="2200" i="1">
                                        <a:latin typeface="Cambria Math" panose="02040503050406030204" pitchFamily="18" charset="0"/>
                                      </a:rPr>
                                      <m:t>𝑥</m:t>
                                    </m:r>
                                  </m:e>
                                  <m:sup>
                                    <m:r>
                                      <a:rPr lang="en-US" sz="2200" i="1">
                                        <a:latin typeface="Cambria Math" panose="02040503050406030204" pitchFamily="18" charset="0"/>
                                      </a:rPr>
                                      <m:t>−2</m:t>
                                    </m:r>
                                  </m:sup>
                                </m:sSup>
                                <m:sSup>
                                  <m:sSupPr>
                                    <m:ctrlPr>
                                      <a:rPr lang="en-US" sz="2200" i="1">
                                        <a:latin typeface="Cambria Math" panose="02040503050406030204" pitchFamily="18" charset="0"/>
                                      </a:rPr>
                                    </m:ctrlPr>
                                  </m:sSupPr>
                                  <m:e>
                                    <m:r>
                                      <a:rPr lang="en-US" sz="2200" i="1">
                                        <a:latin typeface="Cambria Math" panose="02040503050406030204" pitchFamily="18" charset="0"/>
                                      </a:rPr>
                                      <m:t>𝑦</m:t>
                                    </m:r>
                                  </m:e>
                                  <m:sup>
                                    <m:r>
                                      <a:rPr lang="en-US" sz="2200" i="1">
                                        <a:latin typeface="Cambria Math" panose="02040503050406030204" pitchFamily="18" charset="0"/>
                                      </a:rPr>
                                      <m:t>4</m:t>
                                    </m:r>
                                  </m:sup>
                                </m:sSup>
                              </m:den>
                            </m:f>
                          </m:e>
                        </m:d>
                      </m:e>
                      <m:sup>
                        <m:r>
                          <a:rPr lang="en-US" sz="2200" i="1">
                            <a:latin typeface="Cambria Math" panose="02040503050406030204" pitchFamily="18" charset="0"/>
                          </a:rPr>
                          <m:t>−3</m:t>
                        </m:r>
                      </m:sup>
                    </m:sSup>
                  </m:oMath>
                </a14:m>
                <a:r>
                  <a:rPr lang="en-US" dirty="0" smtClean="0"/>
                  <a:t>  or   </a:t>
                </a:r>
                <a14:m>
                  <m:oMath xmlns:m="http://schemas.openxmlformats.org/officeDocument/2006/math">
                    <m:sSup>
                      <m:sSupPr>
                        <m:ctrlPr>
                          <a:rPr lang="en-US" sz="2200" i="1">
                            <a:latin typeface="Cambria Math" panose="02040503050406030204" pitchFamily="18" charset="0"/>
                          </a:rPr>
                        </m:ctrlPr>
                      </m:sSupPr>
                      <m:e>
                        <m:d>
                          <m:dPr>
                            <m:ctrlPr>
                              <a:rPr lang="en-US" sz="2200" i="1">
                                <a:latin typeface="Cambria Math" panose="02040503050406030204" pitchFamily="18" charset="0"/>
                              </a:rPr>
                            </m:ctrlPr>
                          </m:dPr>
                          <m:e>
                            <m:f>
                              <m:fPr>
                                <m:ctrlPr>
                                  <a:rPr lang="en-US" sz="2200" i="1">
                                    <a:latin typeface="Cambria Math" panose="02040503050406030204" pitchFamily="18" charset="0"/>
                                  </a:rPr>
                                </m:ctrlPr>
                              </m:fPr>
                              <m:num>
                                <m:r>
                                  <a:rPr lang="en-US" sz="2200" i="1">
                                    <a:latin typeface="Cambria Math" panose="02040503050406030204" pitchFamily="18" charset="0"/>
                                  </a:rPr>
                                  <m:t>−3</m:t>
                                </m:r>
                                <m:sSup>
                                  <m:sSupPr>
                                    <m:ctrlPr>
                                      <a:rPr lang="en-US" sz="2200" i="1">
                                        <a:latin typeface="Cambria Math" panose="02040503050406030204" pitchFamily="18" charset="0"/>
                                      </a:rPr>
                                    </m:ctrlPr>
                                  </m:sSupPr>
                                  <m:e>
                                    <m:r>
                                      <a:rPr lang="en-US" sz="2200" i="1">
                                        <a:latin typeface="Cambria Math" panose="02040503050406030204" pitchFamily="18" charset="0"/>
                                      </a:rPr>
                                      <m:t>𝑎</m:t>
                                    </m:r>
                                  </m:e>
                                  <m:sup>
                                    <m:r>
                                      <a:rPr lang="en-US" sz="2200" i="1">
                                        <a:latin typeface="Cambria Math" panose="02040503050406030204" pitchFamily="18" charset="0"/>
                                      </a:rPr>
                                      <m:t>−2</m:t>
                                    </m:r>
                                  </m:sup>
                                </m:sSup>
                                <m:sSup>
                                  <m:sSupPr>
                                    <m:ctrlPr>
                                      <a:rPr lang="en-US" sz="2200" i="1">
                                        <a:latin typeface="Cambria Math" panose="02040503050406030204" pitchFamily="18" charset="0"/>
                                      </a:rPr>
                                    </m:ctrlPr>
                                  </m:sSupPr>
                                  <m:e>
                                    <m:r>
                                      <a:rPr lang="en-US" sz="2200" i="1">
                                        <a:latin typeface="Cambria Math" panose="02040503050406030204" pitchFamily="18" charset="0"/>
                                      </a:rPr>
                                      <m:t>𝑏</m:t>
                                    </m:r>
                                  </m:e>
                                  <m:sup>
                                    <m:r>
                                      <a:rPr lang="en-US" sz="2200" i="1">
                                        <a:latin typeface="Cambria Math" panose="02040503050406030204" pitchFamily="18" charset="0"/>
                                      </a:rPr>
                                      <m:t>4</m:t>
                                    </m:r>
                                  </m:sup>
                                </m:sSup>
                              </m:num>
                              <m:den>
                                <m:r>
                                  <a:rPr lang="en-US" sz="2200" i="1">
                                    <a:latin typeface="Cambria Math" panose="02040503050406030204" pitchFamily="18" charset="0"/>
                                  </a:rPr>
                                  <m:t>2</m:t>
                                </m:r>
                                <m:sSup>
                                  <m:sSupPr>
                                    <m:ctrlPr>
                                      <a:rPr lang="en-US" sz="2200" i="1">
                                        <a:latin typeface="Cambria Math" panose="02040503050406030204" pitchFamily="18" charset="0"/>
                                      </a:rPr>
                                    </m:ctrlPr>
                                  </m:sSupPr>
                                  <m:e>
                                    <m:r>
                                      <a:rPr lang="en-US" sz="2200" i="1">
                                        <a:latin typeface="Cambria Math" panose="02040503050406030204" pitchFamily="18" charset="0"/>
                                      </a:rPr>
                                      <m:t>𝑎</m:t>
                                    </m:r>
                                  </m:e>
                                  <m:sup>
                                    <m:r>
                                      <a:rPr lang="en-US" sz="2200" i="1">
                                        <a:latin typeface="Cambria Math" panose="02040503050406030204" pitchFamily="18" charset="0"/>
                                      </a:rPr>
                                      <m:t>6</m:t>
                                    </m:r>
                                  </m:sup>
                                </m:sSup>
                                <m:sSup>
                                  <m:sSupPr>
                                    <m:ctrlPr>
                                      <a:rPr lang="en-US" sz="2200" i="1">
                                        <a:latin typeface="Cambria Math" panose="02040503050406030204" pitchFamily="18" charset="0"/>
                                      </a:rPr>
                                    </m:ctrlPr>
                                  </m:sSupPr>
                                  <m:e>
                                    <m:r>
                                      <a:rPr lang="en-US" sz="2200" i="1">
                                        <a:latin typeface="Cambria Math" panose="02040503050406030204" pitchFamily="18" charset="0"/>
                                      </a:rPr>
                                      <m:t>𝑏</m:t>
                                    </m:r>
                                  </m:e>
                                  <m:sup>
                                    <m:r>
                                      <a:rPr lang="en-US" sz="2200" i="1">
                                        <a:latin typeface="Cambria Math" panose="02040503050406030204" pitchFamily="18" charset="0"/>
                                      </a:rPr>
                                      <m:t>−5</m:t>
                                    </m:r>
                                  </m:sup>
                                </m:sSup>
                              </m:den>
                            </m:f>
                          </m:e>
                        </m:d>
                      </m:e>
                      <m:sup>
                        <m:r>
                          <a:rPr lang="en-US" sz="2200" i="1">
                            <a:latin typeface="Cambria Math" panose="02040503050406030204" pitchFamily="18" charset="0"/>
                          </a:rPr>
                          <m:t>−3</m:t>
                        </m:r>
                      </m:sup>
                    </m:sSup>
                  </m:oMath>
                </a14:m>
                <a:endParaRPr lang="en-US" sz="2200" dirty="0" smtClean="0"/>
              </a:p>
              <a:p>
                <a:r>
                  <a:rPr lang="en-US" dirty="0" smtClean="0"/>
                  <a:t>When time was up, the pairs would switch and grade the other after the solutions were </a:t>
                </a:r>
                <a:r>
                  <a:rPr lang="en-US" dirty="0" smtClean="0"/>
                  <a:t>shown</a:t>
                </a:r>
                <a:endParaRPr lang="en-US" dirty="0" smtClean="0"/>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913774" y="2367092"/>
                <a:ext cx="10363826" cy="3516183"/>
              </a:xfrm>
              <a:blipFill>
                <a:blip r:embed="rId2"/>
                <a:stretch>
                  <a:fillRect l="-47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3736651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 rules of </a:t>
            </a:r>
            <a:r>
              <a:rPr lang="en-US" dirty="0" smtClean="0"/>
              <a:t>exponents - </a:t>
            </a:r>
            <a:r>
              <a:rPr lang="en-US" dirty="0" smtClean="0">
                <a:solidFill>
                  <a:schemeClr val="accent1"/>
                </a:solidFill>
              </a:rPr>
              <a:t>results</a:t>
            </a:r>
            <a:endParaRPr lang="en-US" dirty="0">
              <a:solidFill>
                <a:schemeClr val="accent1"/>
              </a:solidFill>
            </a:endParaRPr>
          </a:p>
        </p:txBody>
      </p:sp>
      <p:sp>
        <p:nvSpPr>
          <p:cNvPr id="3" name="Content Placeholder 2"/>
          <p:cNvSpPr>
            <a:spLocks noGrp="1"/>
          </p:cNvSpPr>
          <p:nvPr>
            <p:ph sz="quarter" idx="13"/>
          </p:nvPr>
        </p:nvSpPr>
        <p:spPr>
          <a:xfrm>
            <a:off x="913774" y="1933140"/>
            <a:ext cx="10363826" cy="3950136"/>
          </a:xfrm>
        </p:spPr>
        <p:txBody>
          <a:bodyPr>
            <a:noAutofit/>
          </a:bodyPr>
          <a:lstStyle/>
          <a:p>
            <a:r>
              <a:rPr lang="en-US" sz="1400" dirty="0" smtClean="0">
                <a:solidFill>
                  <a:schemeClr val="accent1"/>
                </a:solidFill>
              </a:rPr>
              <a:t>Five minutes were not enough</a:t>
            </a:r>
            <a:r>
              <a:rPr lang="en-US" sz="1400" dirty="0" smtClean="0"/>
              <a:t> for the students and they asked for more time. three more minutes were given.</a:t>
            </a:r>
          </a:p>
          <a:p>
            <a:r>
              <a:rPr lang="en-US" sz="1400" dirty="0" smtClean="0"/>
              <a:t>Grading Scale:  </a:t>
            </a:r>
            <a:r>
              <a:rPr lang="en-US" sz="1400" dirty="0" smtClean="0">
                <a:solidFill>
                  <a:schemeClr val="accent1"/>
                </a:solidFill>
              </a:rPr>
              <a:t>0 – nothing done;     1 – attempt/mistakes made;     2 – Correct answer and work</a:t>
            </a:r>
          </a:p>
          <a:p>
            <a:r>
              <a:rPr lang="en-US" sz="1400" dirty="0" smtClean="0"/>
              <a:t>Grading was easy for those whose partner got the answer </a:t>
            </a:r>
            <a:r>
              <a:rPr lang="en-US" sz="1400" dirty="0" smtClean="0"/>
              <a:t>correct</a:t>
            </a:r>
            <a:endParaRPr lang="en-US" sz="1400" dirty="0" smtClean="0"/>
          </a:p>
          <a:p>
            <a:r>
              <a:rPr lang="en-US" sz="1400" dirty="0" smtClean="0"/>
              <a:t>Grading was more difficult for those whose partner got the answer incorrect, because they were asked to see if they could locate where the mistake was </a:t>
            </a:r>
            <a:r>
              <a:rPr lang="en-US" sz="1400" dirty="0" smtClean="0"/>
              <a:t>made</a:t>
            </a:r>
            <a:endParaRPr lang="en-US" sz="1400" dirty="0" smtClean="0"/>
          </a:p>
          <a:p>
            <a:r>
              <a:rPr lang="en-US" sz="1400" dirty="0" smtClean="0"/>
              <a:t>Since the problems were similar, some of the students said that they thought about how they solved the problem they </a:t>
            </a:r>
            <a:r>
              <a:rPr lang="en-US" sz="1400" dirty="0" smtClean="0"/>
              <a:t>had</a:t>
            </a:r>
            <a:endParaRPr lang="en-US" sz="1400" dirty="0" smtClean="0"/>
          </a:p>
          <a:p>
            <a:r>
              <a:rPr lang="en-US" sz="1400" dirty="0" smtClean="0"/>
              <a:t>For students who got the answer incorrect and their partner got the answer correct, they were able to see where they went </a:t>
            </a:r>
            <a:r>
              <a:rPr lang="en-US" sz="1400" dirty="0" smtClean="0"/>
              <a:t>wrong</a:t>
            </a:r>
            <a:endParaRPr lang="en-US" sz="1400" dirty="0" smtClean="0"/>
          </a:p>
          <a:p>
            <a:r>
              <a:rPr lang="en-US" sz="1400" dirty="0" smtClean="0"/>
              <a:t>I asked if anyone had trouble following the partner’s work. A couple of hands went up and there was </a:t>
            </a:r>
            <a:r>
              <a:rPr lang="en-US" sz="1400" dirty="0" smtClean="0"/>
              <a:t>laughter</a:t>
            </a:r>
            <a:endParaRPr lang="en-US" sz="1400" dirty="0" smtClean="0"/>
          </a:p>
          <a:p>
            <a:r>
              <a:rPr lang="en-US" sz="1400" dirty="0" smtClean="0"/>
              <a:t>One student said, “I see how much work you do when you’re grading our exams. That’s a lot.”</a:t>
            </a:r>
          </a:p>
          <a:p>
            <a:endParaRPr lang="en-US" sz="1400"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1468937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 </a:t>
            </a:r>
            <a:r>
              <a:rPr lang="en-US" dirty="0" smtClean="0"/>
              <a:t/>
            </a:r>
            <a:br>
              <a:rPr lang="en-US" dirty="0" smtClean="0"/>
            </a:br>
            <a:r>
              <a:rPr lang="en-US" dirty="0" smtClean="0"/>
              <a:t>Post exam reflection – exam #1</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solidFill>
                  <a:schemeClr val="accent1"/>
                </a:solidFill>
              </a:rPr>
              <a:t>Exam #1</a:t>
            </a:r>
            <a:r>
              <a:rPr lang="en-US" dirty="0" smtClean="0"/>
              <a:t> was given on Friday, September 23 and returned on Tuesday, September </a:t>
            </a:r>
            <a:r>
              <a:rPr lang="en-US" dirty="0" smtClean="0"/>
              <a:t>27 </a:t>
            </a:r>
            <a:r>
              <a:rPr lang="en-US" dirty="0" smtClean="0">
                <a:solidFill>
                  <a:schemeClr val="accent1"/>
                </a:solidFill>
              </a:rPr>
              <a:t>One </a:t>
            </a:r>
            <a:r>
              <a:rPr lang="en-US" dirty="0" smtClean="0">
                <a:solidFill>
                  <a:schemeClr val="accent1"/>
                </a:solidFill>
              </a:rPr>
              <a:t>hour at the beginning of class</a:t>
            </a:r>
            <a:r>
              <a:rPr lang="en-US" dirty="0" smtClean="0"/>
              <a:t> was given to complete the </a:t>
            </a:r>
            <a:r>
              <a:rPr lang="en-US" dirty="0" smtClean="0"/>
              <a:t>exam</a:t>
            </a:r>
            <a:endParaRPr lang="en-US" dirty="0" smtClean="0"/>
          </a:p>
          <a:p>
            <a:r>
              <a:rPr lang="en-US" dirty="0" smtClean="0"/>
              <a:t>Students were asked to pair up and complete one questionnaire </a:t>
            </a:r>
            <a:r>
              <a:rPr lang="en-US" dirty="0" smtClean="0"/>
              <a:t>together</a:t>
            </a:r>
            <a:endParaRPr lang="en-US" dirty="0" smtClean="0"/>
          </a:p>
          <a:p>
            <a:r>
              <a:rPr lang="en-US" dirty="0" smtClean="0"/>
              <a:t>Questionnaire questions:</a:t>
            </a:r>
          </a:p>
          <a:p>
            <a:pPr marL="800100" lvl="1" indent="-342900">
              <a:buFont typeface="+mj-lt"/>
              <a:buAutoNum type="arabicPeriod"/>
            </a:pPr>
            <a:r>
              <a:rPr lang="en-US" dirty="0" smtClean="0"/>
              <a:t>What was the hardest question on exam #1 for you?</a:t>
            </a:r>
          </a:p>
          <a:p>
            <a:pPr marL="800100" lvl="1" indent="-342900">
              <a:buFont typeface="+mj-lt"/>
              <a:buAutoNum type="arabicPeriod"/>
            </a:pPr>
            <a:r>
              <a:rPr lang="en-US" dirty="0" smtClean="0"/>
              <a:t>What was the easiest question on Exam #1 for you?</a:t>
            </a:r>
          </a:p>
          <a:p>
            <a:pPr marL="800100" lvl="1" indent="-342900">
              <a:buFont typeface="+mj-lt"/>
              <a:buAutoNum type="arabicPeriod"/>
            </a:pPr>
            <a:r>
              <a:rPr lang="en-US" dirty="0" smtClean="0"/>
              <a:t>What was the biggest mistake you made before, during, or after Exam #1?</a:t>
            </a:r>
          </a:p>
          <a:p>
            <a:pPr marL="800100" lvl="1" indent="-342900">
              <a:buFont typeface="+mj-lt"/>
              <a:buAutoNum type="arabicPeriod"/>
            </a:pPr>
            <a:r>
              <a:rPr lang="en-US" dirty="0" smtClean="0"/>
              <a:t>What’s your plan in preparing for the next exam?</a:t>
            </a:r>
          </a:p>
          <a:p>
            <a:pPr marL="800100" lvl="1" indent="-342900">
              <a:buFont typeface="+mj-lt"/>
              <a:buAutoNum type="arabicPeriod"/>
            </a:pPr>
            <a:r>
              <a:rPr lang="en-US" dirty="0" smtClean="0"/>
              <a:t>What do you and your partner have in common about Exam #1?</a:t>
            </a:r>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Tree>
    <p:extLst>
      <p:ext uri="{BB962C8B-B14F-4D97-AF65-F5344CB8AC3E}">
        <p14:creationId xmlns:p14="http://schemas.microsoft.com/office/powerpoint/2010/main" val="3293827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20000"/>
          </a:bodyPr>
          <a:lstStyle/>
          <a:p>
            <a:pPr marL="457200" indent="-457200">
              <a:buFont typeface="+mj-lt"/>
              <a:buAutoNum type="arabicPeriod"/>
            </a:pPr>
            <a:r>
              <a:rPr lang="en-US" b="1" dirty="0"/>
              <a:t>What was the hardest question on exam #1 for you</a:t>
            </a:r>
            <a:r>
              <a:rPr lang="en-US" b="1" dirty="0" smtClean="0"/>
              <a:t>?  </a:t>
            </a:r>
            <a:r>
              <a:rPr lang="en-US" dirty="0">
                <a:solidFill>
                  <a:schemeClr val="accent1"/>
                </a:solidFill>
              </a:rPr>
              <a:t>“radical simplification”,  “every question was fair”, </a:t>
            </a:r>
            <a:r>
              <a:rPr lang="en-US" dirty="0" smtClean="0">
                <a:solidFill>
                  <a:schemeClr val="accent1"/>
                </a:solidFill>
              </a:rPr>
              <a:t>   “</a:t>
            </a:r>
            <a:r>
              <a:rPr lang="en-US" dirty="0">
                <a:solidFill>
                  <a:schemeClr val="accent1"/>
                </a:solidFill>
              </a:rPr>
              <a:t>radical expressions”, </a:t>
            </a:r>
            <a:r>
              <a:rPr lang="en-US" dirty="0" smtClean="0">
                <a:solidFill>
                  <a:schemeClr val="accent1"/>
                </a:solidFill>
              </a:rPr>
              <a:t>   “</a:t>
            </a:r>
            <a:r>
              <a:rPr lang="en-US" dirty="0">
                <a:solidFill>
                  <a:schemeClr val="accent1"/>
                </a:solidFill>
              </a:rPr>
              <a:t>remembering the formulas</a:t>
            </a:r>
            <a:r>
              <a:rPr lang="en-US" dirty="0" smtClean="0">
                <a:solidFill>
                  <a:schemeClr val="accent1"/>
                </a:solidFill>
              </a:rPr>
              <a:t>”</a:t>
            </a:r>
          </a:p>
          <a:p>
            <a:pPr marL="457200" indent="-457200">
              <a:buFont typeface="+mj-lt"/>
              <a:buAutoNum type="arabicPeriod"/>
            </a:pPr>
            <a:r>
              <a:rPr lang="en-US" b="1" dirty="0" smtClean="0"/>
              <a:t>What was the easiest question on Exam #1 for you? </a:t>
            </a:r>
            <a:r>
              <a:rPr lang="en-US" dirty="0">
                <a:solidFill>
                  <a:schemeClr val="accent1"/>
                </a:solidFill>
              </a:rPr>
              <a:t>“#1b was the easiest for both of us on the exam”, </a:t>
            </a:r>
            <a:r>
              <a:rPr lang="en-US" dirty="0" smtClean="0">
                <a:solidFill>
                  <a:schemeClr val="accent1"/>
                </a:solidFill>
              </a:rPr>
              <a:t>   “</a:t>
            </a:r>
            <a:r>
              <a:rPr lang="en-US" dirty="0">
                <a:solidFill>
                  <a:schemeClr val="accent1"/>
                </a:solidFill>
              </a:rPr>
              <a:t>We both agreed that </a:t>
            </a:r>
            <a:r>
              <a:rPr lang="en-US" dirty="0" smtClean="0">
                <a:solidFill>
                  <a:schemeClr val="accent1"/>
                </a:solidFill>
              </a:rPr>
              <a:t>number 4 </a:t>
            </a:r>
            <a:r>
              <a:rPr lang="en-US" dirty="0">
                <a:solidFill>
                  <a:schemeClr val="accent1"/>
                </a:solidFill>
              </a:rPr>
              <a:t>on the test was the easiest one because of how simple it was combining terms</a:t>
            </a:r>
            <a:r>
              <a:rPr lang="en-US" dirty="0" smtClean="0">
                <a:solidFill>
                  <a:schemeClr val="accent1"/>
                </a:solidFill>
              </a:rPr>
              <a:t>”</a:t>
            </a:r>
          </a:p>
          <a:p>
            <a:pPr marL="457200" indent="-457200">
              <a:buFont typeface="+mj-lt"/>
              <a:buAutoNum type="arabicPeriod"/>
            </a:pPr>
            <a:r>
              <a:rPr lang="en-US" b="1" dirty="0"/>
              <a:t>What was the biggest mistake you made before, during, or after Exam #1</a:t>
            </a:r>
            <a:r>
              <a:rPr lang="en-US" b="1" dirty="0" smtClean="0"/>
              <a:t>? </a:t>
            </a:r>
            <a:r>
              <a:rPr lang="en-US" dirty="0">
                <a:solidFill>
                  <a:schemeClr val="accent1"/>
                </a:solidFill>
              </a:rPr>
              <a:t>“we both agreed that we had the dilemma of arriving late so not enough time before, during not reading the questions, and after, not checking over everything”, </a:t>
            </a:r>
            <a:r>
              <a:rPr lang="en-US" dirty="0" smtClean="0">
                <a:solidFill>
                  <a:schemeClr val="accent1"/>
                </a:solidFill>
              </a:rPr>
              <a:t>   ”messing up with the positive and negative signs”,   “I focused on a certain type of question instead of studying for all”</a:t>
            </a:r>
            <a:endParaRPr lang="en-US" dirty="0"/>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5" name="Title 1"/>
          <p:cNvSpPr>
            <a:spLocks noGrp="1"/>
          </p:cNvSpPr>
          <p:nvPr>
            <p:ph type="title"/>
          </p:nvPr>
        </p:nvSpPr>
        <p:spPr/>
        <p:txBody>
          <a:bodyPr/>
          <a:lstStyle/>
          <a:p>
            <a:r>
              <a:rPr lang="en-US" dirty="0"/>
              <a:t>Think-pair-share: </a:t>
            </a:r>
            <a:br>
              <a:rPr lang="en-US" dirty="0"/>
            </a:br>
            <a:r>
              <a:rPr lang="en-US" dirty="0"/>
              <a:t>Post exam reflection – exam </a:t>
            </a:r>
            <a:r>
              <a:rPr lang="en-US" dirty="0" smtClean="0"/>
              <a:t>#1 – </a:t>
            </a:r>
            <a:r>
              <a:rPr lang="en-US" dirty="0" smtClean="0">
                <a:solidFill>
                  <a:schemeClr val="accent1"/>
                </a:solidFill>
              </a:rPr>
              <a:t>results</a:t>
            </a:r>
            <a:endParaRPr lang="en-US" dirty="0">
              <a:solidFill>
                <a:schemeClr val="accent1"/>
              </a:solidFill>
            </a:endParaRPr>
          </a:p>
        </p:txBody>
      </p:sp>
    </p:spTree>
    <p:extLst>
      <p:ext uri="{BB962C8B-B14F-4D97-AF65-F5344CB8AC3E}">
        <p14:creationId xmlns:p14="http://schemas.microsoft.com/office/powerpoint/2010/main" val="425726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0" lvl="1" indent="-457200">
              <a:lnSpc>
                <a:spcPct val="100000"/>
              </a:lnSpc>
              <a:spcBef>
                <a:spcPts val="1000"/>
              </a:spcBef>
              <a:buFont typeface="+mj-lt"/>
              <a:buAutoNum type="arabicPeriod" startAt="4"/>
            </a:pPr>
            <a:r>
              <a:rPr lang="en-US" b="1" dirty="0"/>
              <a:t>What’s your plan in preparing for the next exam</a:t>
            </a:r>
            <a:r>
              <a:rPr lang="en-US" b="1" dirty="0" smtClean="0"/>
              <a:t>?</a:t>
            </a:r>
            <a:r>
              <a:rPr lang="en-US" dirty="0" smtClean="0"/>
              <a:t>  </a:t>
            </a:r>
            <a:r>
              <a:rPr lang="en-US" dirty="0" smtClean="0">
                <a:solidFill>
                  <a:schemeClr val="accent1"/>
                </a:solidFill>
              </a:rPr>
              <a:t>“study!! Before the exam and do more homework questions”,   “be more relaxed”,   “for the next exam I will review with online resources such as khan academy as well as attend tutoring sessions”,   “set alarms and take more time to put into studying the material for the test, also visit prof. </a:t>
            </a:r>
            <a:r>
              <a:rPr lang="en-US" dirty="0" err="1" smtClean="0">
                <a:solidFill>
                  <a:schemeClr val="accent1"/>
                </a:solidFill>
              </a:rPr>
              <a:t>younge</a:t>
            </a:r>
            <a:r>
              <a:rPr lang="en-US" dirty="0" smtClean="0">
                <a:solidFill>
                  <a:schemeClr val="accent1"/>
                </a:solidFill>
              </a:rPr>
              <a:t> in tutoring”</a:t>
            </a:r>
          </a:p>
          <a:p>
            <a:pPr marL="457200" lvl="1" indent="-457200">
              <a:spcBef>
                <a:spcPts val="1000"/>
              </a:spcBef>
              <a:buFont typeface="+mj-lt"/>
              <a:buAutoNum type="arabicPeriod" startAt="4"/>
            </a:pPr>
            <a:r>
              <a:rPr lang="en-US" b="1" dirty="0"/>
              <a:t>What do you and your partner have in common about Exam #1</a:t>
            </a:r>
            <a:r>
              <a:rPr lang="en-US" b="1" dirty="0" smtClean="0"/>
              <a:t>?</a:t>
            </a:r>
            <a:r>
              <a:rPr lang="en-US" dirty="0" smtClean="0"/>
              <a:t>  </a:t>
            </a:r>
            <a:r>
              <a:rPr lang="en-US" dirty="0" smtClean="0">
                <a:solidFill>
                  <a:schemeClr val="accent1"/>
                </a:solidFill>
              </a:rPr>
              <a:t>“we got the same score”,   “messing up on the positive and negative signs”,   “everything relating to the hardest question, easiest, the same mistakes, and mindset to do better for the next exam”,   “we both made silly mistakes”,   “we both showed up to take the exam”</a:t>
            </a:r>
            <a:endParaRPr lang="en-US" dirty="0">
              <a:solidFill>
                <a:schemeClr val="accent1"/>
              </a:solidFill>
            </a:endParaRPr>
          </a:p>
        </p:txBody>
      </p:sp>
      <p:sp>
        <p:nvSpPr>
          <p:cNvPr id="4" name="Footer Placeholder 3"/>
          <p:cNvSpPr>
            <a:spLocks noGrp="1"/>
          </p:cNvSpPr>
          <p:nvPr>
            <p:ph type="ftr" sz="quarter" idx="11"/>
          </p:nvPr>
        </p:nvSpPr>
        <p:spPr/>
        <p:txBody>
          <a:bodyPr/>
          <a:lstStyle/>
          <a:p>
            <a:r>
              <a:rPr lang="en-US" smtClean="0"/>
              <a:t>Supported by a Department of Education MSEIP grant #P120A150063</a:t>
            </a:r>
            <a:endParaRPr lang="en-US" dirty="0"/>
          </a:p>
        </p:txBody>
      </p:sp>
      <p:sp>
        <p:nvSpPr>
          <p:cNvPr id="5" name="Title 1"/>
          <p:cNvSpPr>
            <a:spLocks noGrp="1"/>
          </p:cNvSpPr>
          <p:nvPr>
            <p:ph type="title"/>
          </p:nvPr>
        </p:nvSpPr>
        <p:spPr/>
        <p:txBody>
          <a:bodyPr/>
          <a:lstStyle/>
          <a:p>
            <a:r>
              <a:rPr lang="en-US" dirty="0"/>
              <a:t>Think-pair-share: </a:t>
            </a:r>
            <a:br>
              <a:rPr lang="en-US" dirty="0"/>
            </a:br>
            <a:r>
              <a:rPr lang="en-US" dirty="0"/>
              <a:t>Post exam reflection – exam </a:t>
            </a:r>
            <a:r>
              <a:rPr lang="en-US" dirty="0" smtClean="0"/>
              <a:t>#1 – </a:t>
            </a:r>
            <a:r>
              <a:rPr lang="en-US" dirty="0" smtClean="0">
                <a:solidFill>
                  <a:schemeClr val="accent1"/>
                </a:solidFill>
              </a:rPr>
              <a:t>results</a:t>
            </a:r>
            <a:endParaRPr lang="en-US" dirty="0">
              <a:solidFill>
                <a:schemeClr val="accent1"/>
              </a:solidFill>
            </a:endParaRPr>
          </a:p>
        </p:txBody>
      </p:sp>
    </p:spTree>
    <p:extLst>
      <p:ext uri="{BB962C8B-B14F-4D97-AF65-F5344CB8AC3E}">
        <p14:creationId xmlns:p14="http://schemas.microsoft.com/office/powerpoint/2010/main" val="4098317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766</TotalTime>
  <Words>1042</Words>
  <Application>Microsoft Office PowerPoint</Application>
  <PresentationFormat>Widescreen</PresentationFormat>
  <Paragraphs>87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Tw Cen MT</vt:lpstr>
      <vt:lpstr>Wingdings</vt:lpstr>
      <vt:lpstr>Droplet</vt:lpstr>
      <vt:lpstr>Computing in the Classroom and best practices to improve gender diversity equity: Professional development for adjunct faculty</vt:lpstr>
      <vt:lpstr>What is think-pair-share?</vt:lpstr>
      <vt:lpstr>Mat 1275 - College algebra and trigonometry</vt:lpstr>
      <vt:lpstr>MAT 1275 Pass Rates from  Fall 2013 to spring 2016</vt:lpstr>
      <vt:lpstr>Think-pair-share: rules of exponents</vt:lpstr>
      <vt:lpstr>Think-pair-share: rules of exponents - results</vt:lpstr>
      <vt:lpstr>Think-pair-share:  Post exam reflection – exam #1</vt:lpstr>
      <vt:lpstr>Think-pair-share:  Post exam reflection – exam #1 – results</vt:lpstr>
      <vt:lpstr>Think-pair-share:  Post exam reflection – exam #1 – results</vt:lpstr>
      <vt:lpstr>My suggestions and tips for implementing Think-pair-share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in the Classroom and best practices to improve gender diversity equity: Professional development for adjunct faculty</dc:title>
  <dc:creator>Lori Younge</dc:creator>
  <cp:lastModifiedBy>FRC User</cp:lastModifiedBy>
  <cp:revision>46</cp:revision>
  <dcterms:created xsi:type="dcterms:W3CDTF">2016-10-27T01:45:39Z</dcterms:created>
  <dcterms:modified xsi:type="dcterms:W3CDTF">2016-10-27T18:57:06Z</dcterms:modified>
</cp:coreProperties>
</file>