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56" r:id="rId3"/>
    <p:sldId id="271" r:id="rId4"/>
    <p:sldId id="275" r:id="rId5"/>
    <p:sldId id="262" r:id="rId6"/>
    <p:sldId id="273" r:id="rId7"/>
    <p:sldId id="276" r:id="rId8"/>
    <p:sldId id="263" r:id="rId9"/>
    <p:sldId id="266" r:id="rId10"/>
    <p:sldId id="267" r:id="rId11"/>
    <p:sldId id="265" r:id="rId12"/>
    <p:sldId id="277" r:id="rId13"/>
    <p:sldId id="274" r:id="rId14"/>
    <p:sldId id="269" r:id="rId15"/>
    <p:sldId id="278" r:id="rId16"/>
    <p:sldId id="279" r:id="rId17"/>
    <p:sldId id="280" r:id="rId18"/>
    <p:sldId id="282" r:id="rId19"/>
    <p:sldId id="283" r:id="rId20"/>
    <p:sldId id="284" r:id="rId21"/>
    <p:sldId id="281" r:id="rId2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1" autoAdjust="0"/>
    <p:restoredTop sz="95274" autoAdjust="0"/>
  </p:normalViewPr>
  <p:slideViewPr>
    <p:cSldViewPr>
      <p:cViewPr varScale="1">
        <p:scale>
          <a:sx n="76" d="100"/>
          <a:sy n="76" d="100"/>
        </p:scale>
        <p:origin x="456" y="8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3F4830-5CD4-4C71-985C-0708E9B0BE14}" type="doc">
      <dgm:prSet loTypeId="urn:microsoft.com/office/officeart/2005/8/layout/StepDownProcess" loCatId="process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171289E-A4A7-4805-AC72-45815EEC4596}">
      <dgm:prSet phldrT="[Text]"/>
      <dgm:spPr/>
      <dgm:t>
        <a:bodyPr/>
        <a:lstStyle/>
        <a:p>
          <a:r>
            <a:rPr lang="en-US" dirty="0" smtClean="0"/>
            <a:t>Abstract</a:t>
          </a:r>
          <a:endParaRPr lang="en-US" dirty="0"/>
        </a:p>
      </dgm:t>
    </dgm:pt>
    <dgm:pt modelId="{4275E8D4-C727-403F-A8D2-37D7E67F7653}" type="parTrans" cxnId="{48015C5C-EF92-42CD-818C-1F3C7273A705}">
      <dgm:prSet/>
      <dgm:spPr/>
      <dgm:t>
        <a:bodyPr/>
        <a:lstStyle/>
        <a:p>
          <a:endParaRPr lang="en-US"/>
        </a:p>
      </dgm:t>
    </dgm:pt>
    <dgm:pt modelId="{84F03FBC-BBAB-40AE-BA68-2683DD698FF2}" type="sibTrans" cxnId="{48015C5C-EF92-42CD-818C-1F3C7273A705}">
      <dgm:prSet/>
      <dgm:spPr/>
      <dgm:t>
        <a:bodyPr/>
        <a:lstStyle/>
        <a:p>
          <a:endParaRPr lang="en-US"/>
        </a:p>
      </dgm:t>
    </dgm:pt>
    <dgm:pt modelId="{45DEFBB6-6B88-4725-8FD8-CCC44841A12A}">
      <dgm:prSet phldrT="[Text]"/>
      <dgm:spPr/>
      <dgm:t>
        <a:bodyPr/>
        <a:lstStyle/>
        <a:p>
          <a:r>
            <a:rPr lang="en-US" dirty="0" smtClean="0"/>
            <a:t>Outline a baseball lineup</a:t>
          </a:r>
          <a:endParaRPr lang="en-US" dirty="0"/>
        </a:p>
      </dgm:t>
    </dgm:pt>
    <dgm:pt modelId="{3C46BC1B-907E-45B1-80ED-D0677BEFBE92}" type="parTrans" cxnId="{CD924FD0-0D06-4E72-9E26-F2713B07DB14}">
      <dgm:prSet/>
      <dgm:spPr/>
      <dgm:t>
        <a:bodyPr/>
        <a:lstStyle/>
        <a:p>
          <a:endParaRPr lang="en-US"/>
        </a:p>
      </dgm:t>
    </dgm:pt>
    <dgm:pt modelId="{57013548-0510-4C70-AEA1-AC6AC70A7344}" type="sibTrans" cxnId="{CD924FD0-0D06-4E72-9E26-F2713B07DB14}">
      <dgm:prSet/>
      <dgm:spPr/>
      <dgm:t>
        <a:bodyPr/>
        <a:lstStyle/>
        <a:p>
          <a:endParaRPr lang="en-US"/>
        </a:p>
      </dgm:t>
    </dgm:pt>
    <dgm:pt modelId="{F50253EF-203C-455F-BDDC-4E21DC68C3EC}">
      <dgm:prSet phldrT="[Text]"/>
      <dgm:spPr/>
      <dgm:t>
        <a:bodyPr/>
        <a:lstStyle/>
        <a:p>
          <a:r>
            <a:rPr lang="en-US" dirty="0" smtClean="0"/>
            <a:t>Use formal grammar</a:t>
          </a:r>
          <a:endParaRPr lang="en-US" dirty="0"/>
        </a:p>
      </dgm:t>
    </dgm:pt>
    <dgm:pt modelId="{B300DCE4-0ACE-45A1-BC1C-D5B49121185F}" type="parTrans" cxnId="{D7107D29-5548-478D-9E41-27A73507CD39}">
      <dgm:prSet/>
      <dgm:spPr/>
      <dgm:t>
        <a:bodyPr/>
        <a:lstStyle/>
        <a:p>
          <a:endParaRPr lang="en-US"/>
        </a:p>
      </dgm:t>
    </dgm:pt>
    <dgm:pt modelId="{79953DB2-C40C-4029-B46A-4346D54AB526}" type="sibTrans" cxnId="{D7107D29-5548-478D-9E41-27A73507CD39}">
      <dgm:prSet/>
      <dgm:spPr/>
      <dgm:t>
        <a:bodyPr/>
        <a:lstStyle/>
        <a:p>
          <a:endParaRPr lang="en-US"/>
        </a:p>
      </dgm:t>
    </dgm:pt>
    <dgm:pt modelId="{61651EF8-6036-4E92-87C0-F5685B7240CD}">
      <dgm:prSet phldrT="[Text]"/>
      <dgm:spPr/>
      <dgm:t>
        <a:bodyPr/>
        <a:lstStyle/>
        <a:p>
          <a:r>
            <a:rPr lang="en-US" dirty="0" smtClean="0"/>
            <a:t>Conceptual Design</a:t>
          </a:r>
          <a:endParaRPr lang="en-US" dirty="0"/>
        </a:p>
      </dgm:t>
    </dgm:pt>
    <dgm:pt modelId="{F825A340-12FD-4B19-A729-D3E4723D1178}" type="parTrans" cxnId="{5553113A-46FA-4C2E-B11D-2097FC1CED11}">
      <dgm:prSet/>
      <dgm:spPr/>
      <dgm:t>
        <a:bodyPr/>
        <a:lstStyle/>
        <a:p>
          <a:endParaRPr lang="en-US"/>
        </a:p>
      </dgm:t>
    </dgm:pt>
    <dgm:pt modelId="{35EC935A-CEFA-44E6-9A5D-946189F78259}" type="sibTrans" cxnId="{5553113A-46FA-4C2E-B11D-2097FC1CED11}">
      <dgm:prSet/>
      <dgm:spPr/>
      <dgm:t>
        <a:bodyPr/>
        <a:lstStyle/>
        <a:p>
          <a:endParaRPr lang="en-US"/>
        </a:p>
      </dgm:t>
    </dgm:pt>
    <dgm:pt modelId="{6ACA7E23-34B6-4087-82F2-893B26FAD380}">
      <dgm:prSet phldrT="[Text]"/>
      <dgm:spPr/>
      <dgm:t>
        <a:bodyPr/>
        <a:lstStyle/>
        <a:p>
          <a:r>
            <a:rPr lang="en-US" dirty="0" smtClean="0"/>
            <a:t>Series of steps</a:t>
          </a:r>
          <a:endParaRPr lang="en-US" dirty="0"/>
        </a:p>
      </dgm:t>
    </dgm:pt>
    <dgm:pt modelId="{127BDBF3-8838-44D0-AEA3-FB8EBAD62FE5}" type="parTrans" cxnId="{EE91DBD6-B596-4F00-AA46-037AB9EF67BA}">
      <dgm:prSet/>
      <dgm:spPr/>
      <dgm:t>
        <a:bodyPr/>
        <a:lstStyle/>
        <a:p>
          <a:endParaRPr lang="en-US"/>
        </a:p>
      </dgm:t>
    </dgm:pt>
    <dgm:pt modelId="{28FE7EA9-3945-40C6-A02A-868060D9DFCE}" type="sibTrans" cxnId="{EE91DBD6-B596-4F00-AA46-037AB9EF67BA}">
      <dgm:prSet/>
      <dgm:spPr/>
      <dgm:t>
        <a:bodyPr/>
        <a:lstStyle/>
        <a:p>
          <a:endParaRPr lang="en-US"/>
        </a:p>
      </dgm:t>
    </dgm:pt>
    <dgm:pt modelId="{AC48AB1B-825C-49BE-A299-29F4252B5C1E}">
      <dgm:prSet phldrT="[Text]"/>
      <dgm:spPr/>
      <dgm:t>
        <a:bodyPr/>
        <a:lstStyle/>
        <a:p>
          <a:r>
            <a:rPr lang="en-US" dirty="0" smtClean="0"/>
            <a:t>Use formal grammar</a:t>
          </a:r>
          <a:endParaRPr lang="en-US" dirty="0"/>
        </a:p>
      </dgm:t>
    </dgm:pt>
    <dgm:pt modelId="{74360EEE-1719-40C8-9B90-E332AFB86135}" type="parTrans" cxnId="{80E128E7-7223-4904-8A4C-B5D1F874C49D}">
      <dgm:prSet/>
      <dgm:spPr/>
      <dgm:t>
        <a:bodyPr/>
        <a:lstStyle/>
        <a:p>
          <a:endParaRPr lang="en-US"/>
        </a:p>
      </dgm:t>
    </dgm:pt>
    <dgm:pt modelId="{3C25FFC8-A794-4113-BDE2-49716B47EA50}" type="sibTrans" cxnId="{80E128E7-7223-4904-8A4C-B5D1F874C49D}">
      <dgm:prSet/>
      <dgm:spPr/>
      <dgm:t>
        <a:bodyPr/>
        <a:lstStyle/>
        <a:p>
          <a:endParaRPr lang="en-US"/>
        </a:p>
      </dgm:t>
    </dgm:pt>
    <dgm:pt modelId="{6AD4E2FA-D047-4309-A983-FA818B78D69D}">
      <dgm:prSet phldrT="[Text]"/>
      <dgm:spPr/>
      <dgm:t>
        <a:bodyPr/>
        <a:lstStyle/>
        <a:p>
          <a:r>
            <a:rPr lang="en-US" dirty="0" smtClean="0"/>
            <a:t>Logical Design</a:t>
          </a:r>
          <a:endParaRPr lang="en-US" dirty="0"/>
        </a:p>
      </dgm:t>
    </dgm:pt>
    <dgm:pt modelId="{8ABDF836-215B-42DA-B763-C99ECFA5DACB}" type="parTrans" cxnId="{531DAD1B-480A-4000-8613-4303C6EBF266}">
      <dgm:prSet/>
      <dgm:spPr/>
      <dgm:t>
        <a:bodyPr/>
        <a:lstStyle/>
        <a:p>
          <a:endParaRPr lang="en-US"/>
        </a:p>
      </dgm:t>
    </dgm:pt>
    <dgm:pt modelId="{C47688D3-FAE0-4D48-B572-41BF8345C1E3}" type="sibTrans" cxnId="{531DAD1B-480A-4000-8613-4303C6EBF266}">
      <dgm:prSet/>
      <dgm:spPr/>
      <dgm:t>
        <a:bodyPr/>
        <a:lstStyle/>
        <a:p>
          <a:endParaRPr lang="en-US"/>
        </a:p>
      </dgm:t>
    </dgm:pt>
    <dgm:pt modelId="{91DCA10F-91B2-4570-A98A-48B3BFFEC1F2}">
      <dgm:prSet phldrT="[Text]"/>
      <dgm:spPr/>
      <dgm:t>
        <a:bodyPr/>
        <a:lstStyle/>
        <a:p>
          <a:r>
            <a:rPr lang="en-US" dirty="0" smtClean="0"/>
            <a:t>Series of steps</a:t>
          </a:r>
          <a:endParaRPr lang="en-US" dirty="0"/>
        </a:p>
      </dgm:t>
    </dgm:pt>
    <dgm:pt modelId="{025F6C92-810B-48F9-AEBB-0A48C1840677}" type="parTrans" cxnId="{7BBD1A48-A539-4339-9E77-0BA5FA2962B9}">
      <dgm:prSet/>
      <dgm:spPr/>
      <dgm:t>
        <a:bodyPr/>
        <a:lstStyle/>
        <a:p>
          <a:endParaRPr lang="en-US"/>
        </a:p>
      </dgm:t>
    </dgm:pt>
    <dgm:pt modelId="{F1A1195E-8E6A-49E6-9523-829B6BE7DF12}" type="sibTrans" cxnId="{7BBD1A48-A539-4339-9E77-0BA5FA2962B9}">
      <dgm:prSet/>
      <dgm:spPr/>
      <dgm:t>
        <a:bodyPr/>
        <a:lstStyle/>
        <a:p>
          <a:endParaRPr lang="en-US"/>
        </a:p>
      </dgm:t>
    </dgm:pt>
    <dgm:pt modelId="{31E95368-D32C-46C2-88DC-53EBE67D97BC}">
      <dgm:prSet phldrT="[Text]"/>
      <dgm:spPr/>
      <dgm:t>
        <a:bodyPr/>
        <a:lstStyle/>
        <a:p>
          <a:r>
            <a:rPr lang="en-US" dirty="0" smtClean="0"/>
            <a:t>Use structured logic &amp; diagrams</a:t>
          </a:r>
          <a:endParaRPr lang="en-US" dirty="0"/>
        </a:p>
      </dgm:t>
    </dgm:pt>
    <dgm:pt modelId="{B4D5A97E-108B-49FF-A8B7-2776AB14C24E}" type="parTrans" cxnId="{ABE64744-D6F8-4D35-8E2A-710163F851B3}">
      <dgm:prSet/>
      <dgm:spPr/>
      <dgm:t>
        <a:bodyPr/>
        <a:lstStyle/>
        <a:p>
          <a:endParaRPr lang="en-US"/>
        </a:p>
      </dgm:t>
    </dgm:pt>
    <dgm:pt modelId="{A5F7F2A9-B542-4691-A7E4-745E0D40935E}" type="sibTrans" cxnId="{ABE64744-D6F8-4D35-8E2A-710163F851B3}">
      <dgm:prSet/>
      <dgm:spPr/>
      <dgm:t>
        <a:bodyPr/>
        <a:lstStyle/>
        <a:p>
          <a:endParaRPr lang="en-US"/>
        </a:p>
      </dgm:t>
    </dgm:pt>
    <dgm:pt modelId="{FC7824E0-7113-4D06-BC07-D4163A98DC6A}">
      <dgm:prSet phldrT="[Text]"/>
      <dgm:spPr/>
      <dgm:t>
        <a:bodyPr/>
        <a:lstStyle/>
        <a:p>
          <a:r>
            <a:rPr lang="en-US" dirty="0" smtClean="0"/>
            <a:t>Physical design</a:t>
          </a:r>
          <a:endParaRPr lang="en-US" dirty="0"/>
        </a:p>
      </dgm:t>
    </dgm:pt>
    <dgm:pt modelId="{1329A557-A644-4B77-8381-84FB8E2A6ED7}" type="parTrans" cxnId="{D0930251-D893-48E2-A287-0D70DD47BEA7}">
      <dgm:prSet/>
      <dgm:spPr/>
      <dgm:t>
        <a:bodyPr/>
        <a:lstStyle/>
        <a:p>
          <a:endParaRPr lang="en-US"/>
        </a:p>
      </dgm:t>
    </dgm:pt>
    <dgm:pt modelId="{0F9D4720-8DB8-44BA-A910-C0572E30CF53}" type="sibTrans" cxnId="{D0930251-D893-48E2-A287-0D70DD47BEA7}">
      <dgm:prSet/>
      <dgm:spPr/>
      <dgm:t>
        <a:bodyPr/>
        <a:lstStyle/>
        <a:p>
          <a:endParaRPr lang="en-US"/>
        </a:p>
      </dgm:t>
    </dgm:pt>
    <dgm:pt modelId="{6FC8507B-DF95-4C94-A48D-A9DBED1A278F}">
      <dgm:prSet phldrT="[Text]"/>
      <dgm:spPr/>
      <dgm:t>
        <a:bodyPr/>
        <a:lstStyle/>
        <a:p>
          <a:r>
            <a:rPr lang="en-US" dirty="0" smtClean="0"/>
            <a:t>Series of steps</a:t>
          </a:r>
          <a:endParaRPr lang="en-US" dirty="0"/>
        </a:p>
      </dgm:t>
    </dgm:pt>
    <dgm:pt modelId="{9137299D-8E7B-4709-9A23-2454EAFA4D5D}" type="parTrans" cxnId="{A42AFF05-1A90-4880-8450-907F649DC386}">
      <dgm:prSet/>
      <dgm:spPr/>
      <dgm:t>
        <a:bodyPr/>
        <a:lstStyle/>
        <a:p>
          <a:endParaRPr lang="en-US"/>
        </a:p>
      </dgm:t>
    </dgm:pt>
    <dgm:pt modelId="{1E3555E5-8AA2-411A-ADE4-F97011495EA0}" type="sibTrans" cxnId="{A42AFF05-1A90-4880-8450-907F649DC386}">
      <dgm:prSet/>
      <dgm:spPr/>
      <dgm:t>
        <a:bodyPr/>
        <a:lstStyle/>
        <a:p>
          <a:endParaRPr lang="en-US"/>
        </a:p>
      </dgm:t>
    </dgm:pt>
    <dgm:pt modelId="{190C0D26-CCE3-4DD9-AC11-661C7ABCA74A}">
      <dgm:prSet phldrT="[Text]"/>
      <dgm:spPr/>
      <dgm:t>
        <a:bodyPr/>
        <a:lstStyle/>
        <a:p>
          <a:r>
            <a:rPr lang="en-US" dirty="0" smtClean="0"/>
            <a:t>Use diagrams &amp; pseudocode</a:t>
          </a:r>
          <a:endParaRPr lang="en-US" dirty="0"/>
        </a:p>
      </dgm:t>
    </dgm:pt>
    <dgm:pt modelId="{2847C0B3-E184-441A-AF4A-2306D696FC71}" type="parTrans" cxnId="{DDC7707A-3995-4808-9560-1FEC28ACE6A7}">
      <dgm:prSet/>
      <dgm:spPr/>
      <dgm:t>
        <a:bodyPr/>
        <a:lstStyle/>
        <a:p>
          <a:endParaRPr lang="en-US"/>
        </a:p>
      </dgm:t>
    </dgm:pt>
    <dgm:pt modelId="{42D7C6CB-866C-4096-9AE7-1ECA81EC75C0}" type="sibTrans" cxnId="{DDC7707A-3995-4808-9560-1FEC28ACE6A7}">
      <dgm:prSet/>
      <dgm:spPr/>
      <dgm:t>
        <a:bodyPr/>
        <a:lstStyle/>
        <a:p>
          <a:endParaRPr lang="en-US"/>
        </a:p>
      </dgm:t>
    </dgm:pt>
    <dgm:pt modelId="{08ECF78B-FAD5-4D9C-8E49-B3383B679E74}" type="pres">
      <dgm:prSet presAssocID="{A33F4830-5CD4-4C71-985C-0708E9B0BE1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416B75E-FDBF-4EB1-92CD-A55ECDFB10A4}" type="pres">
      <dgm:prSet presAssocID="{9171289E-A4A7-4805-AC72-45815EEC4596}" presName="composite" presStyleCnt="0"/>
      <dgm:spPr/>
    </dgm:pt>
    <dgm:pt modelId="{B891F592-349D-4295-8684-BE6B2A640526}" type="pres">
      <dgm:prSet presAssocID="{9171289E-A4A7-4805-AC72-45815EEC4596}" presName="bentUpArrow1" presStyleLbl="alignImgPlace1" presStyleIdx="0" presStyleCnt="3"/>
      <dgm:spPr/>
    </dgm:pt>
    <dgm:pt modelId="{F87AACC1-C1CE-4695-A5DB-A2C715869A20}" type="pres">
      <dgm:prSet presAssocID="{9171289E-A4A7-4805-AC72-45815EEC459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A8205-BD1C-4926-8921-C82FE94E4F49}" type="pres">
      <dgm:prSet presAssocID="{9171289E-A4A7-4805-AC72-45815EEC4596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C938A9-CDDF-4410-99C1-4BA450FEB634}" type="pres">
      <dgm:prSet presAssocID="{84F03FBC-BBAB-40AE-BA68-2683DD698FF2}" presName="sibTrans" presStyleCnt="0"/>
      <dgm:spPr/>
    </dgm:pt>
    <dgm:pt modelId="{FBF8274B-49B8-4486-803B-E37222803185}" type="pres">
      <dgm:prSet presAssocID="{61651EF8-6036-4E92-87C0-F5685B7240CD}" presName="composite" presStyleCnt="0"/>
      <dgm:spPr/>
    </dgm:pt>
    <dgm:pt modelId="{B3CFDBC6-FB3B-4A0A-90BB-751F9789904D}" type="pres">
      <dgm:prSet presAssocID="{61651EF8-6036-4E92-87C0-F5685B7240CD}" presName="bentUpArrow1" presStyleLbl="alignImgPlace1" presStyleIdx="1" presStyleCnt="3"/>
      <dgm:spPr/>
    </dgm:pt>
    <dgm:pt modelId="{BD14B6A1-FB20-443F-A700-81EBE4F59119}" type="pres">
      <dgm:prSet presAssocID="{61651EF8-6036-4E92-87C0-F5685B7240CD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BFD3CB-74D0-4938-B652-3DFE0E4D3F75}" type="pres">
      <dgm:prSet presAssocID="{61651EF8-6036-4E92-87C0-F5685B7240CD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07A4B2-3044-436C-BDD9-A5FB1A151319}" type="pres">
      <dgm:prSet presAssocID="{35EC935A-CEFA-44E6-9A5D-946189F78259}" presName="sibTrans" presStyleCnt="0"/>
      <dgm:spPr/>
    </dgm:pt>
    <dgm:pt modelId="{8BA3607B-8C77-41B9-B753-50BACC433095}" type="pres">
      <dgm:prSet presAssocID="{6AD4E2FA-D047-4309-A983-FA818B78D69D}" presName="composite" presStyleCnt="0"/>
      <dgm:spPr/>
    </dgm:pt>
    <dgm:pt modelId="{9137178A-2302-42C5-97E5-CB9C887C2417}" type="pres">
      <dgm:prSet presAssocID="{6AD4E2FA-D047-4309-A983-FA818B78D69D}" presName="bentUpArrow1" presStyleLbl="alignImgPlace1" presStyleIdx="2" presStyleCnt="3"/>
      <dgm:spPr/>
    </dgm:pt>
    <dgm:pt modelId="{5859113C-91D1-447F-8D06-0D90CEE13F9E}" type="pres">
      <dgm:prSet presAssocID="{6AD4E2FA-D047-4309-A983-FA818B78D69D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C62E92-1045-4F8B-82D1-E3AC6F1AB125}" type="pres">
      <dgm:prSet presAssocID="{6AD4E2FA-D047-4309-A983-FA818B78D69D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FD7C1-D3B5-4FA8-9DB2-1CF62BFB871D}" type="pres">
      <dgm:prSet presAssocID="{C47688D3-FAE0-4D48-B572-41BF8345C1E3}" presName="sibTrans" presStyleCnt="0"/>
      <dgm:spPr/>
    </dgm:pt>
    <dgm:pt modelId="{72FAB043-6904-4715-98B4-6F4D88F0E286}" type="pres">
      <dgm:prSet presAssocID="{FC7824E0-7113-4D06-BC07-D4163A98DC6A}" presName="composite" presStyleCnt="0"/>
      <dgm:spPr/>
    </dgm:pt>
    <dgm:pt modelId="{42141F51-4CB9-4049-A48B-067148EE8671}" type="pres">
      <dgm:prSet presAssocID="{FC7824E0-7113-4D06-BC07-D4163A98DC6A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710C09-C333-4985-8489-835A684E9150}" type="pres">
      <dgm:prSet presAssocID="{FC7824E0-7113-4D06-BC07-D4163A98DC6A}" presName="FinalChild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98CAF8-A1AF-4270-AAAD-A45FFE247EA6}" type="presOf" srcId="{6ACA7E23-34B6-4087-82F2-893B26FAD380}" destId="{CFBFD3CB-74D0-4938-B652-3DFE0E4D3F75}" srcOrd="0" destOrd="0" presId="urn:microsoft.com/office/officeart/2005/8/layout/StepDownProcess"/>
    <dgm:cxn modelId="{80E128E7-7223-4904-8A4C-B5D1F874C49D}" srcId="{61651EF8-6036-4E92-87C0-F5685B7240CD}" destId="{AC48AB1B-825C-49BE-A299-29F4252B5C1E}" srcOrd="1" destOrd="0" parTransId="{74360EEE-1719-40C8-9B90-E332AFB86135}" sibTransId="{3C25FFC8-A794-4113-BDE2-49716B47EA50}"/>
    <dgm:cxn modelId="{7BBD1A48-A539-4339-9E77-0BA5FA2962B9}" srcId="{6AD4E2FA-D047-4309-A983-FA818B78D69D}" destId="{91DCA10F-91B2-4570-A98A-48B3BFFEC1F2}" srcOrd="0" destOrd="0" parTransId="{025F6C92-810B-48F9-AEBB-0A48C1840677}" sibTransId="{F1A1195E-8E6A-49E6-9523-829B6BE7DF12}"/>
    <dgm:cxn modelId="{5553113A-46FA-4C2E-B11D-2097FC1CED11}" srcId="{A33F4830-5CD4-4C71-985C-0708E9B0BE14}" destId="{61651EF8-6036-4E92-87C0-F5685B7240CD}" srcOrd="1" destOrd="0" parTransId="{F825A340-12FD-4B19-A729-D3E4723D1178}" sibTransId="{35EC935A-CEFA-44E6-9A5D-946189F78259}"/>
    <dgm:cxn modelId="{48015C5C-EF92-42CD-818C-1F3C7273A705}" srcId="{A33F4830-5CD4-4C71-985C-0708E9B0BE14}" destId="{9171289E-A4A7-4805-AC72-45815EEC4596}" srcOrd="0" destOrd="0" parTransId="{4275E8D4-C727-403F-A8D2-37D7E67F7653}" sibTransId="{84F03FBC-BBAB-40AE-BA68-2683DD698FF2}"/>
    <dgm:cxn modelId="{662FEFE8-56EB-437D-BE58-9457B241BB15}" type="presOf" srcId="{FC7824E0-7113-4D06-BC07-D4163A98DC6A}" destId="{42141F51-4CB9-4049-A48B-067148EE8671}" srcOrd="0" destOrd="0" presId="urn:microsoft.com/office/officeart/2005/8/layout/StepDownProcess"/>
    <dgm:cxn modelId="{2B86FBF3-B18A-46A2-8DC7-925D3A57AA2A}" type="presOf" srcId="{61651EF8-6036-4E92-87C0-F5685B7240CD}" destId="{BD14B6A1-FB20-443F-A700-81EBE4F59119}" srcOrd="0" destOrd="0" presId="urn:microsoft.com/office/officeart/2005/8/layout/StepDownProcess"/>
    <dgm:cxn modelId="{3C69AEAA-584A-4834-AEBA-53878BFB6939}" type="presOf" srcId="{A33F4830-5CD4-4C71-985C-0708E9B0BE14}" destId="{08ECF78B-FAD5-4D9C-8E49-B3383B679E74}" srcOrd="0" destOrd="0" presId="urn:microsoft.com/office/officeart/2005/8/layout/StepDownProcess"/>
    <dgm:cxn modelId="{A42AFF05-1A90-4880-8450-907F649DC386}" srcId="{FC7824E0-7113-4D06-BC07-D4163A98DC6A}" destId="{6FC8507B-DF95-4C94-A48D-A9DBED1A278F}" srcOrd="0" destOrd="0" parTransId="{9137299D-8E7B-4709-9A23-2454EAFA4D5D}" sibTransId="{1E3555E5-8AA2-411A-ADE4-F97011495EA0}"/>
    <dgm:cxn modelId="{D0930251-D893-48E2-A287-0D70DD47BEA7}" srcId="{A33F4830-5CD4-4C71-985C-0708E9B0BE14}" destId="{FC7824E0-7113-4D06-BC07-D4163A98DC6A}" srcOrd="3" destOrd="0" parTransId="{1329A557-A644-4B77-8381-84FB8E2A6ED7}" sibTransId="{0F9D4720-8DB8-44BA-A910-C0572E30CF53}"/>
    <dgm:cxn modelId="{B1000B0A-75D2-461D-A328-2DA8B2AC0209}" type="presOf" srcId="{190C0D26-CCE3-4DD9-AC11-661C7ABCA74A}" destId="{A1710C09-C333-4985-8489-835A684E9150}" srcOrd="0" destOrd="1" presId="urn:microsoft.com/office/officeart/2005/8/layout/StepDownProcess"/>
    <dgm:cxn modelId="{1CCA23E5-E37D-4DD5-98D3-7BB697A07E20}" type="presOf" srcId="{31E95368-D32C-46C2-88DC-53EBE67D97BC}" destId="{C1C62E92-1045-4F8B-82D1-E3AC6F1AB125}" srcOrd="0" destOrd="1" presId="urn:microsoft.com/office/officeart/2005/8/layout/StepDownProcess"/>
    <dgm:cxn modelId="{CD924FD0-0D06-4E72-9E26-F2713B07DB14}" srcId="{9171289E-A4A7-4805-AC72-45815EEC4596}" destId="{45DEFBB6-6B88-4725-8FD8-CCC44841A12A}" srcOrd="0" destOrd="0" parTransId="{3C46BC1B-907E-45B1-80ED-D0677BEFBE92}" sibTransId="{57013548-0510-4C70-AEA1-AC6AC70A7344}"/>
    <dgm:cxn modelId="{CA18E846-ED21-4EEF-A3F1-DF3852871CD6}" type="presOf" srcId="{91DCA10F-91B2-4570-A98A-48B3BFFEC1F2}" destId="{C1C62E92-1045-4F8B-82D1-E3AC6F1AB125}" srcOrd="0" destOrd="0" presId="urn:microsoft.com/office/officeart/2005/8/layout/StepDownProcess"/>
    <dgm:cxn modelId="{D7107D29-5548-478D-9E41-27A73507CD39}" srcId="{9171289E-A4A7-4805-AC72-45815EEC4596}" destId="{F50253EF-203C-455F-BDDC-4E21DC68C3EC}" srcOrd="1" destOrd="0" parTransId="{B300DCE4-0ACE-45A1-BC1C-D5B49121185F}" sibTransId="{79953DB2-C40C-4029-B46A-4346D54AB526}"/>
    <dgm:cxn modelId="{ABE64744-D6F8-4D35-8E2A-710163F851B3}" srcId="{6AD4E2FA-D047-4309-A983-FA818B78D69D}" destId="{31E95368-D32C-46C2-88DC-53EBE67D97BC}" srcOrd="1" destOrd="0" parTransId="{B4D5A97E-108B-49FF-A8B7-2776AB14C24E}" sibTransId="{A5F7F2A9-B542-4691-A7E4-745E0D40935E}"/>
    <dgm:cxn modelId="{DDC7707A-3995-4808-9560-1FEC28ACE6A7}" srcId="{FC7824E0-7113-4D06-BC07-D4163A98DC6A}" destId="{190C0D26-CCE3-4DD9-AC11-661C7ABCA74A}" srcOrd="1" destOrd="0" parTransId="{2847C0B3-E184-441A-AF4A-2306D696FC71}" sibTransId="{42D7C6CB-866C-4096-9AE7-1ECA81EC75C0}"/>
    <dgm:cxn modelId="{DD3F3D1C-B89D-47A5-BBC8-0AE44D94008D}" type="presOf" srcId="{45DEFBB6-6B88-4725-8FD8-CCC44841A12A}" destId="{944A8205-BD1C-4926-8921-C82FE94E4F49}" srcOrd="0" destOrd="0" presId="urn:microsoft.com/office/officeart/2005/8/layout/StepDownProcess"/>
    <dgm:cxn modelId="{531DAD1B-480A-4000-8613-4303C6EBF266}" srcId="{A33F4830-5CD4-4C71-985C-0708E9B0BE14}" destId="{6AD4E2FA-D047-4309-A983-FA818B78D69D}" srcOrd="2" destOrd="0" parTransId="{8ABDF836-215B-42DA-B763-C99ECFA5DACB}" sibTransId="{C47688D3-FAE0-4D48-B572-41BF8345C1E3}"/>
    <dgm:cxn modelId="{AF6ED8AE-32A6-4E48-8B68-DFA3C5E1BE8D}" type="presOf" srcId="{6AD4E2FA-D047-4309-A983-FA818B78D69D}" destId="{5859113C-91D1-447F-8D06-0D90CEE13F9E}" srcOrd="0" destOrd="0" presId="urn:microsoft.com/office/officeart/2005/8/layout/StepDownProcess"/>
    <dgm:cxn modelId="{EE91DBD6-B596-4F00-AA46-037AB9EF67BA}" srcId="{61651EF8-6036-4E92-87C0-F5685B7240CD}" destId="{6ACA7E23-34B6-4087-82F2-893B26FAD380}" srcOrd="0" destOrd="0" parTransId="{127BDBF3-8838-44D0-AEA3-FB8EBAD62FE5}" sibTransId="{28FE7EA9-3945-40C6-A02A-868060D9DFCE}"/>
    <dgm:cxn modelId="{B7FF80B4-9105-4699-B92C-3284CA928BB9}" type="presOf" srcId="{F50253EF-203C-455F-BDDC-4E21DC68C3EC}" destId="{944A8205-BD1C-4926-8921-C82FE94E4F49}" srcOrd="0" destOrd="1" presId="urn:microsoft.com/office/officeart/2005/8/layout/StepDownProcess"/>
    <dgm:cxn modelId="{1E926188-1F82-4C1B-AC88-B032F2F4C1E7}" type="presOf" srcId="{AC48AB1B-825C-49BE-A299-29F4252B5C1E}" destId="{CFBFD3CB-74D0-4938-B652-3DFE0E4D3F75}" srcOrd="0" destOrd="1" presId="urn:microsoft.com/office/officeart/2005/8/layout/StepDownProcess"/>
    <dgm:cxn modelId="{CAEF9137-5BB2-4342-BD7F-36DD1A4DE706}" type="presOf" srcId="{6FC8507B-DF95-4C94-A48D-A9DBED1A278F}" destId="{A1710C09-C333-4985-8489-835A684E9150}" srcOrd="0" destOrd="0" presId="urn:microsoft.com/office/officeart/2005/8/layout/StepDownProcess"/>
    <dgm:cxn modelId="{91C656FA-48B0-4102-B29B-445509CD21AB}" type="presOf" srcId="{9171289E-A4A7-4805-AC72-45815EEC4596}" destId="{F87AACC1-C1CE-4695-A5DB-A2C715869A20}" srcOrd="0" destOrd="0" presId="urn:microsoft.com/office/officeart/2005/8/layout/StepDownProcess"/>
    <dgm:cxn modelId="{B4A3D848-BCF3-4232-A686-25CEA1137CAC}" type="presParOf" srcId="{08ECF78B-FAD5-4D9C-8E49-B3383B679E74}" destId="{3416B75E-FDBF-4EB1-92CD-A55ECDFB10A4}" srcOrd="0" destOrd="0" presId="urn:microsoft.com/office/officeart/2005/8/layout/StepDownProcess"/>
    <dgm:cxn modelId="{270F973B-E7A9-4E06-827D-8FBA010C9E81}" type="presParOf" srcId="{3416B75E-FDBF-4EB1-92CD-A55ECDFB10A4}" destId="{B891F592-349D-4295-8684-BE6B2A640526}" srcOrd="0" destOrd="0" presId="urn:microsoft.com/office/officeart/2005/8/layout/StepDownProcess"/>
    <dgm:cxn modelId="{EC5921ED-2952-405D-897B-76D6966F1EFE}" type="presParOf" srcId="{3416B75E-FDBF-4EB1-92CD-A55ECDFB10A4}" destId="{F87AACC1-C1CE-4695-A5DB-A2C715869A20}" srcOrd="1" destOrd="0" presId="urn:microsoft.com/office/officeart/2005/8/layout/StepDownProcess"/>
    <dgm:cxn modelId="{DB10DC5E-3AA3-49BE-89E1-448F2C3541BE}" type="presParOf" srcId="{3416B75E-FDBF-4EB1-92CD-A55ECDFB10A4}" destId="{944A8205-BD1C-4926-8921-C82FE94E4F49}" srcOrd="2" destOrd="0" presId="urn:microsoft.com/office/officeart/2005/8/layout/StepDownProcess"/>
    <dgm:cxn modelId="{DD0CD471-27CC-4CC4-ADF3-9965FCD53880}" type="presParOf" srcId="{08ECF78B-FAD5-4D9C-8E49-B3383B679E74}" destId="{31C938A9-CDDF-4410-99C1-4BA450FEB634}" srcOrd="1" destOrd="0" presId="urn:microsoft.com/office/officeart/2005/8/layout/StepDownProcess"/>
    <dgm:cxn modelId="{26838AC0-9E30-4050-A91A-673AFFD064C5}" type="presParOf" srcId="{08ECF78B-FAD5-4D9C-8E49-B3383B679E74}" destId="{FBF8274B-49B8-4486-803B-E37222803185}" srcOrd="2" destOrd="0" presId="urn:microsoft.com/office/officeart/2005/8/layout/StepDownProcess"/>
    <dgm:cxn modelId="{F5388506-324A-4513-8E84-77092254D958}" type="presParOf" srcId="{FBF8274B-49B8-4486-803B-E37222803185}" destId="{B3CFDBC6-FB3B-4A0A-90BB-751F9789904D}" srcOrd="0" destOrd="0" presId="urn:microsoft.com/office/officeart/2005/8/layout/StepDownProcess"/>
    <dgm:cxn modelId="{2F648C85-8C4B-4997-BD91-CBD6C9795570}" type="presParOf" srcId="{FBF8274B-49B8-4486-803B-E37222803185}" destId="{BD14B6A1-FB20-443F-A700-81EBE4F59119}" srcOrd="1" destOrd="0" presId="urn:microsoft.com/office/officeart/2005/8/layout/StepDownProcess"/>
    <dgm:cxn modelId="{0BD3C37B-E004-445D-999A-2A18DA377E87}" type="presParOf" srcId="{FBF8274B-49B8-4486-803B-E37222803185}" destId="{CFBFD3CB-74D0-4938-B652-3DFE0E4D3F75}" srcOrd="2" destOrd="0" presId="urn:microsoft.com/office/officeart/2005/8/layout/StepDownProcess"/>
    <dgm:cxn modelId="{88CE74D9-E42C-4DC2-8D4D-FA469C6C07F8}" type="presParOf" srcId="{08ECF78B-FAD5-4D9C-8E49-B3383B679E74}" destId="{5207A4B2-3044-436C-BDD9-A5FB1A151319}" srcOrd="3" destOrd="0" presId="urn:microsoft.com/office/officeart/2005/8/layout/StepDownProcess"/>
    <dgm:cxn modelId="{1ACA99B4-ED6B-4F65-B397-18DA202805E4}" type="presParOf" srcId="{08ECF78B-FAD5-4D9C-8E49-B3383B679E74}" destId="{8BA3607B-8C77-41B9-B753-50BACC433095}" srcOrd="4" destOrd="0" presId="urn:microsoft.com/office/officeart/2005/8/layout/StepDownProcess"/>
    <dgm:cxn modelId="{9E67FADA-F602-4204-8CED-75BA3467780F}" type="presParOf" srcId="{8BA3607B-8C77-41B9-B753-50BACC433095}" destId="{9137178A-2302-42C5-97E5-CB9C887C2417}" srcOrd="0" destOrd="0" presId="urn:microsoft.com/office/officeart/2005/8/layout/StepDownProcess"/>
    <dgm:cxn modelId="{39A68640-D577-4D04-BD23-A23EB55A78B1}" type="presParOf" srcId="{8BA3607B-8C77-41B9-B753-50BACC433095}" destId="{5859113C-91D1-447F-8D06-0D90CEE13F9E}" srcOrd="1" destOrd="0" presId="urn:microsoft.com/office/officeart/2005/8/layout/StepDownProcess"/>
    <dgm:cxn modelId="{5C9D58DB-92CE-4C91-974C-0364FABB8930}" type="presParOf" srcId="{8BA3607B-8C77-41B9-B753-50BACC433095}" destId="{C1C62E92-1045-4F8B-82D1-E3AC6F1AB125}" srcOrd="2" destOrd="0" presId="urn:microsoft.com/office/officeart/2005/8/layout/StepDownProcess"/>
    <dgm:cxn modelId="{15C26131-9E4C-47F8-BC35-33B3ECE9C364}" type="presParOf" srcId="{08ECF78B-FAD5-4D9C-8E49-B3383B679E74}" destId="{736FD7C1-D3B5-4FA8-9DB2-1CF62BFB871D}" srcOrd="5" destOrd="0" presId="urn:microsoft.com/office/officeart/2005/8/layout/StepDownProcess"/>
    <dgm:cxn modelId="{E8A40F14-6BB3-4406-BD70-E7CB9FBB2C20}" type="presParOf" srcId="{08ECF78B-FAD5-4D9C-8E49-B3383B679E74}" destId="{72FAB043-6904-4715-98B4-6F4D88F0E286}" srcOrd="6" destOrd="0" presId="urn:microsoft.com/office/officeart/2005/8/layout/StepDownProcess"/>
    <dgm:cxn modelId="{44F5C3C1-288F-4CA7-8651-69CD61ABF4E9}" type="presParOf" srcId="{72FAB043-6904-4715-98B4-6F4D88F0E286}" destId="{42141F51-4CB9-4049-A48B-067148EE8671}" srcOrd="0" destOrd="0" presId="urn:microsoft.com/office/officeart/2005/8/layout/StepDownProcess"/>
    <dgm:cxn modelId="{46495DAB-B478-4B1A-ADFA-28DC382B8FE2}" type="presParOf" srcId="{72FAB043-6904-4715-98B4-6F4D88F0E286}" destId="{A1710C09-C333-4985-8489-835A684E9150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10/31/2016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10/31/2016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8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29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10/31/2016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10/31/2016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10/31/2016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10/31/2016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10/31/2016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10/31/2016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10/31/2016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10/31/2016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10/31/2016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10/31/2016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/>
              <a:pPr/>
              <a:t>10/31/2016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rofBarbier@gmail.com" TargetMode="External"/><Relationship Id="rId2" Type="http://schemas.openxmlformats.org/officeDocument/2006/relationships/hyperlink" Target="mailto:ABarbier@citytech.cuny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2" y="762000"/>
            <a:ext cx="10363200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Alexandre Barbier</a:t>
            </a:r>
            <a:br>
              <a:rPr lang="en-US" dirty="0" smtClean="0"/>
            </a:br>
            <a:r>
              <a:rPr lang="en-US" cap="none" dirty="0" smtClean="0"/>
              <a:t>City University of New York</a:t>
            </a:r>
            <a:r>
              <a:rPr lang="en-US" cap="none" dirty="0"/>
              <a:t/>
            </a:r>
            <a:br>
              <a:rPr lang="en-US" cap="none" dirty="0"/>
            </a:br>
            <a:r>
              <a:rPr lang="en-US" cap="none" dirty="0" smtClean="0"/>
              <a:t>New York City College of Technology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276600"/>
            <a:ext cx="8762998" cy="1219200"/>
          </a:xfrm>
        </p:spPr>
        <p:txBody>
          <a:bodyPr>
            <a:noAutofit/>
          </a:bodyPr>
          <a:lstStyle/>
          <a:p>
            <a:r>
              <a:rPr lang="en-US" sz="4400" b="1" dirty="0"/>
              <a:t>From Analog to Digital </a:t>
            </a:r>
            <a:endParaRPr lang="en-US" sz="4400" b="1" dirty="0" smtClean="0"/>
          </a:p>
          <a:p>
            <a:r>
              <a:rPr lang="en-US" sz="3200" dirty="0" smtClean="0"/>
              <a:t>Thinking through a transformational process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7612" y="5486400"/>
            <a:ext cx="3031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>
                <a:effectLst>
                  <a:outerShdw blurRad="50800" dist="38100" dir="5400000" algn="ctr" rotWithShape="0">
                    <a:srgbClr val="000000">
                      <a:alpha val="43137"/>
                    </a:srgbClr>
                  </a:outerShdw>
                </a:effectLst>
                <a:hlinkClick r:id="rId2"/>
              </a:rPr>
              <a:t>ABarbier@citytech.cuny.edu</a:t>
            </a:r>
            <a:endParaRPr lang="en-US" sz="1600" dirty="0" smtClean="0">
              <a:effectLst>
                <a:outerShdw blurRad="50800" dist="38100" dir="5400000" algn="ctr" rotWithShape="0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en-US" sz="800" dirty="0" smtClean="0">
              <a:effectLst>
                <a:outerShdw blurRad="50800" dist="38100" dir="5400000" algn="ctr" rotWithShape="0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1600" dirty="0" smtClean="0">
                <a:effectLst>
                  <a:outerShdw blurRad="50800" dist="38100" dir="5400000" algn="ctr" rotWithShape="0">
                    <a:srgbClr val="000000">
                      <a:alpha val="43137"/>
                    </a:srgbClr>
                  </a:outerShdw>
                </a:effectLst>
                <a:hlinkClick r:id="rId3"/>
              </a:rPr>
              <a:t>ProfBarbier@gmail.com</a:t>
            </a:r>
            <a:r>
              <a:rPr lang="en-US" sz="1600" dirty="0" smtClean="0">
                <a:effectLst>
                  <a:outerShdw blurRad="50800" dist="38100" dir="5400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600" dirty="0">
              <a:effectLst>
                <a:outerShdw blurRad="50800" dist="38100" dir="5400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Qualifiers and Attributes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989012" y="2743200"/>
            <a:ext cx="9601200" cy="3428999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/>
              <a:t>The rest of the abstract either </a:t>
            </a:r>
            <a:r>
              <a:rPr lang="en-US" i="1" dirty="0" smtClean="0"/>
              <a:t>qualifies </a:t>
            </a:r>
            <a:r>
              <a:rPr lang="en-US" dirty="0" smtClean="0"/>
              <a:t>the ACTION or describes the ACTORS: </a:t>
            </a:r>
          </a:p>
          <a:p>
            <a:r>
              <a:rPr lang="en-US" dirty="0" smtClean="0"/>
              <a:t>Nine</a:t>
            </a:r>
          </a:p>
          <a:p>
            <a:r>
              <a:rPr lang="en-US" dirty="0" smtClean="0"/>
              <a:t>At bat</a:t>
            </a:r>
          </a:p>
          <a:p>
            <a:r>
              <a:rPr lang="en-US" dirty="0" smtClean="0"/>
              <a:t>In a predictable sequence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7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design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6857998" cy="838201"/>
          </a:xfrm>
        </p:spPr>
        <p:txBody>
          <a:bodyPr>
            <a:noAutofit/>
          </a:bodyPr>
          <a:lstStyle/>
          <a:p>
            <a:r>
              <a:rPr lang="en-US" sz="2800" dirty="0"/>
              <a:t>“nine players follow each other</a:t>
            </a:r>
            <a:r>
              <a:rPr lang="en-US" sz="2800" dirty="0" smtClean="0"/>
              <a:t>”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217614" y="2743201"/>
            <a:ext cx="8991598" cy="121919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 smtClean="0"/>
              <a:t>Elaborate on the Abstract’s central theme: </a:t>
            </a:r>
          </a:p>
          <a:p>
            <a:pPr marL="45720" indent="0">
              <a:buNone/>
            </a:pPr>
            <a:r>
              <a:rPr lang="en-US" dirty="0"/>
              <a:t>“nine players follow each other at bat, one offensive player at a time, in a predictable and unmovable sequence</a:t>
            </a:r>
            <a:r>
              <a:rPr lang="en-US" dirty="0" smtClean="0"/>
              <a:t>.”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7614" y="4210596"/>
            <a:ext cx="8762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Conceptual Design should provide all the elements necessary to formulate the full Entity/Relationship diagram and is still expressed in plain language, as was the Abstract.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30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12" y="685800"/>
            <a:ext cx="4419600" cy="1905000"/>
          </a:xfrm>
        </p:spPr>
        <p:txBody>
          <a:bodyPr/>
          <a:lstStyle/>
          <a:p>
            <a:r>
              <a:rPr lang="en-US" sz="3200" dirty="0" smtClean="0"/>
              <a:t>Additional considerations in the Conceptual Design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589" y="993371"/>
            <a:ext cx="3329247" cy="487125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69912" y="4534510"/>
            <a:ext cx="3886200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/>
            <a:r>
              <a:rPr lang="en-US" b="1" dirty="0" smtClean="0"/>
              <a:t>Assertions</a:t>
            </a:r>
            <a:r>
              <a:rPr lang="en-US" dirty="0" smtClean="0"/>
              <a:t> </a:t>
            </a:r>
            <a:r>
              <a:rPr lang="en-US" dirty="0"/>
              <a:t>relevant to the </a:t>
            </a:r>
            <a:r>
              <a:rPr lang="en-US" dirty="0" smtClean="0"/>
              <a:t>relationship can be made: </a:t>
            </a:r>
          </a:p>
          <a:p>
            <a:pPr marL="33147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the players </a:t>
            </a:r>
            <a:r>
              <a:rPr lang="en-US" dirty="0"/>
              <a:t>need to know is the previous player’s </a:t>
            </a:r>
            <a:r>
              <a:rPr lang="en-US" dirty="0" smtClean="0"/>
              <a:t>number </a:t>
            </a:r>
          </a:p>
          <a:p>
            <a:pPr marL="33147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order applies to THIS GAME ONLY</a:t>
            </a:r>
            <a:endParaRPr lang="en-US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531813" y="2796670"/>
            <a:ext cx="4190999" cy="10895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/>
            <a:r>
              <a:rPr lang="en-US" dirty="0" smtClean="0"/>
              <a:t>Descriptions relevant to the players provide </a:t>
            </a:r>
            <a:r>
              <a:rPr lang="en-US" b="1" dirty="0" smtClean="0"/>
              <a:t>additional attributes </a:t>
            </a:r>
            <a:r>
              <a:rPr lang="en-US" dirty="0" smtClean="0"/>
              <a:t>(player’s number, defensive field position, ERA, etc.)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79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2590799" cy="2057400"/>
          </a:xfrm>
        </p:spPr>
        <p:txBody>
          <a:bodyPr/>
          <a:lstStyle/>
          <a:p>
            <a:r>
              <a:rPr lang="en-US" dirty="0" smtClean="0"/>
              <a:t>Logical Design</a:t>
            </a:r>
            <a:br>
              <a:rPr lang="en-US" dirty="0" smtClean="0"/>
            </a:br>
            <a:r>
              <a:rPr lang="en-US" dirty="0" smtClean="0"/>
              <a:t>(step 1)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419600"/>
            <a:ext cx="38862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Question: do we need TWO entities?</a:t>
            </a:r>
          </a:p>
        </p:txBody>
      </p:sp>
      <p:sp>
        <p:nvSpPr>
          <p:cNvPr id="3" name="Diamond 2"/>
          <p:cNvSpPr/>
          <p:nvPr/>
        </p:nvSpPr>
        <p:spPr>
          <a:xfrm>
            <a:off x="8785362" y="2872739"/>
            <a:ext cx="1371600" cy="914400"/>
          </a:xfrm>
          <a:prstGeom prst="diamo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600" dirty="0" smtClean="0"/>
              <a:t>follows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8761413" y="1295400"/>
            <a:ext cx="1391783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Player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8761412" y="4419600"/>
            <a:ext cx="1391783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Player</a:t>
            </a:r>
            <a:endParaRPr lang="en-US" sz="2400" dirty="0"/>
          </a:p>
        </p:txBody>
      </p:sp>
      <p:cxnSp>
        <p:nvCxnSpPr>
          <p:cNvPr id="16" name="Straight Arrow Connector 15"/>
          <p:cNvCxnSpPr>
            <a:stCxn id="5" idx="2"/>
            <a:endCxn id="3" idx="0"/>
          </p:cNvCxnSpPr>
          <p:nvPr/>
        </p:nvCxnSpPr>
        <p:spPr>
          <a:xfrm>
            <a:off x="9457305" y="2209800"/>
            <a:ext cx="13857" cy="66293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471162" y="3787139"/>
            <a:ext cx="10091" cy="61286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93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2590799" cy="2057400"/>
          </a:xfrm>
        </p:spPr>
        <p:txBody>
          <a:bodyPr/>
          <a:lstStyle/>
          <a:p>
            <a:r>
              <a:rPr lang="en-US" dirty="0" smtClean="0"/>
              <a:t>Logical Design</a:t>
            </a:r>
            <a:br>
              <a:rPr lang="en-US" dirty="0" smtClean="0"/>
            </a:br>
            <a:r>
              <a:rPr lang="en-US" dirty="0" smtClean="0"/>
              <a:t>(step 2)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419600"/>
            <a:ext cx="3886200" cy="114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Answer: no, since all the items (players) have the same attributes</a:t>
            </a:r>
          </a:p>
          <a:p>
            <a:endParaRPr lang="en-US" dirty="0"/>
          </a:p>
          <a:p>
            <a:r>
              <a:rPr lang="en-US" dirty="0" smtClean="0"/>
              <a:t>We are thereby defining a UNARY relationship</a:t>
            </a:r>
          </a:p>
        </p:txBody>
      </p:sp>
      <p:sp>
        <p:nvSpPr>
          <p:cNvPr id="3" name="Diamond 2"/>
          <p:cNvSpPr/>
          <p:nvPr/>
        </p:nvSpPr>
        <p:spPr>
          <a:xfrm>
            <a:off x="7760719" y="2670265"/>
            <a:ext cx="1371600" cy="914400"/>
          </a:xfrm>
          <a:prstGeom prst="diamo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600" dirty="0" smtClean="0"/>
              <a:t>follows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7740536" y="1143000"/>
            <a:ext cx="1391783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Player</a:t>
            </a:r>
            <a:endParaRPr lang="en-US" sz="2400" dirty="0"/>
          </a:p>
        </p:txBody>
      </p:sp>
      <p:cxnSp>
        <p:nvCxnSpPr>
          <p:cNvPr id="7" name="Elbow Connector 6"/>
          <p:cNvCxnSpPr/>
          <p:nvPr/>
        </p:nvCxnSpPr>
        <p:spPr>
          <a:xfrm rot="16200000" flipV="1">
            <a:off x="9564192" y="2363585"/>
            <a:ext cx="1530530" cy="376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9128557" y="3130731"/>
            <a:ext cx="119901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5" idx="2"/>
            <a:endCxn id="3" idx="0"/>
          </p:cNvCxnSpPr>
          <p:nvPr/>
        </p:nvCxnSpPr>
        <p:spPr>
          <a:xfrm>
            <a:off x="8436428" y="2057400"/>
            <a:ext cx="10091" cy="61286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5" idx="3"/>
          </p:cNvCxnSpPr>
          <p:nvPr/>
        </p:nvCxnSpPr>
        <p:spPr>
          <a:xfrm flipH="1" flipV="1">
            <a:off x="9132319" y="1600200"/>
            <a:ext cx="1195257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 txBox="1">
            <a:spLocks/>
          </p:cNvSpPr>
          <p:nvPr/>
        </p:nvSpPr>
        <p:spPr>
          <a:xfrm>
            <a:off x="6856412" y="4953000"/>
            <a:ext cx="38862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Always those.  In this case:</a:t>
            </a:r>
          </a:p>
          <a:p>
            <a:r>
              <a:rPr lang="en-US" dirty="0" smtClean="0"/>
              <a:t>The following is only good for one game, so it would be useful to create a more sophisticated design accommodating all games ever played, in good MLB fashion! 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6856412" y="4038600"/>
            <a:ext cx="38862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Caveat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38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2590799" cy="2057400"/>
          </a:xfrm>
        </p:spPr>
        <p:txBody>
          <a:bodyPr/>
          <a:lstStyle/>
          <a:p>
            <a:r>
              <a:rPr lang="en-US" dirty="0" err="1" smtClean="0"/>
              <a:t>PhysicalDesign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(step 1)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43738" y="1054826"/>
            <a:ext cx="38862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Concept of Primary and Foreign KEYS</a:t>
            </a:r>
          </a:p>
        </p:txBody>
      </p:sp>
      <p:sp>
        <p:nvSpPr>
          <p:cNvPr id="3" name="Diamond 2"/>
          <p:cNvSpPr/>
          <p:nvPr/>
        </p:nvSpPr>
        <p:spPr>
          <a:xfrm>
            <a:off x="783958" y="4648201"/>
            <a:ext cx="1371600" cy="500743"/>
          </a:xfrm>
          <a:prstGeom prst="diamo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600" dirty="0" smtClean="0"/>
              <a:t>follows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777627" y="3733800"/>
            <a:ext cx="1391783" cy="5007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Player</a:t>
            </a:r>
            <a:endParaRPr lang="en-US" sz="2400" dirty="0"/>
          </a:p>
        </p:txBody>
      </p:sp>
      <p:cxnSp>
        <p:nvCxnSpPr>
          <p:cNvPr id="7" name="Elbow Connector 6"/>
          <p:cNvCxnSpPr/>
          <p:nvPr/>
        </p:nvCxnSpPr>
        <p:spPr>
          <a:xfrm rot="5400000" flipH="1" flipV="1">
            <a:off x="2885107" y="4431872"/>
            <a:ext cx="942701" cy="376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155558" y="4905102"/>
            <a:ext cx="119901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Content Placeholder 5" descr="Sample table with 3 columns, 4 rows" title="Tabl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7315384"/>
              </p:ext>
            </p:extLst>
          </p:nvPr>
        </p:nvGraphicFramePr>
        <p:xfrm>
          <a:off x="7313612" y="2209802"/>
          <a:ext cx="2987040" cy="396239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93520"/>
                <a:gridCol w="1493520"/>
              </a:tblGrid>
              <a:tr h="6450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Primary</a:t>
                      </a:r>
                      <a:r>
                        <a:rPr lang="en-US" sz="1400" baseline="0" dirty="0" smtClean="0"/>
                        <a:t> Key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Foreign Key</a:t>
                      </a:r>
                      <a:endParaRPr lang="en-US" sz="1400" dirty="0"/>
                    </a:p>
                  </a:txBody>
                  <a:tcPr anchor="ctr"/>
                </a:tc>
              </a:tr>
              <a:tr h="36859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 anchor="ctr"/>
                </a:tc>
              </a:tr>
              <a:tr h="36859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</a:p>
                  </a:txBody>
                  <a:tcPr anchor="ctr"/>
                </a:tc>
              </a:tr>
              <a:tr h="36859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</a:tr>
              <a:tr h="36859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 anchor="ctr"/>
                </a:tc>
              </a:tr>
              <a:tr h="36859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 anchor="ctr"/>
                </a:tc>
              </a:tr>
              <a:tr h="36859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 anchor="ctr"/>
                </a:tc>
              </a:tr>
              <a:tr h="36859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anchor="ctr"/>
                </a:tc>
              </a:tr>
              <a:tr h="36859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 anchor="ctr"/>
                </a:tc>
              </a:tr>
              <a:tr h="36859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29" name="Straight Arrow Connector 28"/>
          <p:cNvCxnSpPr/>
          <p:nvPr/>
        </p:nvCxnSpPr>
        <p:spPr>
          <a:xfrm flipH="1">
            <a:off x="2169410" y="3962402"/>
            <a:ext cx="118516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" idx="2"/>
            <a:endCxn id="3" idx="0"/>
          </p:cNvCxnSpPr>
          <p:nvPr/>
        </p:nvCxnSpPr>
        <p:spPr>
          <a:xfrm flipH="1">
            <a:off x="1469758" y="4234543"/>
            <a:ext cx="3761" cy="41365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ight Arrow 31"/>
          <p:cNvSpPr/>
          <p:nvPr/>
        </p:nvSpPr>
        <p:spPr>
          <a:xfrm>
            <a:off x="4341812" y="4114800"/>
            <a:ext cx="2209800" cy="685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8552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2590799" cy="2057400"/>
          </a:xfrm>
        </p:spPr>
        <p:txBody>
          <a:bodyPr/>
          <a:lstStyle/>
          <a:p>
            <a:r>
              <a:rPr lang="en-US" dirty="0" err="1" smtClean="0"/>
              <a:t>PhysicalDesign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(step 2)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3212" y="1066800"/>
            <a:ext cx="3886200" cy="762000"/>
          </a:xfrm>
        </p:spPr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oncept of Primary and Foreign KEYS</a:t>
            </a:r>
          </a:p>
        </p:txBody>
      </p:sp>
      <p:sp>
        <p:nvSpPr>
          <p:cNvPr id="6" name="Down Arrow 5"/>
          <p:cNvSpPr/>
          <p:nvPr/>
        </p:nvSpPr>
        <p:spPr>
          <a:xfrm rot="16200000">
            <a:off x="3086734" y="4495795"/>
            <a:ext cx="152400" cy="4572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4037012" y="2057398"/>
            <a:ext cx="38862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Fill in all relevant attributes</a:t>
            </a:r>
          </a:p>
        </p:txBody>
      </p:sp>
      <p:graphicFrame>
        <p:nvGraphicFramePr>
          <p:cNvPr id="14" name="Content Placeholder 5" descr="Sample table with 3 columns, 4 rows" title="Tabl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4867291"/>
              </p:ext>
            </p:extLst>
          </p:nvPr>
        </p:nvGraphicFramePr>
        <p:xfrm>
          <a:off x="612456" y="3047996"/>
          <a:ext cx="2209800" cy="35051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04900"/>
                <a:gridCol w="1104900"/>
              </a:tblGrid>
              <a:tr h="5706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Primary</a:t>
                      </a:r>
                      <a:r>
                        <a:rPr lang="en-US" sz="1400" baseline="0" dirty="0" smtClean="0"/>
                        <a:t> Key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Foreign Key</a:t>
                      </a:r>
                      <a:endParaRPr lang="en-US" sz="1400" dirty="0"/>
                    </a:p>
                  </a:txBody>
                  <a:tcPr anchor="ctr"/>
                </a:tc>
              </a:tr>
              <a:tr h="3260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 anchor="ctr"/>
                </a:tc>
              </a:tr>
              <a:tr h="3260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</a:p>
                  </a:txBody>
                  <a:tcPr anchor="ctr"/>
                </a:tc>
              </a:tr>
              <a:tr h="3260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</a:tr>
              <a:tr h="3260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 anchor="ctr"/>
                </a:tc>
              </a:tr>
              <a:tr h="3260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 anchor="ctr"/>
                </a:tc>
              </a:tr>
              <a:tr h="3260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 anchor="ctr"/>
                </a:tc>
              </a:tr>
              <a:tr h="3260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anchor="ctr"/>
                </a:tc>
              </a:tr>
              <a:tr h="3260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 anchor="ctr"/>
                </a:tc>
              </a:tr>
              <a:tr h="3260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877"/>
              </p:ext>
            </p:extLst>
          </p:nvPr>
        </p:nvGraphicFramePr>
        <p:xfrm>
          <a:off x="3503612" y="3047996"/>
          <a:ext cx="4953000" cy="35052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31157"/>
                <a:gridCol w="745243"/>
                <a:gridCol w="762000"/>
                <a:gridCol w="838200"/>
                <a:gridCol w="609600"/>
                <a:gridCol w="1066800"/>
              </a:tblGrid>
              <a:tr h="5569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Player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ID (PK)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Last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First 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Position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ERA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Follows ID (FK)</a:t>
                      </a:r>
                    </a:p>
                  </a:txBody>
                  <a:tcPr/>
                </a:tc>
              </a:tr>
              <a:tr h="3275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</a:tr>
              <a:tr h="327589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7589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7589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7589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7589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7589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7589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7589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 Placeholder 3"/>
          <p:cNvSpPr txBox="1">
            <a:spLocks/>
          </p:cNvSpPr>
          <p:nvPr/>
        </p:nvSpPr>
        <p:spPr>
          <a:xfrm>
            <a:off x="9523412" y="2057398"/>
            <a:ext cx="1752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 Table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587729" y="3733800"/>
            <a:ext cx="1676400" cy="1981201"/>
            <a:chOff x="9599612" y="3047996"/>
            <a:chExt cx="1676400" cy="1981201"/>
          </a:xfrm>
        </p:grpSpPr>
        <p:sp>
          <p:nvSpPr>
            <p:cNvPr id="10" name="Flowchart: Magnetic Disk 9"/>
            <p:cNvSpPr/>
            <p:nvPr/>
          </p:nvSpPr>
          <p:spPr>
            <a:xfrm>
              <a:off x="9599612" y="3047996"/>
              <a:ext cx="1676400" cy="457204"/>
            </a:xfrm>
            <a:prstGeom prst="flowChartMagneticDisk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lowchart: Magnetic Disk 19"/>
            <p:cNvSpPr/>
            <p:nvPr/>
          </p:nvSpPr>
          <p:spPr>
            <a:xfrm>
              <a:off x="9599612" y="3352792"/>
              <a:ext cx="1676400" cy="457204"/>
            </a:xfrm>
            <a:prstGeom prst="flowChartMagneticDisk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1" name="Flowchart: Magnetic Disk 20"/>
            <p:cNvSpPr/>
            <p:nvPr/>
          </p:nvSpPr>
          <p:spPr>
            <a:xfrm>
              <a:off x="9599612" y="3657596"/>
              <a:ext cx="1676400" cy="457204"/>
            </a:xfrm>
            <a:prstGeom prst="flowChartMagneticDisk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" name="Flowchart: Magnetic Disk 23"/>
            <p:cNvSpPr/>
            <p:nvPr/>
          </p:nvSpPr>
          <p:spPr>
            <a:xfrm>
              <a:off x="9599612" y="3962396"/>
              <a:ext cx="1676400" cy="457204"/>
            </a:xfrm>
            <a:prstGeom prst="flowChartMagneticDisk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Flowchart: Magnetic Disk 24"/>
            <p:cNvSpPr/>
            <p:nvPr/>
          </p:nvSpPr>
          <p:spPr>
            <a:xfrm>
              <a:off x="9599612" y="4267191"/>
              <a:ext cx="1676400" cy="457204"/>
            </a:xfrm>
            <a:prstGeom prst="flowChartMagneticDisk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Flowchart: Magnetic Disk 25"/>
            <p:cNvSpPr/>
            <p:nvPr/>
          </p:nvSpPr>
          <p:spPr>
            <a:xfrm>
              <a:off x="9599612" y="4571993"/>
              <a:ext cx="1676400" cy="457204"/>
            </a:xfrm>
            <a:prstGeom prst="flowChartMagneticDisk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587729" y="3733804"/>
            <a:ext cx="1688283" cy="2086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err="1" smtClean="0"/>
              <a:t>PlayerID</a:t>
            </a: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400" b="1" dirty="0" err="1" smtClean="0"/>
              <a:t>LastName</a:t>
            </a: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400" b="1" dirty="0" err="1" smtClean="0"/>
              <a:t>FirstName</a:t>
            </a: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Position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ERA</a:t>
            </a:r>
          </a:p>
          <a:p>
            <a:pPr>
              <a:lnSpc>
                <a:spcPct val="90000"/>
              </a:lnSpc>
            </a:pPr>
            <a:r>
              <a:rPr lang="en-US" sz="2400" b="1" dirty="0" err="1" smtClean="0"/>
              <a:t>FollowsID</a:t>
            </a:r>
            <a:endParaRPr lang="en-US" sz="2400" b="1" dirty="0"/>
          </a:p>
        </p:txBody>
      </p:sp>
      <p:sp>
        <p:nvSpPr>
          <p:cNvPr id="27" name="Down Arrow 26"/>
          <p:cNvSpPr/>
          <p:nvPr/>
        </p:nvSpPr>
        <p:spPr>
          <a:xfrm rot="16200000">
            <a:off x="9061768" y="4474024"/>
            <a:ext cx="152400" cy="4572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0423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088" y="1295400"/>
            <a:ext cx="3397060" cy="2133600"/>
          </a:xfrm>
        </p:spPr>
        <p:txBody>
          <a:bodyPr/>
          <a:lstStyle/>
          <a:p>
            <a:r>
              <a:rPr lang="en-US" dirty="0" smtClean="0"/>
              <a:t>Car dealership Example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3695700"/>
            <a:ext cx="3369935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Abstract: At a car dealership, Customers PURCHASE Automobiles through Dealer Reps.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612" y="838200"/>
            <a:ext cx="7884668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377984"/>
            <a:ext cx="3886200" cy="1447800"/>
          </a:xfrm>
        </p:spPr>
        <p:txBody>
          <a:bodyPr/>
          <a:lstStyle/>
          <a:p>
            <a:r>
              <a:rPr lang="en-US" dirty="0" smtClean="0"/>
              <a:t>Ternary relationship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938" y="2691172"/>
            <a:ext cx="3886200" cy="1295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Here we clearly have three distinct nouns (Customer, Automobile, Dealer Rep) connected in a transaction suggested by the action verb (Purchase)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098" y="2892885"/>
            <a:ext cx="2619375" cy="1457325"/>
          </a:xfrm>
          <a:prstGeom prst="rect">
            <a:avLst/>
          </a:prstGeom>
          <a:scene3d>
            <a:camera prst="orthographicFront"/>
            <a:lightRig rig="threePt" dir="t">
              <a:rot lat="0" lon="0" rev="13200000"/>
            </a:lightRig>
          </a:scene3d>
          <a:sp3d extrusionH="228600" contourW="76200">
            <a:bevelT w="152400" h="406400" prst="angle"/>
            <a:bevelB w="228600" h="406400"/>
            <a:extrusionClr>
              <a:schemeClr val="accent1">
                <a:lumMod val="40000"/>
                <a:lumOff val="60000"/>
              </a:schemeClr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612" y="4756205"/>
            <a:ext cx="2667000" cy="177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064" y="115542"/>
            <a:ext cx="3139441" cy="1959619"/>
          </a:xfrm>
          <a:prstGeom prst="rect">
            <a:avLst/>
          </a:prstGeom>
        </p:spPr>
      </p:pic>
      <p:sp>
        <p:nvSpPr>
          <p:cNvPr id="14" name="Bent-Up Arrow 13"/>
          <p:cNvSpPr/>
          <p:nvPr/>
        </p:nvSpPr>
        <p:spPr>
          <a:xfrm rot="16200000" flipV="1">
            <a:off x="5173673" y="3317067"/>
            <a:ext cx="1524000" cy="1384276"/>
          </a:xfrm>
          <a:prstGeom prst="bentUpArrow">
            <a:avLst>
              <a:gd name="adj1" fmla="val 14495"/>
              <a:gd name="adj2" fmla="val 25000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012" y="4925144"/>
            <a:ext cx="3897876" cy="1751162"/>
          </a:xfrm>
          <a:prstGeom prst="rect">
            <a:avLst/>
          </a:prstGeom>
        </p:spPr>
      </p:pic>
      <p:sp>
        <p:nvSpPr>
          <p:cNvPr id="18" name="Up Arrow 17"/>
          <p:cNvSpPr/>
          <p:nvPr/>
        </p:nvSpPr>
        <p:spPr>
          <a:xfrm rot="10800000">
            <a:off x="7951482" y="2124324"/>
            <a:ext cx="256603" cy="691592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Bent-Up Arrow 18"/>
          <p:cNvSpPr/>
          <p:nvPr/>
        </p:nvSpPr>
        <p:spPr>
          <a:xfrm rot="16200000">
            <a:off x="9576980" y="3342331"/>
            <a:ext cx="1524000" cy="1303748"/>
          </a:xfrm>
          <a:prstGeom prst="bentUpArrow">
            <a:avLst>
              <a:gd name="adj1" fmla="val 14495"/>
              <a:gd name="adj2" fmla="val 25000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TextBox 19"/>
          <p:cNvSpPr txBox="1"/>
          <p:nvPr/>
        </p:nvSpPr>
        <p:spPr>
          <a:xfrm>
            <a:off x="7436548" y="3488911"/>
            <a:ext cx="156485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Purchase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2168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369569"/>
            <a:ext cx="2815251" cy="1242061"/>
          </a:xfrm>
        </p:spPr>
        <p:txBody>
          <a:bodyPr/>
          <a:lstStyle/>
          <a:p>
            <a:r>
              <a:rPr lang="en-US" dirty="0" smtClean="0"/>
              <a:t>Faster learning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426" y="2057401"/>
            <a:ext cx="1769097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We can now quickly figure out the Logical and Physical designs inherent to this transaction</a:t>
            </a:r>
            <a:endParaRPr lang="en-US" dirty="0"/>
          </a:p>
        </p:txBody>
      </p:sp>
      <p:sp>
        <p:nvSpPr>
          <p:cNvPr id="5" name="Diamond 4"/>
          <p:cNvSpPr/>
          <p:nvPr/>
        </p:nvSpPr>
        <p:spPr>
          <a:xfrm>
            <a:off x="3184000" y="3429000"/>
            <a:ext cx="1371600" cy="914400"/>
          </a:xfrm>
          <a:prstGeom prst="diamo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100" dirty="0" smtClean="0"/>
              <a:t>Purchase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3161197" y="1785393"/>
            <a:ext cx="1391783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Customer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4132112" y="5029200"/>
            <a:ext cx="1370031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Automobile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857089" y="2719389"/>
            <a:ext cx="12711" cy="6998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0"/>
          </p:cNvCxnSpPr>
          <p:nvPr/>
        </p:nvCxnSpPr>
        <p:spPr>
          <a:xfrm flipH="1" flipV="1">
            <a:off x="4226852" y="4141472"/>
            <a:ext cx="590276" cy="8877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146093" y="5029200"/>
            <a:ext cx="1391783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Rep</a:t>
            </a:r>
            <a:endParaRPr lang="en-US" sz="2400" dirty="0"/>
          </a:p>
        </p:txBody>
      </p:sp>
      <p:cxnSp>
        <p:nvCxnSpPr>
          <p:cNvPr id="11" name="Straight Arrow Connector 10"/>
          <p:cNvCxnSpPr>
            <a:stCxn id="10" idx="0"/>
          </p:cNvCxnSpPr>
          <p:nvPr/>
        </p:nvCxnSpPr>
        <p:spPr>
          <a:xfrm flipV="1">
            <a:off x="2841985" y="4141471"/>
            <a:ext cx="747024" cy="88772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Arrow 27"/>
          <p:cNvSpPr/>
          <p:nvPr/>
        </p:nvSpPr>
        <p:spPr>
          <a:xfrm>
            <a:off x="4700487" y="3600451"/>
            <a:ext cx="1371600" cy="5715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31" name="Group 30"/>
          <p:cNvGrpSpPr/>
          <p:nvPr/>
        </p:nvGrpSpPr>
        <p:grpSpPr>
          <a:xfrm>
            <a:off x="5168129" y="656471"/>
            <a:ext cx="1676400" cy="1981201"/>
            <a:chOff x="9599612" y="3047996"/>
            <a:chExt cx="1676400" cy="1981201"/>
          </a:xfrm>
        </p:grpSpPr>
        <p:sp>
          <p:nvSpPr>
            <p:cNvPr id="32" name="Flowchart: Magnetic Disk 31"/>
            <p:cNvSpPr/>
            <p:nvPr/>
          </p:nvSpPr>
          <p:spPr>
            <a:xfrm>
              <a:off x="9599612" y="3047996"/>
              <a:ext cx="1676400" cy="457204"/>
            </a:xfrm>
            <a:prstGeom prst="flowChartMagneticDisk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3" name="Flowchart: Magnetic Disk 32"/>
            <p:cNvSpPr/>
            <p:nvPr/>
          </p:nvSpPr>
          <p:spPr>
            <a:xfrm>
              <a:off x="9599612" y="3352792"/>
              <a:ext cx="1676400" cy="457204"/>
            </a:xfrm>
            <a:prstGeom prst="flowChartMagneticDisk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4" name="Flowchart: Magnetic Disk 33"/>
            <p:cNvSpPr/>
            <p:nvPr/>
          </p:nvSpPr>
          <p:spPr>
            <a:xfrm>
              <a:off x="9599612" y="3657596"/>
              <a:ext cx="1676400" cy="457204"/>
            </a:xfrm>
            <a:prstGeom prst="flowChartMagneticDisk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Flowchart: Magnetic Disk 34"/>
            <p:cNvSpPr/>
            <p:nvPr/>
          </p:nvSpPr>
          <p:spPr>
            <a:xfrm>
              <a:off x="9599612" y="3962396"/>
              <a:ext cx="1676400" cy="457204"/>
            </a:xfrm>
            <a:prstGeom prst="flowChartMagneticDisk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6" name="Flowchart: Magnetic Disk 35"/>
            <p:cNvSpPr/>
            <p:nvPr/>
          </p:nvSpPr>
          <p:spPr>
            <a:xfrm>
              <a:off x="9599612" y="4267191"/>
              <a:ext cx="1676400" cy="457204"/>
            </a:xfrm>
            <a:prstGeom prst="flowChartMagneticDisk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7" name="Flowchart: Magnetic Disk 36"/>
            <p:cNvSpPr/>
            <p:nvPr/>
          </p:nvSpPr>
          <p:spPr>
            <a:xfrm>
              <a:off x="9599612" y="4571993"/>
              <a:ext cx="1676400" cy="457204"/>
            </a:xfrm>
            <a:prstGeom prst="flowChartMagneticDisk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168129" y="656475"/>
            <a:ext cx="1688283" cy="2086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err="1" smtClean="0"/>
              <a:t>CustID</a:t>
            </a: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400" b="1" dirty="0" err="1" smtClean="0"/>
              <a:t>LastName</a:t>
            </a: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400" b="1" dirty="0" err="1" smtClean="0"/>
              <a:t>FirstName</a:t>
            </a: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Address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Phone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email</a:t>
            </a:r>
            <a:endParaRPr lang="en-US" sz="2400" b="1" dirty="0"/>
          </a:p>
        </p:txBody>
      </p:sp>
      <p:grpSp>
        <p:nvGrpSpPr>
          <p:cNvPr id="39" name="Group 38"/>
          <p:cNvGrpSpPr/>
          <p:nvPr/>
        </p:nvGrpSpPr>
        <p:grpSpPr>
          <a:xfrm>
            <a:off x="7466012" y="1389142"/>
            <a:ext cx="1676400" cy="1981201"/>
            <a:chOff x="9599612" y="3047996"/>
            <a:chExt cx="1676400" cy="1981201"/>
          </a:xfrm>
        </p:grpSpPr>
        <p:sp>
          <p:nvSpPr>
            <p:cNvPr id="40" name="Flowchart: Magnetic Disk 39"/>
            <p:cNvSpPr/>
            <p:nvPr/>
          </p:nvSpPr>
          <p:spPr>
            <a:xfrm>
              <a:off x="9599612" y="3047996"/>
              <a:ext cx="1676400" cy="457204"/>
            </a:xfrm>
            <a:prstGeom prst="flowChartMagneticDisk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1" name="Flowchart: Magnetic Disk 40"/>
            <p:cNvSpPr/>
            <p:nvPr/>
          </p:nvSpPr>
          <p:spPr>
            <a:xfrm>
              <a:off x="9599612" y="3352792"/>
              <a:ext cx="1676400" cy="457204"/>
            </a:xfrm>
            <a:prstGeom prst="flowChartMagneticDisk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2" name="Flowchart: Magnetic Disk 41"/>
            <p:cNvSpPr/>
            <p:nvPr/>
          </p:nvSpPr>
          <p:spPr>
            <a:xfrm>
              <a:off x="9599612" y="3657596"/>
              <a:ext cx="1676400" cy="457204"/>
            </a:xfrm>
            <a:prstGeom prst="flowChartMagneticDisk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3" name="Flowchart: Magnetic Disk 42"/>
            <p:cNvSpPr/>
            <p:nvPr/>
          </p:nvSpPr>
          <p:spPr>
            <a:xfrm>
              <a:off x="9599612" y="3962396"/>
              <a:ext cx="1676400" cy="457204"/>
            </a:xfrm>
            <a:prstGeom prst="flowChartMagneticDisk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4" name="Flowchart: Magnetic Disk 43"/>
            <p:cNvSpPr/>
            <p:nvPr/>
          </p:nvSpPr>
          <p:spPr>
            <a:xfrm>
              <a:off x="9599612" y="4267191"/>
              <a:ext cx="1676400" cy="457204"/>
            </a:xfrm>
            <a:prstGeom prst="flowChartMagneticDisk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5" name="Flowchart: Magnetic Disk 44"/>
            <p:cNvSpPr/>
            <p:nvPr/>
          </p:nvSpPr>
          <p:spPr>
            <a:xfrm>
              <a:off x="9599612" y="4571993"/>
              <a:ext cx="1676400" cy="457204"/>
            </a:xfrm>
            <a:prstGeom prst="flowChartMagneticDisk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466012" y="1389146"/>
            <a:ext cx="1667444" cy="2086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VIN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Brand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Model</a:t>
            </a:r>
          </a:p>
          <a:p>
            <a:pPr>
              <a:lnSpc>
                <a:spcPct val="90000"/>
              </a:lnSpc>
            </a:pPr>
            <a:r>
              <a:rPr lang="en-US" sz="2400" b="1" dirty="0" err="1" smtClean="0"/>
              <a:t>DateSold</a:t>
            </a: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400" b="1" dirty="0" err="1" smtClean="0"/>
              <a:t>CustID_FK</a:t>
            </a: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400" b="1" dirty="0" err="1" smtClean="0"/>
              <a:t>RepID_FK</a:t>
            </a:r>
            <a:endParaRPr lang="en-US" sz="2400" b="1" dirty="0"/>
          </a:p>
        </p:txBody>
      </p:sp>
      <p:grpSp>
        <p:nvGrpSpPr>
          <p:cNvPr id="47" name="Group 46"/>
          <p:cNvGrpSpPr/>
          <p:nvPr/>
        </p:nvGrpSpPr>
        <p:grpSpPr>
          <a:xfrm>
            <a:off x="9968729" y="2256671"/>
            <a:ext cx="1676400" cy="1981201"/>
            <a:chOff x="9599612" y="3047996"/>
            <a:chExt cx="1676400" cy="1981201"/>
          </a:xfrm>
        </p:grpSpPr>
        <p:sp>
          <p:nvSpPr>
            <p:cNvPr id="48" name="Flowchart: Magnetic Disk 47"/>
            <p:cNvSpPr/>
            <p:nvPr/>
          </p:nvSpPr>
          <p:spPr>
            <a:xfrm>
              <a:off x="9599612" y="3047996"/>
              <a:ext cx="1676400" cy="457204"/>
            </a:xfrm>
            <a:prstGeom prst="flowChartMagneticDisk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9" name="Flowchart: Magnetic Disk 48"/>
            <p:cNvSpPr/>
            <p:nvPr/>
          </p:nvSpPr>
          <p:spPr>
            <a:xfrm>
              <a:off x="9599612" y="3352792"/>
              <a:ext cx="1676400" cy="457204"/>
            </a:xfrm>
            <a:prstGeom prst="flowChartMagneticDisk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0" name="Flowchart: Magnetic Disk 49"/>
            <p:cNvSpPr/>
            <p:nvPr/>
          </p:nvSpPr>
          <p:spPr>
            <a:xfrm>
              <a:off x="9599612" y="3657596"/>
              <a:ext cx="1676400" cy="457204"/>
            </a:xfrm>
            <a:prstGeom prst="flowChartMagneticDisk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1" name="Flowchart: Magnetic Disk 50"/>
            <p:cNvSpPr/>
            <p:nvPr/>
          </p:nvSpPr>
          <p:spPr>
            <a:xfrm>
              <a:off x="9599612" y="3962396"/>
              <a:ext cx="1676400" cy="457204"/>
            </a:xfrm>
            <a:prstGeom prst="flowChartMagneticDisk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2" name="Flowchart: Magnetic Disk 51"/>
            <p:cNvSpPr/>
            <p:nvPr/>
          </p:nvSpPr>
          <p:spPr>
            <a:xfrm>
              <a:off x="9599612" y="4267191"/>
              <a:ext cx="1676400" cy="457204"/>
            </a:xfrm>
            <a:prstGeom prst="flowChartMagneticDisk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3" name="Flowchart: Magnetic Disk 52"/>
            <p:cNvSpPr/>
            <p:nvPr/>
          </p:nvSpPr>
          <p:spPr>
            <a:xfrm>
              <a:off x="9599612" y="4571993"/>
              <a:ext cx="1676400" cy="457204"/>
            </a:xfrm>
            <a:prstGeom prst="flowChartMagneticDisk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9968729" y="2256675"/>
            <a:ext cx="1582484" cy="2086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err="1" smtClean="0"/>
              <a:t>RepID</a:t>
            </a: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400" b="1" dirty="0" err="1" smtClean="0"/>
              <a:t>RepLast</a:t>
            </a: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400" b="1" dirty="0" err="1" smtClean="0"/>
              <a:t>RepFirst</a:t>
            </a: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400" b="1" dirty="0" err="1" smtClean="0"/>
              <a:t>PctFee</a:t>
            </a: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Extension</a:t>
            </a:r>
          </a:p>
          <a:p>
            <a:pPr>
              <a:lnSpc>
                <a:spcPct val="90000"/>
              </a:lnSpc>
            </a:pPr>
            <a:r>
              <a:rPr lang="en-US" sz="2400" b="1" dirty="0" err="1" smtClean="0"/>
              <a:t>RepEmail</a:t>
            </a:r>
            <a:endParaRPr lang="en-US" sz="2400" b="1" dirty="0"/>
          </a:p>
        </p:txBody>
      </p:sp>
      <p:cxnSp>
        <p:nvCxnSpPr>
          <p:cNvPr id="56" name="Elbow Connector 55"/>
          <p:cNvCxnSpPr>
            <a:stCxn id="32" idx="4"/>
            <a:endCxn id="44" idx="2"/>
          </p:cNvCxnSpPr>
          <p:nvPr/>
        </p:nvCxnSpPr>
        <p:spPr>
          <a:xfrm>
            <a:off x="6844529" y="885073"/>
            <a:ext cx="621483" cy="1951866"/>
          </a:xfrm>
          <a:prstGeom prst="bent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48" idx="2"/>
            <a:endCxn id="45" idx="4"/>
          </p:cNvCxnSpPr>
          <p:nvPr/>
        </p:nvCxnSpPr>
        <p:spPr>
          <a:xfrm rot="10800000" flipV="1">
            <a:off x="9142413" y="2485273"/>
            <a:ext cx="826317" cy="656468"/>
          </a:xfrm>
          <a:prstGeom prst="bent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9020555" y="489668"/>
            <a:ext cx="249138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Resulting tables</a:t>
            </a:r>
            <a:endParaRPr lang="en-US" sz="2400" dirty="0"/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6856412" y="4343400"/>
            <a:ext cx="38862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Caveat</a:t>
            </a:r>
            <a:endParaRPr lang="en-US" dirty="0"/>
          </a:p>
        </p:txBody>
      </p:sp>
      <p:sp>
        <p:nvSpPr>
          <p:cNvPr id="64" name="Text Placeholder 3"/>
          <p:cNvSpPr txBox="1">
            <a:spLocks/>
          </p:cNvSpPr>
          <p:nvPr/>
        </p:nvSpPr>
        <p:spPr>
          <a:xfrm>
            <a:off x="6856412" y="5257800"/>
            <a:ext cx="3886200" cy="685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if an automobile is </a:t>
            </a:r>
            <a:r>
              <a:rPr lang="en-US" smtClean="0"/>
              <a:t>sold into a </a:t>
            </a:r>
            <a:r>
              <a:rPr lang="en-US" dirty="0" smtClean="0"/>
              <a:t>co-ownership?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108074" y="252065"/>
            <a:ext cx="182453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CUSTOMER</a:t>
            </a:r>
            <a:endParaRPr lang="en-US" sz="24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7253615" y="970707"/>
            <a:ext cx="209223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AUTOMOBILE</a:t>
            </a:r>
            <a:endParaRPr lang="en-US" sz="24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10411959" y="1840710"/>
            <a:ext cx="69602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REP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6287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Inception: It All starts as Analog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observations</a:t>
            </a:r>
            <a:endParaRPr lang="en-US" dirty="0"/>
          </a:p>
          <a:p>
            <a:r>
              <a:rPr lang="en-US" dirty="0" smtClean="0"/>
              <a:t>Instilling </a:t>
            </a:r>
            <a:r>
              <a:rPr lang="en-US" dirty="0"/>
              <a:t>method in the thought process</a:t>
            </a:r>
          </a:p>
          <a:p>
            <a:r>
              <a:rPr lang="en-US" dirty="0" smtClean="0"/>
              <a:t>Grammar: taboo or useful concept?</a:t>
            </a:r>
          </a:p>
          <a:p>
            <a:r>
              <a:rPr lang="en-US" dirty="0" smtClean="0"/>
              <a:t>Summarizing what is to come: the Abstract</a:t>
            </a:r>
            <a:endParaRPr lang="en-US" dirty="0"/>
          </a:p>
          <a:p>
            <a:r>
              <a:rPr lang="en-US" dirty="0" smtClean="0"/>
              <a:t>Seeing the Beginning and anticipating the End</a:t>
            </a:r>
          </a:p>
          <a:p>
            <a:r>
              <a:rPr lang="en-US" dirty="0" smtClean="0"/>
              <a:t>Logic or Data design, from the plainspoken formulation</a:t>
            </a:r>
          </a:p>
          <a:p>
            <a:r>
              <a:rPr lang="en-US" dirty="0" smtClean="0"/>
              <a:t>Caveats</a:t>
            </a:r>
          </a:p>
          <a:p>
            <a:r>
              <a:rPr lang="en-US" dirty="0" smtClean="0"/>
              <a:t>Conclusion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97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29718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191000"/>
            <a:ext cx="4038599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A clear understanding of the issue at hand can only come through clear and concise statements that follow known grammatical rules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212" y="774130"/>
            <a:ext cx="5410200" cy="532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0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249362"/>
          </a:xfrm>
        </p:spPr>
        <p:txBody>
          <a:bodyPr/>
          <a:lstStyle/>
          <a:p>
            <a:r>
              <a:rPr lang="en-US" dirty="0" smtClean="0"/>
              <a:t>General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7614" y="1600200"/>
            <a:ext cx="9737935" cy="4343400"/>
          </a:xfrm>
        </p:spPr>
        <p:txBody>
          <a:bodyPr/>
          <a:lstStyle/>
          <a:p>
            <a:r>
              <a:rPr lang="en-US" dirty="0" smtClean="0"/>
              <a:t>Many students begin their college curriculum without being equipped with proper communications skills</a:t>
            </a:r>
          </a:p>
          <a:p>
            <a:r>
              <a:rPr lang="en-US" dirty="0"/>
              <a:t>Computer Science, as all science, hinges on rigor and clarity</a:t>
            </a:r>
          </a:p>
          <a:p>
            <a:r>
              <a:rPr lang="en-US" dirty="0" smtClean="0"/>
              <a:t>Correct grammar, let alone knowledge of grammar, is viewed as taboo, even elitist</a:t>
            </a:r>
          </a:p>
          <a:p>
            <a:r>
              <a:rPr lang="en-US" dirty="0" smtClean="0"/>
              <a:t>A topic must first be expressed in clear analog format before being specified for a structured digital environment </a:t>
            </a:r>
          </a:p>
          <a:p>
            <a:r>
              <a:rPr lang="en-US" dirty="0" smtClean="0"/>
              <a:t>Applying basic grammatical rules to verbal expression leads to clarity of concept and reduced ambiguity down the road</a:t>
            </a:r>
          </a:p>
        </p:txBody>
      </p:sp>
    </p:spTree>
    <p:extLst>
      <p:ext uri="{BB962C8B-B14F-4D97-AF65-F5344CB8AC3E}">
        <p14:creationId xmlns:p14="http://schemas.microsoft.com/office/powerpoint/2010/main" val="86684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2812" y="533400"/>
            <a:ext cx="104394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student: willing but not Enabled</a:t>
            </a:r>
            <a:endParaRPr lang="en-US" dirty="0"/>
          </a:p>
        </p:txBody>
      </p:sp>
      <p:graphicFrame>
        <p:nvGraphicFramePr>
          <p:cNvPr id="6" name="Content Placeholder 5" descr="Sample table with 3 columns, 4 rows" title="Table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02753472"/>
              </p:ext>
            </p:extLst>
          </p:nvPr>
        </p:nvGraphicFramePr>
        <p:xfrm>
          <a:off x="8456612" y="1844040"/>
          <a:ext cx="3139016" cy="4114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69508"/>
                <a:gridCol w="1569508"/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Primary</a:t>
                      </a:r>
                      <a:r>
                        <a:rPr lang="en-US" baseline="0" dirty="0" smtClean="0"/>
                        <a:t> Key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Foreign Key</a:t>
                      </a:r>
                      <a:endParaRPr lang="en-US" dirty="0"/>
                    </a:p>
                  </a:txBody>
                  <a:tcPr anchor="ctr"/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anchor="ctr"/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</a:p>
                  </a:txBody>
                  <a:tcPr anchor="ctr"/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anchor="ctr"/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anchor="ctr"/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41812" y="1828800"/>
            <a:ext cx="41148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Give a colorful example</a:t>
            </a:r>
          </a:p>
          <a:p>
            <a:pPr lvl="1"/>
            <a:r>
              <a:rPr lang="en-US" i="1" dirty="0" smtClean="0"/>
              <a:t>Transferable</a:t>
            </a:r>
            <a:endParaRPr lang="en-US" i="1" dirty="0"/>
          </a:p>
          <a:p>
            <a:pPr lvl="1"/>
            <a:r>
              <a:rPr lang="en-US" i="1" dirty="0" smtClean="0"/>
              <a:t>Recognizable</a:t>
            </a:r>
          </a:p>
          <a:p>
            <a:pPr lvl="1"/>
            <a:r>
              <a:rPr lang="en-US" i="1" dirty="0" smtClean="0"/>
              <a:t>Simple for the purpose</a:t>
            </a:r>
          </a:p>
          <a:p>
            <a:r>
              <a:rPr lang="en-US" dirty="0" smtClean="0"/>
              <a:t>Explain it succinctly</a:t>
            </a:r>
            <a:endParaRPr lang="en-US" dirty="0"/>
          </a:p>
          <a:p>
            <a:r>
              <a:rPr lang="en-US" dirty="0" smtClean="0"/>
              <a:t>Show the end </a:t>
            </a:r>
            <a:r>
              <a:rPr lang="en-US" dirty="0"/>
              <a:t>goal</a:t>
            </a:r>
          </a:p>
          <a:p>
            <a:r>
              <a:rPr lang="en-US" dirty="0" smtClean="0"/>
              <a:t>Develop it methodically</a:t>
            </a:r>
          </a:p>
          <a:p>
            <a:r>
              <a:rPr lang="en-US" dirty="0" smtClean="0"/>
              <a:t>Suggest useful applications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2" y="1524000"/>
            <a:ext cx="3581400" cy="510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718" y="381000"/>
            <a:ext cx="9753600" cy="838200"/>
          </a:xfrm>
        </p:spPr>
        <p:txBody>
          <a:bodyPr/>
          <a:lstStyle/>
          <a:p>
            <a:r>
              <a:rPr lang="en-US" dirty="0" smtClean="0"/>
              <a:t>Start with a colorful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13799" y="2590800"/>
            <a:ext cx="2057400" cy="241694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Baseball</a:t>
            </a:r>
          </a:p>
          <a:p>
            <a:r>
              <a:rPr lang="en-US" dirty="0" smtClean="0"/>
              <a:t>Hotdog</a:t>
            </a:r>
          </a:p>
          <a:p>
            <a:r>
              <a:rPr lang="en-US" dirty="0" smtClean="0"/>
              <a:t>Apple pie</a:t>
            </a:r>
          </a:p>
          <a:p>
            <a:r>
              <a:rPr lang="en-US" dirty="0" smtClean="0"/>
              <a:t>A game’s</a:t>
            </a:r>
            <a:br>
              <a:rPr lang="en-US" dirty="0" smtClean="0"/>
            </a:br>
            <a:r>
              <a:rPr lang="en-US" dirty="0" smtClean="0"/>
              <a:t>setup rules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43" y="1219200"/>
            <a:ext cx="7363502" cy="505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3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with a colorful example</a:t>
            </a:r>
            <a:endParaRPr lang="en-US" dirty="0"/>
          </a:p>
        </p:txBody>
      </p:sp>
      <p:graphicFrame>
        <p:nvGraphicFramePr>
          <p:cNvPr id="5" name="Content Placeholder 4" descr="Step Down Process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32506325"/>
              </p:ext>
            </p:extLst>
          </p:nvPr>
        </p:nvGraphicFramePr>
        <p:xfrm>
          <a:off x="5789613" y="1676400"/>
          <a:ext cx="5181601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981200"/>
            <a:ext cx="494302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96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2" y="609600"/>
            <a:ext cx="9448800" cy="1295399"/>
          </a:xfrm>
        </p:spPr>
        <p:txBody>
          <a:bodyPr>
            <a:normAutofit/>
          </a:bodyPr>
          <a:lstStyle/>
          <a:p>
            <a:r>
              <a:rPr lang="en-US" dirty="0" smtClean="0"/>
              <a:t>Abstract: </a:t>
            </a:r>
            <a:r>
              <a:rPr lang="en-US" sz="2000" cap="none" dirty="0" smtClean="0"/>
              <a:t>describe the starting lineup in baseball.  </a:t>
            </a:r>
            <a:endParaRPr lang="en-US" sz="2000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2743200"/>
            <a:ext cx="9372600" cy="2057400"/>
          </a:xfrm>
        </p:spPr>
        <p:txBody>
          <a:bodyPr>
            <a:normAutofit/>
          </a:bodyPr>
          <a:lstStyle/>
          <a:p>
            <a:r>
              <a:rPr lang="en-US" sz="3200" dirty="0"/>
              <a:t>In baseball, the starting lineup is </a:t>
            </a:r>
            <a:r>
              <a:rPr lang="en-US" sz="3200" dirty="0" smtClean="0"/>
              <a:t>defined as: </a:t>
            </a:r>
          </a:p>
          <a:p>
            <a:endParaRPr lang="en-US" sz="3200" dirty="0"/>
          </a:p>
          <a:p>
            <a:r>
              <a:rPr lang="en-US" sz="3200" dirty="0" smtClean="0"/>
              <a:t>“nine </a:t>
            </a:r>
            <a:r>
              <a:rPr lang="en-US" sz="3200" dirty="0"/>
              <a:t>players </a:t>
            </a:r>
            <a:r>
              <a:rPr lang="en-US" sz="3200" dirty="0" smtClean="0"/>
              <a:t>follow each other at bat in </a:t>
            </a:r>
            <a:r>
              <a:rPr lang="en-US" sz="3200" dirty="0"/>
              <a:t>a </a:t>
            </a:r>
            <a:r>
              <a:rPr lang="en-US" sz="3200" dirty="0" smtClean="0"/>
              <a:t>predictable sequence.”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3697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8012" y="1242219"/>
            <a:ext cx="7924798" cy="776286"/>
          </a:xfrm>
        </p:spPr>
        <p:txBody>
          <a:bodyPr/>
          <a:lstStyle/>
          <a:p>
            <a:r>
              <a:rPr lang="en-US" dirty="0" smtClean="0"/>
              <a:t>Action Verb as Relationship</a:t>
            </a:r>
            <a:endParaRPr lang="en-US" dirty="0"/>
          </a:p>
        </p:txBody>
      </p:sp>
      <p:sp>
        <p:nvSpPr>
          <p:cNvPr id="3" name="Title 6"/>
          <p:cNvSpPr txBox="1">
            <a:spLocks/>
          </p:cNvSpPr>
          <p:nvPr/>
        </p:nvSpPr>
        <p:spPr>
          <a:xfrm>
            <a:off x="608012" y="2773362"/>
            <a:ext cx="10363202" cy="7318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Independent ACTORS (NOUNS, Pronouns) as Entities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17615" y="4648200"/>
            <a:ext cx="9143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en-US" sz="2800" dirty="0"/>
              <a:t>The rest of the abstract </a:t>
            </a:r>
            <a:r>
              <a:rPr lang="en-US" sz="2800" dirty="0" smtClean="0"/>
              <a:t>contains qualifiers to the action </a:t>
            </a:r>
            <a:r>
              <a:rPr lang="en-US" sz="2800" dirty="0"/>
              <a:t>or attributes to </a:t>
            </a:r>
            <a:r>
              <a:rPr lang="en-US" sz="2800" dirty="0" smtClean="0"/>
              <a:t>the actors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170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66086" y="2209800"/>
            <a:ext cx="9753600" cy="3962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none" dirty="0" smtClean="0"/>
              <a:t>Grammatical Analysis: look for NOUNS and PRONOUNS directly related to the </a:t>
            </a:r>
            <a:r>
              <a:rPr lang="en-US" sz="2400" u="sng" cap="none" dirty="0" smtClean="0"/>
              <a:t>ACTION VERB</a:t>
            </a:r>
            <a:r>
              <a:rPr lang="en-US" sz="2400" cap="none" dirty="0" smtClean="0"/>
              <a:t> “</a:t>
            </a:r>
            <a:r>
              <a:rPr lang="en-US" sz="2400" b="1" cap="none" dirty="0" smtClean="0"/>
              <a:t>FOLLOW</a:t>
            </a:r>
            <a:r>
              <a:rPr lang="en-US" sz="2400" cap="none" dirty="0" smtClean="0"/>
              <a:t>” - </a:t>
            </a:r>
            <a:r>
              <a:rPr lang="en-US" sz="2400" i="1" cap="none" dirty="0" smtClean="0"/>
              <a:t>WHO</a:t>
            </a:r>
            <a:r>
              <a:rPr lang="en-US" sz="2400" cap="none" dirty="0" smtClean="0"/>
              <a:t> (noun </a:t>
            </a:r>
            <a:r>
              <a:rPr lang="en-US" sz="2400" cap="none" dirty="0"/>
              <a:t>“</a:t>
            </a:r>
            <a:r>
              <a:rPr lang="en-US" sz="2400" b="1" cap="none" dirty="0"/>
              <a:t>PLAYERS</a:t>
            </a:r>
            <a:r>
              <a:rPr lang="en-US" sz="2400" cap="none" dirty="0" smtClean="0"/>
              <a:t>”) and </a:t>
            </a:r>
            <a:r>
              <a:rPr lang="en-US" sz="2400" i="1" cap="none" dirty="0" smtClean="0"/>
              <a:t>WHOM</a:t>
            </a:r>
            <a:r>
              <a:rPr lang="en-US" sz="2400" cap="none" dirty="0" smtClean="0"/>
              <a:t> (pronoun “</a:t>
            </a:r>
            <a:r>
              <a:rPr lang="en-US" sz="2400" b="1" cap="none" dirty="0" smtClean="0"/>
              <a:t>EACH </a:t>
            </a:r>
            <a:r>
              <a:rPr lang="en-US" sz="2400" b="1" cap="none" dirty="0"/>
              <a:t>OTHER</a:t>
            </a:r>
            <a:r>
              <a:rPr lang="en-US" sz="2400" cap="none" dirty="0" smtClean="0"/>
              <a:t>”) and mutually independent. </a:t>
            </a:r>
          </a:p>
          <a:p>
            <a:endParaRPr lang="en-US" sz="2400" cap="none" dirty="0"/>
          </a:p>
          <a:p>
            <a:r>
              <a:rPr lang="en-US" sz="2400" cap="none" dirty="0" smtClean="0"/>
              <a:t>Thus we we can identify </a:t>
            </a:r>
            <a:r>
              <a:rPr lang="en-US" sz="2400" i="1" cap="none" dirty="0" smtClean="0"/>
              <a:t>ENTITY </a:t>
            </a:r>
            <a:r>
              <a:rPr lang="en-US" sz="2400" cap="none" dirty="0" smtClean="0"/>
              <a:t>(</a:t>
            </a:r>
            <a:r>
              <a:rPr lang="en-US" sz="2400" cap="none" dirty="0"/>
              <a:t>noun)</a:t>
            </a:r>
            <a:r>
              <a:rPr lang="en-US" sz="2400" cap="none" dirty="0" smtClean="0"/>
              <a:t> and </a:t>
            </a:r>
            <a:r>
              <a:rPr lang="en-US" sz="2400" i="1" cap="none" dirty="0" smtClean="0"/>
              <a:t>RELATIONSHIP</a:t>
            </a:r>
            <a:r>
              <a:rPr lang="en-US" sz="2400" cap="none" dirty="0" smtClean="0"/>
              <a:t> (action verb) whose </a:t>
            </a:r>
            <a:r>
              <a:rPr lang="en-US" sz="2400" i="1" cap="none" dirty="0" smtClean="0"/>
              <a:t>transactional</a:t>
            </a:r>
            <a:r>
              <a:rPr lang="en-US" sz="2400" cap="none" dirty="0" smtClean="0"/>
              <a:t> diagram is the final goal of this exercise. </a:t>
            </a:r>
          </a:p>
          <a:p>
            <a:endParaRPr lang="en-US" sz="2400" cap="none" dirty="0"/>
          </a:p>
          <a:p>
            <a:r>
              <a:rPr lang="en-US" sz="2400" cap="none" dirty="0" smtClean="0"/>
              <a:t>Use of </a:t>
            </a:r>
            <a:r>
              <a:rPr lang="en-US" sz="2400" cap="none" dirty="0"/>
              <a:t>grammatical analysis helps </a:t>
            </a:r>
            <a:r>
              <a:rPr lang="en-US" sz="2400" cap="none" dirty="0" smtClean="0"/>
              <a:t>flow from </a:t>
            </a:r>
            <a:r>
              <a:rPr lang="en-US" sz="2400" cap="none" dirty="0"/>
              <a:t>the Abstract </a:t>
            </a:r>
            <a:r>
              <a:rPr lang="en-US" sz="2400" cap="none" dirty="0" smtClean="0"/>
              <a:t>into the next phases of DESIGN: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cap="none" dirty="0" smtClean="0"/>
              <a:t>Conceptual Design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cap="none" dirty="0" smtClean="0"/>
              <a:t>Logical Design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cap="none" dirty="0" smtClean="0"/>
              <a:t>Physical Design</a:t>
            </a:r>
            <a:endParaRPr lang="en-US" sz="2400" cap="none" dirty="0"/>
          </a:p>
        </p:txBody>
      </p:sp>
      <p:sp>
        <p:nvSpPr>
          <p:cNvPr id="3" name="Rectangle 2"/>
          <p:cNvSpPr/>
          <p:nvPr/>
        </p:nvSpPr>
        <p:spPr>
          <a:xfrm>
            <a:off x="1875720" y="1219200"/>
            <a:ext cx="7130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“players </a:t>
            </a:r>
            <a:r>
              <a:rPr lang="en-US" sz="4000" dirty="0"/>
              <a:t>follow each </a:t>
            </a:r>
            <a:r>
              <a:rPr lang="en-US" sz="4000" dirty="0" smtClean="0"/>
              <a:t>other”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9133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 World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007AB78-8AA3-48FB-9A6F-F33600BC4B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World maps series, World  presentation (widescreen)</Template>
  <TotalTime>0</TotalTime>
  <Words>834</Words>
  <Application>Microsoft Office PowerPoint</Application>
  <PresentationFormat>Custom</PresentationFormat>
  <Paragraphs>216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Century Gothic</vt:lpstr>
      <vt:lpstr>Continental World 16x9</vt:lpstr>
      <vt:lpstr>Alexandre Barbier City University of New York New York City College of Technology</vt:lpstr>
      <vt:lpstr>Inception: It All starts as Analog</vt:lpstr>
      <vt:lpstr>General Observations</vt:lpstr>
      <vt:lpstr>The student: willing but not Enabled</vt:lpstr>
      <vt:lpstr>Start with a colorful example</vt:lpstr>
      <vt:lpstr>Start with a colorful example</vt:lpstr>
      <vt:lpstr>Abstract: describe the starting lineup in baseball.  </vt:lpstr>
      <vt:lpstr>Action Verb as Relationship</vt:lpstr>
      <vt:lpstr>PowerPoint Presentation</vt:lpstr>
      <vt:lpstr>Qualifiers and Attributes</vt:lpstr>
      <vt:lpstr>Conceptual design</vt:lpstr>
      <vt:lpstr>Additional considerations in the Conceptual Design</vt:lpstr>
      <vt:lpstr>Logical Design (step 1)</vt:lpstr>
      <vt:lpstr>Logical Design (step 2)</vt:lpstr>
      <vt:lpstr>PhysicalDesign (step 1)</vt:lpstr>
      <vt:lpstr>PhysicalDesign (step 2)</vt:lpstr>
      <vt:lpstr>Car dealership Example</vt:lpstr>
      <vt:lpstr>Ternary relationship</vt:lpstr>
      <vt:lpstr>Faster learning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2016-10-28T23:24:53Z</dcterms:created>
  <dcterms:modified xsi:type="dcterms:W3CDTF">2016-10-31T05:54:48Z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</Properties>
</file>