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90931FE-4EA8-41CB-9F8B-7FC16AF5C19D}" type="datetimeFigureOut">
              <a:rPr lang="en-US" smtClean="0"/>
              <a:t>9/21/2020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D8BE993-3FED-4C38-B2BE-B398E88FD5BB}"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123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0931FE-4EA8-41CB-9F8B-7FC16AF5C19D}"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BE993-3FED-4C38-B2BE-B398E88FD5BB}" type="slidenum">
              <a:rPr lang="en-US" smtClean="0"/>
              <a:t>‹#›</a:t>
            </a:fld>
            <a:endParaRPr lang="en-US"/>
          </a:p>
        </p:txBody>
      </p:sp>
    </p:spTree>
    <p:extLst>
      <p:ext uri="{BB962C8B-B14F-4D97-AF65-F5344CB8AC3E}">
        <p14:creationId xmlns:p14="http://schemas.microsoft.com/office/powerpoint/2010/main" val="2794537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0931FE-4EA8-41CB-9F8B-7FC16AF5C19D}"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BE993-3FED-4C38-B2BE-B398E88FD5BB}" type="slidenum">
              <a:rPr lang="en-US" smtClean="0"/>
              <a:t>‹#›</a:t>
            </a:fld>
            <a:endParaRPr lang="en-US"/>
          </a:p>
        </p:txBody>
      </p:sp>
    </p:spTree>
    <p:extLst>
      <p:ext uri="{BB962C8B-B14F-4D97-AF65-F5344CB8AC3E}">
        <p14:creationId xmlns:p14="http://schemas.microsoft.com/office/powerpoint/2010/main" val="257800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0931FE-4EA8-41CB-9F8B-7FC16AF5C19D}"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BE993-3FED-4C38-B2BE-B398E88FD5BB}" type="slidenum">
              <a:rPr lang="en-US" smtClean="0"/>
              <a:t>‹#›</a:t>
            </a:fld>
            <a:endParaRPr lang="en-US"/>
          </a:p>
        </p:txBody>
      </p:sp>
    </p:spTree>
    <p:extLst>
      <p:ext uri="{BB962C8B-B14F-4D97-AF65-F5344CB8AC3E}">
        <p14:creationId xmlns:p14="http://schemas.microsoft.com/office/powerpoint/2010/main" val="206374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90931FE-4EA8-41CB-9F8B-7FC16AF5C19D}" type="datetimeFigureOut">
              <a:rPr lang="en-US" smtClean="0"/>
              <a:t>9/21/2020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D8BE993-3FED-4C38-B2BE-B398E88FD5BB}"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0164634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0931FE-4EA8-41CB-9F8B-7FC16AF5C19D}"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BE993-3FED-4C38-B2BE-B398E88FD5BB}" type="slidenum">
              <a:rPr lang="en-US" smtClean="0"/>
              <a:t>‹#›</a:t>
            </a:fld>
            <a:endParaRPr lang="en-US"/>
          </a:p>
        </p:txBody>
      </p:sp>
    </p:spTree>
    <p:extLst>
      <p:ext uri="{BB962C8B-B14F-4D97-AF65-F5344CB8AC3E}">
        <p14:creationId xmlns:p14="http://schemas.microsoft.com/office/powerpoint/2010/main" val="23761273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0931FE-4EA8-41CB-9F8B-7FC16AF5C19D}" type="datetimeFigureOut">
              <a:rPr lang="en-US" smtClean="0"/>
              <a:t>9/21/2020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BE993-3FED-4C38-B2BE-B398E88FD5BB}" type="slidenum">
              <a:rPr lang="en-US" smtClean="0"/>
              <a:t>‹#›</a:t>
            </a:fld>
            <a:endParaRPr lang="en-US"/>
          </a:p>
        </p:txBody>
      </p:sp>
    </p:spTree>
    <p:extLst>
      <p:ext uri="{BB962C8B-B14F-4D97-AF65-F5344CB8AC3E}">
        <p14:creationId xmlns:p14="http://schemas.microsoft.com/office/powerpoint/2010/main" val="124915988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0931FE-4EA8-41CB-9F8B-7FC16AF5C19D}" type="datetimeFigureOut">
              <a:rPr lang="en-US" smtClean="0"/>
              <a:t>9/21/2020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BE993-3FED-4C38-B2BE-B398E88FD5BB}" type="slidenum">
              <a:rPr lang="en-US" smtClean="0"/>
              <a:t>‹#›</a:t>
            </a:fld>
            <a:endParaRPr lang="en-US"/>
          </a:p>
        </p:txBody>
      </p:sp>
    </p:spTree>
    <p:extLst>
      <p:ext uri="{BB962C8B-B14F-4D97-AF65-F5344CB8AC3E}">
        <p14:creationId xmlns:p14="http://schemas.microsoft.com/office/powerpoint/2010/main" val="428534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931FE-4EA8-41CB-9F8B-7FC16AF5C19D}" type="datetimeFigureOut">
              <a:rPr lang="en-US" smtClean="0"/>
              <a:t>9/21/2020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BE993-3FED-4C38-B2BE-B398E88FD5BB}" type="slidenum">
              <a:rPr lang="en-US" smtClean="0"/>
              <a:t>‹#›</a:t>
            </a:fld>
            <a:endParaRPr lang="en-US"/>
          </a:p>
        </p:txBody>
      </p:sp>
    </p:spTree>
    <p:extLst>
      <p:ext uri="{BB962C8B-B14F-4D97-AF65-F5344CB8AC3E}">
        <p14:creationId xmlns:p14="http://schemas.microsoft.com/office/powerpoint/2010/main" val="78528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490931FE-4EA8-41CB-9F8B-7FC16AF5C19D}" type="datetimeFigureOut">
              <a:rPr lang="en-US" smtClean="0"/>
              <a:t>9/21/2020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D8BE993-3FED-4C38-B2BE-B398E88FD5BB}"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478384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490931FE-4EA8-41CB-9F8B-7FC16AF5C19D}" type="datetimeFigureOut">
              <a:rPr lang="en-US" smtClean="0"/>
              <a:t>9/21/2020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D8BE993-3FED-4C38-B2BE-B398E88FD5BB}" type="slidenum">
              <a:rPr lang="en-US" smtClean="0"/>
              <a:t>‹#›</a:t>
            </a:fld>
            <a:endParaRPr lang="en-US"/>
          </a:p>
        </p:txBody>
      </p:sp>
    </p:spTree>
    <p:extLst>
      <p:ext uri="{BB962C8B-B14F-4D97-AF65-F5344CB8AC3E}">
        <p14:creationId xmlns:p14="http://schemas.microsoft.com/office/powerpoint/2010/main" val="2125034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90931FE-4EA8-41CB-9F8B-7FC16AF5C19D}" type="datetimeFigureOut">
              <a:rPr lang="en-US" smtClean="0"/>
              <a:t>9/21/2020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D8BE993-3FED-4C38-B2BE-B398E88FD5BB}"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188943"/>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70586-F936-475D-AA31-F624BB74B442}"/>
              </a:ext>
            </a:extLst>
          </p:cNvPr>
          <p:cNvSpPr>
            <a:spLocks noGrp="1"/>
          </p:cNvSpPr>
          <p:nvPr>
            <p:ph type="ctrTitle"/>
          </p:nvPr>
        </p:nvSpPr>
        <p:spPr/>
        <p:txBody>
          <a:bodyPr/>
          <a:lstStyle/>
          <a:p>
            <a:r>
              <a:rPr lang="en-US" dirty="0"/>
              <a:t>How to Write A Summary</a:t>
            </a:r>
          </a:p>
        </p:txBody>
      </p:sp>
      <p:sp>
        <p:nvSpPr>
          <p:cNvPr id="3" name="Subtitle 2">
            <a:extLst>
              <a:ext uri="{FF2B5EF4-FFF2-40B4-BE49-F238E27FC236}">
                <a16:creationId xmlns:a16="http://schemas.microsoft.com/office/drawing/2014/main" id="{D3D19F87-A8A5-4C8A-B758-6B040E8642A8}"/>
              </a:ext>
            </a:extLst>
          </p:cNvPr>
          <p:cNvSpPr>
            <a:spLocks noGrp="1"/>
          </p:cNvSpPr>
          <p:nvPr>
            <p:ph type="subTitle" idx="1"/>
          </p:nvPr>
        </p:nvSpPr>
        <p:spPr/>
        <p:txBody>
          <a:bodyPr/>
          <a:lstStyle/>
          <a:p>
            <a:r>
              <a:rPr lang="en-US" dirty="0"/>
              <a:t>Prof. Hellman</a:t>
            </a:r>
          </a:p>
        </p:txBody>
      </p:sp>
    </p:spTree>
    <p:extLst>
      <p:ext uri="{BB962C8B-B14F-4D97-AF65-F5344CB8AC3E}">
        <p14:creationId xmlns:p14="http://schemas.microsoft.com/office/powerpoint/2010/main" val="2657009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3E15EB-D91E-4B47-8F8B-9740ED7F0D5D}"/>
              </a:ext>
            </a:extLst>
          </p:cNvPr>
          <p:cNvSpPr txBox="1"/>
          <p:nvPr/>
        </p:nvSpPr>
        <p:spPr>
          <a:xfrm>
            <a:off x="1524001" y="656302"/>
            <a:ext cx="9896474" cy="6201698"/>
          </a:xfrm>
          <a:prstGeom prst="rect">
            <a:avLst/>
          </a:prstGeom>
          <a:noFill/>
        </p:spPr>
        <p:txBody>
          <a:bodyPr wrap="square">
            <a:spAutoFit/>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A Summary</a:t>
            </a:r>
          </a:p>
          <a:p>
            <a:pPr marL="0" marR="0">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Begins with a sentence that includes the author, title, and publication year of a text</a:t>
            </a:r>
          </a:p>
          <a:p>
            <a:pPr marL="285750" marR="0" indent="-285750">
              <a:lnSpc>
                <a:spcPct val="107000"/>
              </a:lnSpc>
              <a:spcBef>
                <a:spcPts val="0"/>
              </a:spcBef>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Begins with the most significant, central point of the material you are summarizing </a:t>
            </a:r>
          </a:p>
          <a:p>
            <a:pPr marL="285750" marR="0" indent="-285750">
              <a:lnSpc>
                <a:spcPct val="107000"/>
              </a:lnSpc>
              <a:spcBef>
                <a:spcPts val="0"/>
              </a:spcBef>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Moves on to convey additional important ideas in your own words</a:t>
            </a:r>
          </a:p>
          <a:p>
            <a:pPr marL="285750" marR="0" indent="-285750">
              <a:lnSpc>
                <a:spcPct val="107000"/>
              </a:lnSpc>
              <a:spcBef>
                <a:spcPts val="0"/>
              </a:spcBef>
              <a:spcAft>
                <a:spcPts val="800"/>
              </a:spcAft>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Does not include your own o</a:t>
            </a:r>
            <a:r>
              <a:rPr lang="en-US" sz="2800" dirty="0">
                <a:latin typeface="Calibri" panose="020F0502020204030204" pitchFamily="34" charset="0"/>
                <a:ea typeface="Calibri" panose="020F0502020204030204" pitchFamily="34" charset="0"/>
                <a:cs typeface="Times New Roman" panose="02020603050405020304" pitchFamily="18" charset="0"/>
              </a:rPr>
              <a:t>pinions or thoughts</a:t>
            </a:r>
          </a:p>
          <a:p>
            <a:pPr marL="285750" marR="0" indent="-285750">
              <a:lnSpc>
                <a:spcPct val="107000"/>
              </a:lnSpc>
              <a:spcBef>
                <a:spcPts val="0"/>
              </a:spcBef>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Does not include specific details or examples</a:t>
            </a:r>
          </a:p>
          <a:p>
            <a:pPr marL="285750" marR="0" indent="-285750">
              <a:lnSpc>
                <a:spcPct val="107000"/>
              </a:lnSpc>
              <a:spcBef>
                <a:spcPts val="0"/>
              </a:spcBef>
              <a:spcAft>
                <a:spcPts val="800"/>
              </a:spcAft>
              <a:buFont typeface="Arial" panose="020B0604020202020204" pitchFamily="34" charset="0"/>
              <a:buChar char="•"/>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2215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4F18EA-2010-4A4A-A117-05FBABE819A9}"/>
              </a:ext>
            </a:extLst>
          </p:cNvPr>
          <p:cNvSpPr txBox="1"/>
          <p:nvPr/>
        </p:nvSpPr>
        <p:spPr>
          <a:xfrm>
            <a:off x="2314574" y="1766891"/>
            <a:ext cx="8039101" cy="4349524"/>
          </a:xfrm>
          <a:prstGeom prst="rect">
            <a:avLst/>
          </a:prstGeom>
          <a:noFill/>
        </p:spPr>
        <p:txBody>
          <a:bodyPr wrap="square">
            <a:spAutoFit/>
          </a:bodyPr>
          <a:lstStyle/>
          <a:p>
            <a:pPr marL="0" marR="0" algn="ct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How Do I Determine the Main Ideas of a Text?</a:t>
            </a:r>
          </a:p>
          <a:p>
            <a:pPr marL="0" marR="0">
              <a:lnSpc>
                <a:spcPct val="107000"/>
              </a:lnSpc>
              <a:spcBef>
                <a:spcPts val="0"/>
              </a:spcBef>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Remember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Reading Strategies</a:t>
            </a:r>
          </a:p>
          <a:p>
            <a:pPr marL="1200150" lvl="2" indent="-285750">
              <a:lnSpc>
                <a:spcPct val="107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Read and re-read</a:t>
            </a:r>
          </a:p>
          <a:p>
            <a:pPr marL="1200150" lvl="2" indent="-285750">
              <a:lnSpc>
                <a:spcPct val="107000"/>
              </a:lnSpc>
              <a:spcAft>
                <a:spcPts val="8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Take notes</a:t>
            </a:r>
          </a:p>
          <a:p>
            <a:pPr marL="1200150" lvl="2" indent="-285750">
              <a:lnSpc>
                <a:spcPct val="107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Write down the author’s main points in your own words</a:t>
            </a:r>
          </a:p>
          <a:p>
            <a:pPr lvl="1">
              <a:lnSpc>
                <a:spcPct val="107000"/>
              </a:lnSpc>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786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4869B7-2252-41A8-908C-9053ADCCFF96}"/>
              </a:ext>
            </a:extLst>
          </p:cNvPr>
          <p:cNvSpPr txBox="1"/>
          <p:nvPr/>
        </p:nvSpPr>
        <p:spPr>
          <a:xfrm>
            <a:off x="1223962" y="1495432"/>
            <a:ext cx="9744075" cy="4041747"/>
          </a:xfrm>
          <a:prstGeom prst="rect">
            <a:avLst/>
          </a:prstGeom>
          <a:noFill/>
        </p:spPr>
        <p:txBody>
          <a:bodyPr wrap="square">
            <a:spAutoFit/>
          </a:bodyPr>
          <a:lstStyle/>
          <a:p>
            <a:pPr marL="742950" lvl="1" indent="-285750">
              <a:lnSpc>
                <a:spcPct val="107000"/>
              </a:lnSpc>
              <a:spcAft>
                <a:spcPts val="8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After reading</a:t>
            </a:r>
            <a:r>
              <a:rPr lang="en-US" sz="2400" dirty="0">
                <a:latin typeface="Calibri" panose="020F0502020204030204" pitchFamily="34" charset="0"/>
                <a:ea typeface="Calibri" panose="020F0502020204030204" pitchFamily="34" charset="0"/>
                <a:cs typeface="Times New Roman" panose="02020603050405020304" pitchFamily="18" charset="0"/>
              </a:rPr>
              <a:t> over the main ideas you have written down, determine which ones are the most important. </a:t>
            </a:r>
          </a:p>
          <a:p>
            <a:pPr marL="742950" lvl="1" indent="-285750">
              <a:lnSpc>
                <a:spcPct val="107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There is no set length or number of ideas; the number of sentences will vary according to the text! </a:t>
            </a:r>
          </a:p>
          <a:p>
            <a:pPr marL="742950" lvl="1" indent="-285750">
              <a:lnSpc>
                <a:spcPct val="107000"/>
              </a:lnSpc>
              <a:spcAft>
                <a:spcPts val="800"/>
              </a:spcAft>
              <a:buFont typeface="Arial" panose="020B0604020202020204" pitchFamily="34" charset="0"/>
              <a:buChar char="•"/>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Also think about the </a:t>
            </a:r>
            <a:r>
              <a:rPr lang="en-US" sz="2400" b="1" dirty="0">
                <a:latin typeface="Calibri" panose="020F0502020204030204" pitchFamily="34" charset="0"/>
                <a:ea typeface="Calibri" panose="020F0502020204030204" pitchFamily="34" charset="0"/>
                <a:cs typeface="Times New Roman" panose="02020603050405020304" pitchFamily="18" charset="0"/>
              </a:rPr>
              <a:t>THESIS STATEMENT</a:t>
            </a:r>
            <a:r>
              <a:rPr lang="en-US" sz="2400" dirty="0">
                <a:latin typeface="Calibri" panose="020F0502020204030204" pitchFamily="34" charset="0"/>
                <a:ea typeface="Calibri" panose="020F0502020204030204" pitchFamily="34" charset="0"/>
                <a:cs typeface="Times New Roman" panose="02020603050405020304" pitchFamily="18" charset="0"/>
              </a:rPr>
              <a:t>: what is the </a:t>
            </a:r>
            <a:r>
              <a:rPr lang="en-US" sz="2400" b="1" dirty="0">
                <a:latin typeface="Calibri" panose="020F0502020204030204" pitchFamily="34" charset="0"/>
                <a:ea typeface="Calibri" panose="020F0502020204030204" pitchFamily="34" charset="0"/>
                <a:cs typeface="Times New Roman" panose="02020603050405020304" pitchFamily="18" charset="0"/>
              </a:rPr>
              <a:t>CENTRAL</a:t>
            </a:r>
            <a:r>
              <a:rPr lang="en-US" sz="2400" dirty="0">
                <a:latin typeface="Calibri" panose="020F0502020204030204" pitchFamily="34" charset="0"/>
                <a:ea typeface="Calibri" panose="020F0502020204030204" pitchFamily="34" charset="0"/>
                <a:cs typeface="Times New Roman" panose="02020603050405020304" pitchFamily="18" charset="0"/>
              </a:rPr>
              <a:t> idea of the entire text? How could you sum it up in one OVERVIEW sentence? </a:t>
            </a:r>
            <a:r>
              <a:rPr lang="en-US" sz="2400" b="1" dirty="0">
                <a:latin typeface="Calibri" panose="020F0502020204030204" pitchFamily="34" charset="0"/>
                <a:ea typeface="Calibri" panose="020F0502020204030204" pitchFamily="34" charset="0"/>
                <a:cs typeface="Times New Roman" panose="02020603050405020304" pitchFamily="18" charset="0"/>
              </a:rPr>
              <a:t>This sentence should open your summary.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35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9B8871-2C52-4955-89FE-38A6A24F90D4}"/>
              </a:ext>
            </a:extLst>
          </p:cNvPr>
          <p:cNvSpPr txBox="1"/>
          <p:nvPr/>
        </p:nvSpPr>
        <p:spPr>
          <a:xfrm>
            <a:off x="1309687" y="720374"/>
            <a:ext cx="9344025" cy="5417252"/>
          </a:xfrm>
          <a:prstGeom prst="rect">
            <a:avLst/>
          </a:prstGeom>
          <a:noFill/>
        </p:spPr>
        <p:txBody>
          <a:bodyPr wrap="square">
            <a:spAutoFit/>
          </a:bodyPr>
          <a:lstStyle/>
          <a:p>
            <a:pPr lvl="1" algn="ct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Summary</a:t>
            </a:r>
            <a:r>
              <a:rPr lang="en-US" sz="2400" dirty="0">
                <a:effectLst/>
                <a:latin typeface="Calibri" panose="020F0502020204030204" pitchFamily="34" charset="0"/>
                <a:ea typeface="Calibri" panose="020F0502020204030204" pitchFamily="34" charset="0"/>
                <a:cs typeface="Times New Roman" panose="02020603050405020304" pitchFamily="18" charset="0"/>
              </a:rPr>
              <a:t> Example</a:t>
            </a:r>
          </a:p>
          <a:p>
            <a:pPr lvl="1">
              <a:lnSpc>
                <a:spcPct val="107000"/>
              </a:lnSpc>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In Mike Bunn’s article “How to Read Like A Writer” (2011), the author suggests that if we as readers take the time to think about each choice a writer is making in a text, we will appreciate the </a:t>
            </a:r>
            <a:r>
              <a:rPr lang="en-US" sz="2400" dirty="0">
                <a:latin typeface="Calibri" panose="020F0502020204030204" pitchFamily="34" charset="0"/>
                <a:ea typeface="Calibri" panose="020F0502020204030204" pitchFamily="34" charset="0"/>
                <a:cs typeface="Times New Roman" panose="02020603050405020304" pitchFamily="18" charset="0"/>
              </a:rPr>
              <a:t>architecture of the </a:t>
            </a:r>
            <a:r>
              <a:rPr lang="en-US" sz="2400" dirty="0">
                <a:effectLst/>
                <a:latin typeface="Calibri" panose="020F0502020204030204" pitchFamily="34" charset="0"/>
                <a:ea typeface="Calibri" panose="020F0502020204030204" pitchFamily="34" charset="0"/>
                <a:cs typeface="Times New Roman" panose="02020603050405020304" pitchFamily="18" charset="0"/>
              </a:rPr>
              <a:t>writing, understand the content better, and potentially be able to use the same writerly tools in our own work. Bunn notes that we should approach a text with two important questions: what is the author’s purpose, and to whom are they writing? We also need to understand the genre of the text we are reading, as that will in turn help us grasp some of the writer’s intentions. Beyond reading to learn and understand information, we must read to learn and understand craft. </a:t>
            </a:r>
          </a:p>
        </p:txBody>
      </p:sp>
    </p:spTree>
    <p:extLst>
      <p:ext uri="{BB962C8B-B14F-4D97-AF65-F5344CB8AC3E}">
        <p14:creationId xmlns:p14="http://schemas.microsoft.com/office/powerpoint/2010/main" val="26891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26091E-275A-411A-9461-31F6E8E22E15}"/>
              </a:ext>
            </a:extLst>
          </p:cNvPr>
          <p:cNvSpPr txBox="1"/>
          <p:nvPr/>
        </p:nvSpPr>
        <p:spPr>
          <a:xfrm>
            <a:off x="1981200" y="2238375"/>
            <a:ext cx="8677275" cy="2769989"/>
          </a:xfrm>
          <a:prstGeom prst="rect">
            <a:avLst/>
          </a:prstGeom>
          <a:noFill/>
        </p:spPr>
        <p:txBody>
          <a:bodyPr wrap="square" rtlCol="0">
            <a:spAutoFit/>
          </a:bodyPr>
          <a:lstStyle/>
          <a:p>
            <a:r>
              <a:rPr lang="en-US" sz="2400" dirty="0"/>
              <a:t>Our summaries demonstrate our understanding of a writer’s work.</a:t>
            </a:r>
          </a:p>
          <a:p>
            <a:endParaRPr lang="en-US" sz="2400" dirty="0"/>
          </a:p>
          <a:p>
            <a:r>
              <a:rPr lang="en-US" sz="2400" dirty="0"/>
              <a:t>In your unit 1 essay, you will need to incorporate 2 references to texts we have read in class so far.  Your summaries will come in handy!</a:t>
            </a:r>
          </a:p>
          <a:p>
            <a:endParaRPr lang="en-US" dirty="0"/>
          </a:p>
          <a:p>
            <a:endParaRPr lang="en-US" dirty="0"/>
          </a:p>
          <a:p>
            <a:endParaRPr lang="en-US" dirty="0"/>
          </a:p>
        </p:txBody>
      </p:sp>
    </p:spTree>
    <p:extLst>
      <p:ext uri="{BB962C8B-B14F-4D97-AF65-F5344CB8AC3E}">
        <p14:creationId xmlns:p14="http://schemas.microsoft.com/office/powerpoint/2010/main" val="138318514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89</TotalTime>
  <Words>353</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Gill Sans MT</vt:lpstr>
      <vt:lpstr>Impact</vt:lpstr>
      <vt:lpstr>Badge</vt:lpstr>
      <vt:lpstr>How to Write A Summary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Summary</dc:title>
  <dc:creator>CMCH</dc:creator>
  <cp:lastModifiedBy>CMCH</cp:lastModifiedBy>
  <cp:revision>8</cp:revision>
  <dcterms:created xsi:type="dcterms:W3CDTF">2020-09-14T18:55:14Z</dcterms:created>
  <dcterms:modified xsi:type="dcterms:W3CDTF">2020-09-21T16:26:18Z</dcterms:modified>
</cp:coreProperties>
</file>