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10-03T21:37:04.367">
    <p:pos x="6000" y="0"/>
    <p:text>-Karmoko.Sillah@mail.citytech.cuny.edu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4242851"/>
            <a:ext cx="8968084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1716" y="4243845"/>
            <a:ext cx="3077108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9255346" y="2750337"/>
            <a:ext cx="1171888" cy="13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04" name="Google Shape;10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05" name="Google Shape;10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1"/>
          <p:cNvSpPr txBox="1"/>
          <p:nvPr>
            <p:ph type="title"/>
          </p:nvPr>
        </p:nvSpPr>
        <p:spPr>
          <a:xfrm>
            <a:off x="680322" y="4711616"/>
            <a:ext cx="9613859" cy="453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1"/>
          <p:cNvSpPr/>
          <p:nvPr>
            <p:ph idx="2" type="pic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78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0" name="Google Shape;110;p11"/>
          <p:cNvSpPr txBox="1"/>
          <p:nvPr>
            <p:ph idx="1" type="body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11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1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1"/>
          <p:cNvSpPr txBox="1"/>
          <p:nvPr>
            <p:ph idx="12" type="sldNum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15" name="Google Shape;11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16" name="Google Shape;11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2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2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2"/>
          <p:cNvSpPr txBox="1"/>
          <p:nvPr>
            <p:ph type="title"/>
          </p:nvPr>
        </p:nvSpPr>
        <p:spPr>
          <a:xfrm>
            <a:off x="680322" y="609597"/>
            <a:ext cx="9613858" cy="3592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2"/>
          <p:cNvSpPr txBox="1"/>
          <p:nvPr>
            <p:ph idx="1" type="body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1" name="Google Shape;121;p12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2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25" name="Google Shape;12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26" name="Google Shape;12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"/>
          <p:cNvSpPr txBox="1"/>
          <p:nvPr>
            <p:ph type="title"/>
          </p:nvPr>
        </p:nvSpPr>
        <p:spPr>
          <a:xfrm>
            <a:off x="1127856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3"/>
          <p:cNvSpPr txBox="1"/>
          <p:nvPr>
            <p:ph idx="1" type="body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1" name="Google Shape;131;p13"/>
          <p:cNvSpPr txBox="1"/>
          <p:nvPr>
            <p:ph idx="2" type="body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2" name="Google Shape;132;p1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3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3"/>
          <p:cNvSpPr txBox="1"/>
          <p:nvPr>
            <p:ph idx="12" type="sldNum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b="0" lang="en-US" sz="72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b="0" lang="en-US" sz="72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38" name="Google Shape;13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39" name="Google Shape;13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4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4"/>
          <p:cNvSpPr txBox="1"/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4"/>
          <p:cNvSpPr txBox="1"/>
          <p:nvPr>
            <p:ph idx="1" type="body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14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4"/>
          <p:cNvSpPr txBox="1"/>
          <p:nvPr>
            <p:ph idx="12" type="sldNum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48" name="Google Shape;14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49" name="Google Shape;14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"/>
          <p:cNvSpPr txBox="1"/>
          <p:nvPr>
            <p:ph type="title"/>
          </p:nvPr>
        </p:nvSpPr>
        <p:spPr>
          <a:xfrm>
            <a:off x="669222" y="753228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5"/>
          <p:cNvSpPr txBox="1"/>
          <p:nvPr>
            <p:ph idx="1" type="body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4" name="Google Shape;154;p15"/>
          <p:cNvSpPr txBox="1"/>
          <p:nvPr>
            <p:ph idx="2" type="body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5" name="Google Shape;155;p15"/>
          <p:cNvSpPr txBox="1"/>
          <p:nvPr>
            <p:ph idx="3" type="body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6" name="Google Shape;156;p15"/>
          <p:cNvSpPr txBox="1"/>
          <p:nvPr>
            <p:ph idx="4" type="body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7" name="Google Shape;157;p15"/>
          <p:cNvSpPr txBox="1"/>
          <p:nvPr>
            <p:ph idx="5" type="body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8" name="Google Shape;158;p15"/>
          <p:cNvSpPr txBox="1"/>
          <p:nvPr>
            <p:ph idx="6" type="body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9" name="Google Shape;159;p15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5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5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63" name="Google Shape;16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64" name="Google Shape;16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6"/>
          <p:cNvSpPr txBox="1"/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6"/>
          <p:cNvSpPr txBox="1"/>
          <p:nvPr>
            <p:ph idx="1" type="body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9" name="Google Shape;169;p16"/>
          <p:cNvSpPr/>
          <p:nvPr>
            <p:ph idx="2" type="pic"/>
          </p:nvPr>
        </p:nvSpPr>
        <p:spPr>
          <a:xfrm>
            <a:off x="680318" y="2336873"/>
            <a:ext cx="30497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0" name="Google Shape;170;p16"/>
          <p:cNvSpPr txBox="1"/>
          <p:nvPr>
            <p:ph idx="3" type="body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1" name="Google Shape;171;p16"/>
          <p:cNvSpPr txBox="1"/>
          <p:nvPr>
            <p:ph idx="4" type="body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2" name="Google Shape;172;p16"/>
          <p:cNvSpPr/>
          <p:nvPr>
            <p:ph idx="5" type="pic"/>
          </p:nvPr>
        </p:nvSpPr>
        <p:spPr>
          <a:xfrm>
            <a:off x="3945470" y="2336873"/>
            <a:ext cx="3063240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3" name="Google Shape;173;p16"/>
          <p:cNvSpPr txBox="1"/>
          <p:nvPr>
            <p:ph idx="6" type="body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4" name="Google Shape;174;p16"/>
          <p:cNvSpPr txBox="1"/>
          <p:nvPr>
            <p:ph idx="7" type="body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5" name="Google Shape;175;p16"/>
          <p:cNvSpPr/>
          <p:nvPr>
            <p:ph idx="8" type="pic"/>
          </p:nvPr>
        </p:nvSpPr>
        <p:spPr>
          <a:xfrm>
            <a:off x="7230677" y="2336873"/>
            <a:ext cx="30635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6" name="Google Shape;176;p16"/>
          <p:cNvSpPr txBox="1"/>
          <p:nvPr>
            <p:ph idx="9" type="body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7" name="Google Shape;177;p16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6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6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81" name="Google Shape;18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82" name="Google Shape;18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7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7"/>
          <p:cNvSpPr txBox="1"/>
          <p:nvPr>
            <p:ph idx="1" type="body"/>
          </p:nvPr>
        </p:nvSpPr>
        <p:spPr>
          <a:xfrm rot="5400000">
            <a:off x="3687593" y="-670399"/>
            <a:ext cx="3599316" cy="9613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17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7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7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8"/>
          <p:cNvSpPr txBox="1"/>
          <p:nvPr>
            <p:ph type="title"/>
          </p:nvPr>
        </p:nvSpPr>
        <p:spPr>
          <a:xfrm rot="5400000">
            <a:off x="8489252" y="2249576"/>
            <a:ext cx="4353760" cy="107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18"/>
          <p:cNvSpPr txBox="1"/>
          <p:nvPr>
            <p:ph idx="1" type="body"/>
          </p:nvPr>
        </p:nvSpPr>
        <p:spPr>
          <a:xfrm rot="5400000">
            <a:off x="2452029" y="-1162110"/>
            <a:ext cx="5326589" cy="8870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18"/>
          <p:cNvSpPr txBox="1"/>
          <p:nvPr>
            <p:ph idx="10" type="dt"/>
          </p:nvPr>
        </p:nvSpPr>
        <p:spPr>
          <a:xfrm>
            <a:off x="6807126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18"/>
          <p:cNvSpPr txBox="1"/>
          <p:nvPr>
            <p:ph idx="11" type="ftr"/>
          </p:nvPr>
        </p:nvSpPr>
        <p:spPr>
          <a:xfrm>
            <a:off x="680321" y="5936188"/>
            <a:ext cx="61268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18"/>
          <p:cNvSpPr txBox="1"/>
          <p:nvPr>
            <p:ph idx="12" type="sldNum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3" name="Google Shape;2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Short.png" id="33" name="Google Shape;3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39" name="Google Shape;3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4086907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40" name="Google Shape;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4" y="4087901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10729455" y="286989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49" name="Google Shape;4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50" name="Google Shape;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6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" type="body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2" type="body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60" name="Google Shape;6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61" name="Google Shape;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7"/>
          <p:cNvSpPr txBox="1"/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" type="body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7"/>
          <p:cNvSpPr txBox="1"/>
          <p:nvPr>
            <p:ph idx="2" type="body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3" type="body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7"/>
          <p:cNvSpPr txBox="1"/>
          <p:nvPr>
            <p:ph idx="4" type="body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73" name="Google Shape;7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74" name="Google Shape;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8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82" name="Google Shape;8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83" name="Google Shape;8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9"/>
          <p:cNvSpPr txBox="1"/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9"/>
          <p:cNvSpPr txBox="1"/>
          <p:nvPr>
            <p:ph idx="1" type="body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9"/>
          <p:cNvSpPr txBox="1"/>
          <p:nvPr>
            <p:ph idx="2" type="body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9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9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93" name="Google Shape;9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94" name="Google Shape;9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0"/>
          <p:cNvSpPr txBox="1"/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0"/>
          <p:cNvSpPr/>
          <p:nvPr>
            <p:ph idx="2" type="pic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78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9" name="Google Shape;99;p10"/>
          <p:cNvSpPr txBox="1"/>
          <p:nvPr>
            <p:ph idx="1" type="body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0" name="Google Shape;100;p10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2CEAE0"/>
            </a:gs>
            <a:gs pos="50000">
              <a:srgbClr val="1FAAC6"/>
            </a:gs>
            <a:gs pos="100000">
              <a:srgbClr val="0A2161"/>
            </a:gs>
          </a:gsLst>
          <a:lin ang="252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shOverlay-FullResolve.png" id="6" name="Google Shape;6;p1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http://www.oasisnyc.net/map.aspx" TargetMode="External"/><Relationship Id="rId7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hyperlink" Target="https://www.google.com/maps/place/Webster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hyperlink" Target="https://digitalcollections.nypl.org/items/510d47dc-a3e3-a3d9-e040-e00a18064a99#/?uuid=510d47dc-a3e2-a3d9-e040-e00a18064a99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/>
          <p:nvPr>
            <p:ph type="ctrTitle"/>
          </p:nvPr>
        </p:nvSpPr>
        <p:spPr>
          <a:xfrm>
            <a:off x="680322" y="2730417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omic Sans MS"/>
              <a:buNone/>
            </a:pPr>
            <a:br>
              <a:rPr b="1" lang="en-US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lang="en-US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br>
              <a:rPr b="1" lang="en-US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1" lang="en-US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1" lang="en-US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1" lang="en-US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1" lang="en-US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lang="en-US">
                <a:solidFill>
                  <a:srgbClr val="17A7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Welcome To My    Neighborhood</a:t>
            </a:r>
            <a:endParaRPr/>
          </a:p>
        </p:txBody>
      </p:sp>
      <p:sp>
        <p:nvSpPr>
          <p:cNvPr id="203" name="Google Shape;203;p19"/>
          <p:cNvSpPr txBox="1"/>
          <p:nvPr>
            <p:ph idx="1" type="subTitle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A1FB"/>
              </a:buClr>
              <a:buSzPts val="3200"/>
              <a:buNone/>
            </a:pPr>
            <a:r>
              <a:rPr lang="en-US" sz="3200">
                <a:solidFill>
                  <a:srgbClr val="E6A1FB"/>
                </a:solidFill>
              </a:rPr>
              <a:t>Karmoko Sillah</a:t>
            </a:r>
            <a:endParaRPr/>
          </a:p>
        </p:txBody>
      </p:sp>
      <p:pic>
        <p:nvPicPr>
          <p:cNvPr descr="Image result for east fordham road bronx footlocker" id="204" name="Google Shape;20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3896" y="2342367"/>
            <a:ext cx="3098103" cy="1917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2CEAE0"/>
            </a:gs>
            <a:gs pos="50000">
              <a:srgbClr val="1FAAC6"/>
            </a:gs>
            <a:gs pos="100000">
              <a:srgbClr val="0A2161"/>
            </a:gs>
          </a:gsLst>
          <a:lin ang="2520000" scaled="0"/>
        </a:gra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/>
          <p:nvPr/>
        </p:nvSpPr>
        <p:spPr>
          <a:xfrm>
            <a:off x="0" y="-1"/>
            <a:ext cx="12188825" cy="6858001"/>
          </a:xfrm>
          <a:prstGeom prst="rect">
            <a:avLst/>
          </a:prstGeom>
          <a:gradFill>
            <a:gsLst>
              <a:gs pos="0">
                <a:srgbClr val="2CEAE0"/>
              </a:gs>
              <a:gs pos="50000">
                <a:srgbClr val="1FAAC6"/>
              </a:gs>
              <a:gs pos="100000">
                <a:srgbClr val="0A2161"/>
              </a:gs>
            </a:gsLst>
            <a:lin ang="2520000" scaled="0"/>
          </a:gradFill>
          <a:ln cap="flat" cmpd="sng" w="12700">
            <a:solidFill>
              <a:srgbClr val="2995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0" name="Google Shape;210;p20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>
            <a:off x="-317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0"/>
          <p:cNvSpPr/>
          <p:nvPr/>
        </p:nvSpPr>
        <p:spPr>
          <a:xfrm>
            <a:off x="4639056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Google Shape;212;p20"/>
          <p:cNvSpPr/>
          <p:nvPr/>
        </p:nvSpPr>
        <p:spPr>
          <a:xfrm>
            <a:off x="2" y="609600"/>
            <a:ext cx="4959094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0"/>
          <p:cNvSpPr txBox="1"/>
          <p:nvPr>
            <p:ph type="title"/>
          </p:nvPr>
        </p:nvSpPr>
        <p:spPr>
          <a:xfrm>
            <a:off x="680322" y="753228"/>
            <a:ext cx="2139078" cy="1257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rebuchet MS"/>
              <a:buNone/>
            </a:pPr>
            <a:r>
              <a:rPr lang="en-US" sz="2160">
                <a:solidFill>
                  <a:schemeClr val="dk1"/>
                </a:solidFill>
                <a:highlight>
                  <a:srgbClr val="FFFF00"/>
                </a:highlight>
              </a:rPr>
              <a:t>Neighborhood </a:t>
            </a:r>
            <a:br>
              <a:rPr lang="en-US" sz="2160">
                <a:solidFill>
                  <a:schemeClr val="dk1"/>
                </a:solidFill>
                <a:highlight>
                  <a:srgbClr val="FFFF00"/>
                </a:highlight>
              </a:rPr>
            </a:br>
            <a:br>
              <a:rPr lang="en-US" sz="2160">
                <a:solidFill>
                  <a:schemeClr val="dk1"/>
                </a:solidFill>
                <a:highlight>
                  <a:srgbClr val="FFFF00"/>
                </a:highlight>
              </a:rPr>
            </a:br>
            <a:r>
              <a:rPr lang="en-US" sz="2160">
                <a:solidFill>
                  <a:schemeClr val="dk1"/>
                </a:solidFill>
                <a:highlight>
                  <a:srgbClr val="FFFF00"/>
                </a:highlight>
              </a:rPr>
              <a:t>Map</a:t>
            </a:r>
            <a:br>
              <a:rPr lang="en-US" sz="2160">
                <a:solidFill>
                  <a:schemeClr val="dk1"/>
                </a:solidFill>
                <a:highlight>
                  <a:srgbClr val="FFFF00"/>
                </a:highlight>
              </a:rPr>
            </a:br>
            <a:br>
              <a:rPr lang="en-US" sz="2160">
                <a:solidFill>
                  <a:schemeClr val="dk1"/>
                </a:solidFill>
                <a:highlight>
                  <a:srgbClr val="FFFF00"/>
                </a:highlight>
              </a:rPr>
            </a:br>
            <a:endParaRPr sz="216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pic>
        <p:nvPicPr>
          <p:cNvPr id="214" name="Google Shape;21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" y="1970241"/>
            <a:ext cx="4956048" cy="19978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0"/>
          <p:cNvSpPr txBox="1"/>
          <p:nvPr/>
        </p:nvSpPr>
        <p:spPr>
          <a:xfrm>
            <a:off x="0" y="2170024"/>
            <a:ext cx="3181500" cy="4989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Places of frequent visit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31319"/>
                </a:solidFill>
                <a:latin typeface="Comic Sans MS"/>
                <a:ea typeface="Comic Sans MS"/>
                <a:cs typeface="Comic Sans MS"/>
                <a:sym typeface="Comic Sans MS"/>
              </a:rPr>
              <a:t>-House Of Hoops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31319"/>
                </a:solidFill>
                <a:latin typeface="Comic Sans MS"/>
                <a:ea typeface="Comic Sans MS"/>
                <a:cs typeface="Comic Sans MS"/>
                <a:sym typeface="Comic Sans MS"/>
              </a:rPr>
              <a:t>-Gourmet Deli/Met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31319"/>
                </a:solidFill>
                <a:latin typeface="Comic Sans MS"/>
                <a:ea typeface="Comic Sans MS"/>
                <a:cs typeface="Comic Sans MS"/>
                <a:sym typeface="Comic Sans MS"/>
              </a:rPr>
              <a:t>-Fresh Supermarket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31319"/>
                </a:solidFill>
                <a:latin typeface="Comic Sans MS"/>
                <a:ea typeface="Comic Sans MS"/>
                <a:cs typeface="Comic Sans MS"/>
                <a:sym typeface="Comic Sans MS"/>
              </a:rPr>
              <a:t>-GameStop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31319"/>
                </a:solidFill>
                <a:latin typeface="Comic Sans MS"/>
                <a:ea typeface="Comic Sans MS"/>
                <a:cs typeface="Comic Sans MS"/>
                <a:sym typeface="Comic Sans MS"/>
              </a:rPr>
              <a:t>-Playground(social gathering)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31319"/>
                </a:solidFill>
                <a:latin typeface="Comic Sans MS"/>
                <a:ea typeface="Comic Sans MS"/>
                <a:cs typeface="Comic Sans MS"/>
                <a:sym typeface="Comic Sans MS"/>
              </a:rPr>
              <a:t>-Fordham University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31319"/>
                </a:solidFill>
                <a:latin typeface="Comic Sans MS"/>
                <a:ea typeface="Comic Sans MS"/>
                <a:cs typeface="Comic Sans MS"/>
                <a:sym typeface="Comic Sans MS"/>
              </a:rPr>
              <a:t>-Best Buy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solidFill>
                  <a:srgbClr val="831319"/>
                </a:solidFill>
                <a:latin typeface="Comic Sans MS"/>
                <a:ea typeface="Comic Sans MS"/>
                <a:cs typeface="Comic Sans MS"/>
                <a:sym typeface="Comic Sans MS"/>
              </a:rPr>
              <a:t>Source : </a:t>
            </a:r>
            <a:r>
              <a:rPr b="1" lang="en-US" sz="1800" u="sng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  <a:hlinkClick r:id="rId6"/>
              </a:rPr>
              <a:t>http://www.oasisnyc.net/map.aspx</a:t>
            </a:r>
            <a:endParaRPr b="1" sz="1800">
              <a:solidFill>
                <a:srgbClr val="83131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6" name="Google Shape;216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81611" y="-395288"/>
            <a:ext cx="10371551" cy="764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24842"/>
            <a:ext cx="12192000" cy="761304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1"/>
          <p:cNvSpPr txBox="1"/>
          <p:nvPr/>
        </p:nvSpPr>
        <p:spPr>
          <a:xfrm>
            <a:off x="389600" y="866575"/>
            <a:ext cx="4653900" cy="55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Neighborhood consists of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E6A1FB"/>
                </a:solidFill>
                <a:latin typeface="Trebuchet MS"/>
                <a:ea typeface="Trebuchet MS"/>
                <a:cs typeface="Trebuchet MS"/>
                <a:sym typeface="Trebuchet MS"/>
              </a:rPr>
              <a:t>-Commercial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8C394"/>
                </a:solidFill>
                <a:latin typeface="Trebuchet MS"/>
                <a:ea typeface="Trebuchet MS"/>
                <a:cs typeface="Trebuchet MS"/>
                <a:sym typeface="Trebuchet MS"/>
              </a:rPr>
              <a:t>-Multi-family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BF11F5"/>
                </a:solidFill>
                <a:latin typeface="Trebuchet MS"/>
                <a:ea typeface="Trebuchet MS"/>
                <a:cs typeface="Trebuchet MS"/>
                <a:sym typeface="Trebuchet MS"/>
              </a:rPr>
              <a:t>-Industrial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b="1" lang="en-US" sz="2000">
                <a:solidFill>
                  <a:srgbClr val="0F6F80"/>
                </a:solidFill>
                <a:latin typeface="Trebuchet MS"/>
                <a:ea typeface="Trebuchet MS"/>
                <a:cs typeface="Trebuchet MS"/>
                <a:sym typeface="Trebuchet MS"/>
              </a:rPr>
              <a:t>Institutions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b="1" lang="en-US" sz="2000">
                <a:solidFill>
                  <a:srgbClr val="1B832A"/>
                </a:solidFill>
                <a:latin typeface="Trebuchet MS"/>
                <a:ea typeface="Trebuchet MS"/>
                <a:cs typeface="Trebuchet MS"/>
                <a:sym typeface="Trebuchet MS"/>
              </a:rPr>
              <a:t>Recreational park( Social gathering )</a:t>
            </a:r>
            <a:endParaRPr b="1" sz="2000">
              <a:solidFill>
                <a:srgbClr val="1B832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B832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B832A"/>
                </a:solidFill>
                <a:highlight>
                  <a:srgbClr val="000000"/>
                </a:highlight>
                <a:latin typeface="Trebuchet MS"/>
                <a:ea typeface="Trebuchet MS"/>
                <a:cs typeface="Trebuchet MS"/>
                <a:sym typeface="Trebuchet MS"/>
              </a:rPr>
              <a:t>Source : </a:t>
            </a:r>
            <a:r>
              <a:rPr lang="en-US" sz="1800">
                <a:solidFill>
                  <a:srgbClr val="222222"/>
                </a:solidFill>
                <a:highlight>
                  <a:srgbClr val="000000"/>
                </a:highlight>
                <a:latin typeface="Comic Sans MS"/>
                <a:ea typeface="Comic Sans MS"/>
                <a:cs typeface="Comic Sans MS"/>
                <a:sym typeface="Comic Sans MS"/>
              </a:rPr>
              <a:t>(n.d.). Retrieved October 2, 2019, from </a:t>
            </a:r>
            <a:r>
              <a:rPr lang="en-US" sz="1800" u="sng">
                <a:solidFill>
                  <a:srgbClr val="1155CC"/>
                </a:solidFill>
                <a:highlight>
                  <a:srgbClr val="000000"/>
                </a:highlight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https://www.google.com/maps/place/Webster</a:t>
            </a:r>
            <a:r>
              <a:rPr lang="en-US" sz="1800">
                <a:solidFill>
                  <a:srgbClr val="222222"/>
                </a:solidFill>
                <a:highlight>
                  <a:srgbClr val="000000"/>
                </a:highlight>
                <a:latin typeface="Comic Sans MS"/>
                <a:ea typeface="Comic Sans MS"/>
                <a:cs typeface="Comic Sans MS"/>
                <a:sym typeface="Comic Sans MS"/>
              </a:rPr>
              <a:t> Playground, 389 E 188th St, The Bronx, NY 10458/@40.8596681,-73.8927934,3a,75y,204.45h,90t/data=!3m4!1e1!3m2!1sVyaYCLukQcf0hJtDx-9o2w!2e0!4m2!3m1!1s0x89c2f47f6cce0d87:0xe19dac4a478be6e8.</a:t>
            </a:r>
            <a:endParaRPr sz="1800">
              <a:solidFill>
                <a:srgbClr val="222222"/>
              </a:solidFill>
              <a:highlight>
                <a:srgbClr val="0000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B832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B832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B832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2597" y="340809"/>
            <a:ext cx="6129403" cy="625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2" y="1014410"/>
            <a:ext cx="6062597" cy="557688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2"/>
          <p:cNvSpPr txBox="1"/>
          <p:nvPr/>
        </p:nvSpPr>
        <p:spPr>
          <a:xfrm>
            <a:off x="1108525" y="103450"/>
            <a:ext cx="5350500" cy="19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2571750" y="605975"/>
            <a:ext cx="8513400" cy="9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4CCCC"/>
                </a:highlight>
                <a:latin typeface="Comic Sans MS"/>
                <a:ea typeface="Comic Sans MS"/>
                <a:cs typeface="Comic Sans MS"/>
                <a:sym typeface="Comic Sans MS"/>
              </a:rPr>
              <a:t>Pics: Bronx: Bainbridge Avenue - Fordham Road (East). (n.d.). Retrieved October 2, 2019, from </a:t>
            </a:r>
            <a:r>
              <a:rPr lang="en-US" sz="1800" u="sng">
                <a:solidFill>
                  <a:srgbClr val="1155CC"/>
                </a:solidFill>
                <a:highlight>
                  <a:srgbClr val="F4CCCC"/>
                </a:highlight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https://digitalcollections.nypl.org/items/510d47dc-a3e3-a3d9-e040-e00a18064a99#/?uuid=510d47dc-a3e2-a3d9-e040-e00a18064a99</a:t>
            </a:r>
            <a:r>
              <a:rPr lang="en-US" sz="1800">
                <a:solidFill>
                  <a:srgbClr val="222222"/>
                </a:solidFill>
                <a:highlight>
                  <a:srgbClr val="F4CCCC"/>
                </a:highlight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A2C2E"/>
            </a:gs>
            <a:gs pos="50000">
              <a:srgbClr val="1FAAC6"/>
            </a:gs>
            <a:gs pos="100000">
              <a:srgbClr val="457F00"/>
            </a:gs>
          </a:gsLst>
          <a:lin ang="2520000" scaled="0"/>
        </a:gra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3"/>
          <p:cNvPicPr preferRelativeResize="0"/>
          <p:nvPr/>
        </p:nvPicPr>
        <p:blipFill rotWithShape="1">
          <a:blip r:embed="rId3">
            <a:alphaModFix/>
          </a:blip>
          <a:srcRect b="7634" l="0" r="-1" t="14440"/>
          <a:stretch/>
        </p:blipFill>
        <p:spPr>
          <a:xfrm>
            <a:off x="321733" y="321732"/>
            <a:ext cx="11545354" cy="5892801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784"/>
              </a:srgbClr>
            </a:outerShdw>
          </a:effectLst>
        </p:spPr>
      </p:pic>
      <p:pic>
        <p:nvPicPr>
          <p:cNvPr id="236" name="Google Shape;23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3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east fordham road bronx footlocker" id="242" name="Google Shape;24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2618"/>
            <a:ext cx="7986343" cy="5311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rd Ave 3" id="243" name="Google Shape;24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529" y="5429656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rlin">
  <a:themeElements>
    <a:clrScheme name="Berlin">
      <a:dk1>
        <a:srgbClr val="000000"/>
      </a:dk1>
      <a:lt1>
        <a:srgbClr val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