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71" r:id="rId4"/>
    <p:sldId id="261" r:id="rId5"/>
    <p:sldId id="257" r:id="rId6"/>
    <p:sldId id="272" r:id="rId7"/>
    <p:sldId id="260" r:id="rId8"/>
    <p:sldId id="273" r:id="rId9"/>
    <p:sldId id="284" r:id="rId10"/>
    <p:sldId id="263" r:id="rId11"/>
    <p:sldId id="265" r:id="rId12"/>
    <p:sldId id="266" r:id="rId13"/>
    <p:sldId id="267" r:id="rId14"/>
    <p:sldId id="268" r:id="rId15"/>
    <p:sldId id="269" r:id="rId16"/>
    <p:sldId id="270" r:id="rId17"/>
    <p:sldId id="285" r:id="rId18"/>
    <p:sldId id="277" r:id="rId19"/>
    <p:sldId id="278" r:id="rId20"/>
    <p:sldId id="262" r:id="rId21"/>
    <p:sldId id="274" r:id="rId22"/>
    <p:sldId id="279" r:id="rId23"/>
    <p:sldId id="275" r:id="rId24"/>
    <p:sldId id="280" r:id="rId25"/>
    <p:sldId id="276" r:id="rId26"/>
    <p:sldId id="281" r:id="rId27"/>
    <p:sldId id="286" r:id="rId28"/>
    <p:sldId id="287" r:id="rId29"/>
    <p:sldId id="288" r:id="rId30"/>
    <p:sldId id="289" r:id="rId31"/>
    <p:sldId id="282" r:id="rId32"/>
    <p:sldId id="264" r:id="rId33"/>
    <p:sldId id="283" r:id="rId34"/>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290F8-E32F-143A-4988-58AA1A31227B}" v="1" dt="2018-11-30T17:49:07.718"/>
    <p1510:client id="{4AB336E9-E94C-7448-4E48-668822585624}" v="1916" dt="2018-12-03T02:19:50.641"/>
    <p1510:client id="{EE0549C6-F9DD-36D0-C08A-827D6691CCE1}" v="2" dt="2019-11-20T16:49:15.470"/>
    <p1510:client id="{4ACBE470-31CB-4858-DA7E-F4732EE2AB92}" v="455" dt="2018-12-03T03:49:30.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5" d="100"/>
          <a:sy n="65" d="100"/>
        </p:scale>
        <p:origin x="3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553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52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950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660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834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71488" y="3245556"/>
            <a:ext cx="2914650" cy="77357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71863" y="3245556"/>
            <a:ext cx="2914650" cy="77357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337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dirty="0"/>
              <a:t>Click to edit Master title style</a:t>
            </a:r>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752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419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369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657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625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12/18/19</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10320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hyperlink" Target="http://ttps:/www.wmagazine.com/" TargetMode="External"/><Relationship Id="rId3" Type="http://schemas.openxmlformats.org/officeDocument/2006/relationships/image" Target="../media/image31.jpeg"/><Relationship Id="rId7" Type="http://schemas.openxmlformats.org/officeDocument/2006/relationships/hyperlink" Target="https://www.wmagazine.com/"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5" Type="http://schemas.openxmlformats.org/officeDocument/2006/relationships/image" Target="../media/image48.pn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vogue.co.uk/gallery/spring-summer-" TargetMode="External"/><Relationship Id="rId2" Type="http://schemas.openxmlformats.org/officeDocument/2006/relationships/hyperlink" Target="https://www.realsimple.com/beauty-fashion/clothing/dresses-skirts/little-black-dress-" TargetMode="External"/><Relationship Id="rId1" Type="http://schemas.openxmlformats.org/officeDocument/2006/relationships/slideLayout" Target="../slideLayouts/slideLayout2.xml"/><Relationship Id="rId5" Type="http://schemas.openxmlformats.org/officeDocument/2006/relationships/hyperlink" Target="https://www.elle.com/fashion/a9055/runway-report-" TargetMode="External"/><Relationship Id="rId4" Type="http://schemas.openxmlformats.org/officeDocument/2006/relationships/hyperlink" Target="https://books.google.com/book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mans face&#10;&#10;Description generated with high confidence">
            <a:extLst>
              <a:ext uri="{FF2B5EF4-FFF2-40B4-BE49-F238E27FC236}">
                <a16:creationId xmlns:a16="http://schemas.microsoft.com/office/drawing/2014/main" id="{C4F96CD2-25E1-4F16-BE84-D43F1C2280DE}"/>
              </a:ext>
            </a:extLst>
          </p:cNvPr>
          <p:cNvPicPr>
            <a:picLocks noChangeAspect="1"/>
          </p:cNvPicPr>
          <p:nvPr/>
        </p:nvPicPr>
        <p:blipFill>
          <a:blip r:embed="rId2"/>
          <a:stretch>
            <a:fillRect/>
          </a:stretch>
        </p:blipFill>
        <p:spPr>
          <a:xfrm>
            <a:off x="395817" y="3169338"/>
            <a:ext cx="6028266" cy="7242916"/>
          </a:xfrm>
          <a:prstGeom prst="rect">
            <a:avLst/>
          </a:prstGeom>
        </p:spPr>
      </p:pic>
      <p:sp>
        <p:nvSpPr>
          <p:cNvPr id="11" name="TextBox 10">
            <a:extLst>
              <a:ext uri="{FF2B5EF4-FFF2-40B4-BE49-F238E27FC236}">
                <a16:creationId xmlns:a16="http://schemas.microsoft.com/office/drawing/2014/main" id="{64721EB5-5ED5-4BB7-87AC-4670C98C2BC1}"/>
              </a:ext>
            </a:extLst>
          </p:cNvPr>
          <p:cNvSpPr txBox="1"/>
          <p:nvPr/>
        </p:nvSpPr>
        <p:spPr>
          <a:xfrm>
            <a:off x="191558" y="10405533"/>
            <a:ext cx="6432550" cy="3539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dirty="0">
                <a:latin typeface="Brush Script MT"/>
                <a:cs typeface="Calibri"/>
              </a:rPr>
              <a:t>Minji Kim </a:t>
            </a:r>
            <a:r>
              <a:rPr lang="en-US" sz="1700" dirty="0">
                <a:latin typeface="Calibri"/>
                <a:cs typeface="Calibri"/>
              </a:rPr>
              <a:t>I</a:t>
            </a:r>
            <a:r>
              <a:rPr lang="en-US" sz="1700" dirty="0">
                <a:latin typeface="Brush Script MT"/>
                <a:cs typeface="Calibri"/>
              </a:rPr>
              <a:t> BUF 3100 - Trend Forecasting </a:t>
            </a:r>
            <a:r>
              <a:rPr lang="en-US" sz="1700" dirty="0">
                <a:latin typeface="Calibri"/>
                <a:cs typeface="Calibri"/>
              </a:rPr>
              <a:t>I</a:t>
            </a:r>
            <a:r>
              <a:rPr lang="en-US" sz="1700" dirty="0">
                <a:latin typeface="Brush Script MT"/>
                <a:cs typeface="Calibri"/>
              </a:rPr>
              <a:t> Professor Woods</a:t>
            </a:r>
            <a:r>
              <a:rPr lang="en-US" sz="1700" dirty="0">
                <a:latin typeface="Calibri"/>
                <a:cs typeface="Calibri"/>
              </a:rPr>
              <a:t> I</a:t>
            </a:r>
            <a:r>
              <a:rPr lang="en-US" sz="1700">
                <a:latin typeface="Brush Script MT"/>
                <a:cs typeface="Calibri"/>
              </a:rPr>
              <a:t> December 04, 2018</a:t>
            </a:r>
          </a:p>
        </p:txBody>
      </p:sp>
      <p:pic>
        <p:nvPicPr>
          <p:cNvPr id="2" name="Picture 2" descr="A close up of a logo&#10;&#10;Description generated with high confidence">
            <a:extLst>
              <a:ext uri="{FF2B5EF4-FFF2-40B4-BE49-F238E27FC236}">
                <a16:creationId xmlns:a16="http://schemas.microsoft.com/office/drawing/2014/main" id="{AF56E086-6442-42DD-814E-731D47B6485B}"/>
              </a:ext>
            </a:extLst>
          </p:cNvPr>
          <p:cNvPicPr>
            <a:picLocks noChangeAspect="1"/>
          </p:cNvPicPr>
          <p:nvPr/>
        </p:nvPicPr>
        <p:blipFill>
          <a:blip r:embed="rId3"/>
          <a:stretch>
            <a:fillRect/>
          </a:stretch>
        </p:blipFill>
        <p:spPr>
          <a:xfrm>
            <a:off x="2469573" y="1487185"/>
            <a:ext cx="1790700" cy="168335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963A21-B6F7-4704-8D08-C1053212A0BA}"/>
              </a:ext>
            </a:extLst>
          </p:cNvPr>
          <p:cNvSpPr txBox="1"/>
          <p:nvPr/>
        </p:nvSpPr>
        <p:spPr>
          <a:xfrm>
            <a:off x="66675" y="1238250"/>
            <a:ext cx="44196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History of The Black Dress</a:t>
            </a:r>
          </a:p>
        </p:txBody>
      </p:sp>
      <p:sp>
        <p:nvSpPr>
          <p:cNvPr id="2" name="TextBox 1">
            <a:extLst>
              <a:ext uri="{FF2B5EF4-FFF2-40B4-BE49-F238E27FC236}">
                <a16:creationId xmlns:a16="http://schemas.microsoft.com/office/drawing/2014/main" id="{F7A531D6-7BB6-4F35-9212-EBFE8B44806E}"/>
              </a:ext>
            </a:extLst>
          </p:cNvPr>
          <p:cNvSpPr txBox="1"/>
          <p:nvPr/>
        </p:nvSpPr>
        <p:spPr>
          <a:xfrm>
            <a:off x="238125" y="1971675"/>
            <a:ext cx="6438900" cy="38927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Gabrielle Coco Chanel was born under very poor family and condition, but her poor family background inspired her to be successful of. While growing up under poor condition, she opened her eyes into men's clothing from a romance book that she read, but it was banned to read in a society in 1900s. </a:t>
            </a:r>
            <a:endParaRPr lang="en-US" dirty="0">
              <a:latin typeface="Calibri"/>
              <a:cs typeface="Calibri"/>
            </a:endParaRPr>
          </a:p>
          <a:p>
            <a:pPr>
              <a:lnSpc>
                <a:spcPct val="200000"/>
              </a:lnSpc>
            </a:pPr>
            <a:r>
              <a:rPr lang="en-US" sz="1200" dirty="0">
                <a:latin typeface="Times New Roman"/>
                <a:cs typeface="Times New Roman"/>
              </a:rPr>
              <a:t>      After her age 20, she showed her talents of fashion and her all the genius ideas were from her desire of men's clothing into her unique and genius style. There were also two men who noticed she was intelligent and could be an excellent business woman, so supported her to start her business. Her first lover Etienne, a high class in France helped her start her first business selling hat; let her use his department in Paris, introduced and connected high class and people to her. Her second lover named</a:t>
            </a:r>
          </a:p>
          <a:p>
            <a:pPr>
              <a:lnSpc>
                <a:spcPct val="200000"/>
              </a:lnSpc>
            </a:pPr>
            <a:endParaRPr lang="en-US">
              <a:cs typeface="Calibri"/>
            </a:endParaRPr>
          </a:p>
        </p:txBody>
      </p:sp>
      <p:sp>
        <p:nvSpPr>
          <p:cNvPr id="3" name="TextBox 2">
            <a:extLst>
              <a:ext uri="{FF2B5EF4-FFF2-40B4-BE49-F238E27FC236}">
                <a16:creationId xmlns:a16="http://schemas.microsoft.com/office/drawing/2014/main" id="{61DBE2A3-BCCB-46D3-B740-CD7464AEAEDE}"/>
              </a:ext>
            </a:extLst>
          </p:cNvPr>
          <p:cNvSpPr txBox="1"/>
          <p:nvPr/>
        </p:nvSpPr>
        <p:spPr>
          <a:xfrm>
            <a:off x="238125" y="7705725"/>
            <a:ext cx="6438900" cy="33600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By the war, Boy enlisted in military in the Great Britain and most high classes ran away from the War to other safe areas. So, at that time, Chanel was the only business woman, opening her boutique and most women went her shop to get clothing. But, the economy was still depressed, everything was almost shutdown, most women had to work in the hospitals and factories instead of men, joining in militaries for the war, and most high priced fabrics were used for supporting militaries, so kept opening the shop was not even easy for Chanel. So, what she did was purchasing inexpensive fabrics and manufacturing garments. She also thought she need to create a brand - new silhouette for women, working instead of men so that women could move freely while working. For the new silhouette </a:t>
            </a:r>
          </a:p>
          <a:p>
            <a:pPr>
              <a:lnSpc>
                <a:spcPct val="200000"/>
              </a:lnSpc>
            </a:pPr>
            <a:endParaRPr lang="en-US" sz="1200" dirty="0">
              <a:latin typeface="Times New Roman"/>
              <a:cs typeface="Times New Roman"/>
            </a:endParaRPr>
          </a:p>
        </p:txBody>
      </p:sp>
      <p:pic>
        <p:nvPicPr>
          <p:cNvPr id="5" name="Picture 5" descr="A person standing in front of a mirror posing for the camera&#10;&#10;Description generated with high confidence">
            <a:extLst>
              <a:ext uri="{FF2B5EF4-FFF2-40B4-BE49-F238E27FC236}">
                <a16:creationId xmlns:a16="http://schemas.microsoft.com/office/drawing/2014/main" id="{CC3EC659-CC00-4859-8E2E-97C301842EE3}"/>
              </a:ext>
            </a:extLst>
          </p:cNvPr>
          <p:cNvPicPr>
            <a:picLocks noChangeAspect="1"/>
          </p:cNvPicPr>
          <p:nvPr/>
        </p:nvPicPr>
        <p:blipFill>
          <a:blip r:embed="rId2"/>
          <a:stretch>
            <a:fillRect/>
          </a:stretch>
        </p:blipFill>
        <p:spPr>
          <a:xfrm>
            <a:off x="1943100" y="5202174"/>
            <a:ext cx="3276600" cy="2616327"/>
          </a:xfrm>
          <a:prstGeom prst="ellipse">
            <a:avLst/>
          </a:prstGeom>
          <a:ln>
            <a:noFill/>
          </a:ln>
          <a:effectLst>
            <a:softEdge rad="112500"/>
          </a:effectLst>
        </p:spPr>
      </p:pic>
      <p:sp>
        <p:nvSpPr>
          <p:cNvPr id="7" name="TextBox 6">
            <a:extLst>
              <a:ext uri="{FF2B5EF4-FFF2-40B4-BE49-F238E27FC236}">
                <a16:creationId xmlns:a16="http://schemas.microsoft.com/office/drawing/2014/main" id="{68F4D106-E6B8-44D7-898F-196CF8A4C173}"/>
              </a:ext>
            </a:extLst>
          </p:cNvPr>
          <p:cNvSpPr txBox="1"/>
          <p:nvPr/>
        </p:nvSpPr>
        <p:spPr>
          <a:xfrm>
            <a:off x="238125" y="5314950"/>
            <a:ext cx="2371725" cy="33239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Boy, a British man supported her</a:t>
            </a:r>
          </a:p>
          <a:p>
            <a:pPr>
              <a:lnSpc>
                <a:spcPct val="200000"/>
              </a:lnSpc>
            </a:pPr>
            <a:r>
              <a:rPr lang="en-US" sz="1200" dirty="0">
                <a:latin typeface="Times New Roman"/>
                <a:cs typeface="Times New Roman"/>
              </a:rPr>
              <a:t>to start and expand her business bigger and it was; she in general got ideas from her lover Boy's closet; took his clothing, cut and patched them together, wore the new style clothing, showed people </a:t>
            </a:r>
            <a:endParaRPr lang="en-US">
              <a:cs typeface="Calibri"/>
            </a:endParaRPr>
          </a:p>
          <a:p>
            <a:pPr>
              <a:lnSpc>
                <a:spcPct val="200000"/>
              </a:lnSpc>
            </a:pPr>
            <a:r>
              <a:rPr lang="en-US" dirty="0">
                <a:cs typeface="Calibri"/>
              </a:rPr>
              <a:t>  </a:t>
            </a:r>
          </a:p>
          <a:p>
            <a:pPr algn="ctr"/>
            <a:endParaRPr lang="en-US" dirty="0">
              <a:cs typeface="Calibri"/>
            </a:endParaRPr>
          </a:p>
        </p:txBody>
      </p:sp>
      <p:sp>
        <p:nvSpPr>
          <p:cNvPr id="8" name="TextBox 7">
            <a:extLst>
              <a:ext uri="{FF2B5EF4-FFF2-40B4-BE49-F238E27FC236}">
                <a16:creationId xmlns:a16="http://schemas.microsoft.com/office/drawing/2014/main" id="{8DF3DE6D-33E7-49ED-BE83-C2151D1E7E62}"/>
              </a:ext>
            </a:extLst>
          </p:cNvPr>
          <p:cNvSpPr txBox="1"/>
          <p:nvPr/>
        </p:nvSpPr>
        <p:spPr>
          <a:xfrm>
            <a:off x="4486275" y="5162550"/>
            <a:ext cx="2085975" cy="262135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200" dirty="0">
                <a:latin typeface="Times New Roman"/>
                <a:cs typeface="Times New Roman"/>
              </a:rPr>
              <a:t>in the street, and made them purchase her hat and clothing. By Boy's help, </a:t>
            </a:r>
            <a:endParaRPr lang="en-US"/>
          </a:p>
          <a:p>
            <a:pPr algn="r">
              <a:lnSpc>
                <a:spcPct val="200000"/>
              </a:lnSpc>
            </a:pPr>
            <a:r>
              <a:rPr lang="en-US" sz="1200" dirty="0">
                <a:latin typeface="Times New Roman"/>
                <a:cs typeface="Times New Roman"/>
              </a:rPr>
              <a:t>while her business </a:t>
            </a:r>
            <a:endParaRPr lang="en-US">
              <a:latin typeface="Calibri"/>
              <a:cs typeface="Calibri"/>
            </a:endParaRPr>
          </a:p>
          <a:p>
            <a:pPr algn="r">
              <a:lnSpc>
                <a:spcPct val="200000"/>
              </a:lnSpc>
            </a:pPr>
            <a:r>
              <a:rPr lang="en-US" sz="1200" dirty="0">
                <a:latin typeface="Times New Roman"/>
                <a:cs typeface="Times New Roman"/>
              </a:rPr>
              <a:t>was getting bigger, </a:t>
            </a:r>
            <a:endParaRPr lang="en-US">
              <a:latin typeface="Calibri"/>
              <a:cs typeface="Calibri"/>
            </a:endParaRPr>
          </a:p>
          <a:p>
            <a:pPr algn="r">
              <a:lnSpc>
                <a:spcPct val="200000"/>
              </a:lnSpc>
            </a:pPr>
            <a:r>
              <a:rPr lang="en-US" sz="1200" dirty="0">
                <a:latin typeface="Times New Roman"/>
                <a:cs typeface="Times New Roman"/>
              </a:rPr>
              <a:t>the World War I occurred </a:t>
            </a:r>
            <a:endParaRPr lang="en-US">
              <a:cs typeface="Calibri"/>
            </a:endParaRPr>
          </a:p>
          <a:p>
            <a:pPr algn="r">
              <a:lnSpc>
                <a:spcPct val="200000"/>
              </a:lnSpc>
            </a:pPr>
            <a:r>
              <a:rPr lang="en-US" sz="1200" dirty="0">
                <a:latin typeface="Times New Roman"/>
                <a:cs typeface="Times New Roman"/>
              </a:rPr>
              <a:t>on August 2, 1914.  </a:t>
            </a:r>
          </a:p>
        </p:txBody>
      </p:sp>
      <p:sp>
        <p:nvSpPr>
          <p:cNvPr id="9" name="Rectangle 8">
            <a:extLst>
              <a:ext uri="{FF2B5EF4-FFF2-40B4-BE49-F238E27FC236}">
                <a16:creationId xmlns:a16="http://schemas.microsoft.com/office/drawing/2014/main" id="{1DD09064-FB38-4B26-B18D-26FE6BF8C846}"/>
              </a:ext>
            </a:extLst>
          </p:cNvPr>
          <p:cNvSpPr/>
          <p:nvPr/>
        </p:nvSpPr>
        <p:spPr>
          <a:xfrm>
            <a:off x="0" y="1676400"/>
            <a:ext cx="5410200" cy="6667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DCBA1B-9EA0-4CBF-9994-5C125E2243AD}"/>
              </a:ext>
            </a:extLst>
          </p:cNvPr>
          <p:cNvSpPr txBox="1"/>
          <p:nvPr/>
        </p:nvSpPr>
        <p:spPr>
          <a:xfrm>
            <a:off x="6606540" y="1069975"/>
            <a:ext cx="120904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cs typeface="Calibri"/>
              </a:rPr>
              <a:t>8</a:t>
            </a:r>
            <a:endParaRPr lang="en-US" sz="1200" dirty="0">
              <a:latin typeface="Bookman Old Style"/>
              <a:cs typeface="Calibri"/>
            </a:endParaRPr>
          </a:p>
        </p:txBody>
      </p:sp>
    </p:spTree>
    <p:extLst>
      <p:ext uri="{BB962C8B-B14F-4D97-AF65-F5344CB8AC3E}">
        <p14:creationId xmlns:p14="http://schemas.microsoft.com/office/powerpoint/2010/main" val="154762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B508D-B896-4469-B53A-74D23769EBEA}"/>
              </a:ext>
            </a:extLst>
          </p:cNvPr>
          <p:cNvSpPr txBox="1"/>
          <p:nvPr/>
        </p:nvSpPr>
        <p:spPr>
          <a:xfrm>
            <a:off x="276224" y="1162050"/>
            <a:ext cx="4392367"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History of The Black Dress</a:t>
            </a:r>
          </a:p>
        </p:txBody>
      </p:sp>
      <p:sp>
        <p:nvSpPr>
          <p:cNvPr id="6" name="Rectangle 5">
            <a:extLst>
              <a:ext uri="{FF2B5EF4-FFF2-40B4-BE49-F238E27FC236}">
                <a16:creationId xmlns:a16="http://schemas.microsoft.com/office/drawing/2014/main" id="{69E5B594-1748-44E0-B7FF-26AA0613F8FD}"/>
              </a:ext>
            </a:extLst>
          </p:cNvPr>
          <p:cNvSpPr/>
          <p:nvPr/>
        </p:nvSpPr>
        <p:spPr>
          <a:xfrm>
            <a:off x="0" y="1581150"/>
            <a:ext cx="5419725" cy="571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BE764B-E0B2-4485-8A08-CD457C994803}"/>
              </a:ext>
            </a:extLst>
          </p:cNvPr>
          <p:cNvSpPr txBox="1"/>
          <p:nvPr/>
        </p:nvSpPr>
        <p:spPr>
          <a:xfrm>
            <a:off x="415209" y="915441"/>
            <a:ext cx="6248400" cy="1061829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called The Little Black Dress later, she got ideas from men's clothing again; transferred the fabric of inexpensive machine-knit wool jersey, the kind used for men's underwear and nightshirts into chemise dresses; shortened hems to above ankle and the new-style was successful, so later she made the brand – new silhouette more and reshaped wool jersey to the soft jersey. It was a story how the Little Black Dress was created.</a:t>
            </a:r>
            <a:endParaRPr lang="en-US" dirty="0">
              <a:cs typeface="Calibri"/>
            </a:endParaRPr>
          </a:p>
          <a:p>
            <a:pPr>
              <a:lnSpc>
                <a:spcPct val="200000"/>
              </a:lnSpc>
            </a:pPr>
            <a:r>
              <a:rPr lang="en-US" sz="1200" dirty="0">
                <a:latin typeface="Times New Roman"/>
                <a:cs typeface="Times New Roman"/>
              </a:rPr>
              <a:t>     After Gabrielle Coco Chanel created the Little Black Dress, its silhouette, details, and materials have been changed by periods. </a:t>
            </a:r>
            <a:endParaRPr lang="en-US" dirty="0">
              <a:cs typeface="Calibri"/>
            </a:endParaRPr>
          </a:p>
          <a:p>
            <a:pPr>
              <a:lnSpc>
                <a:spcPct val="200000"/>
              </a:lnSpc>
            </a:pPr>
            <a:r>
              <a:rPr lang="en-US" sz="1200" b="1" dirty="0">
                <a:latin typeface="Times New Roman"/>
                <a:cs typeface="Times New Roman"/>
              </a:rPr>
              <a:t>In 1920's – 1927 and 1928</a:t>
            </a:r>
          </a:p>
          <a:p>
            <a:pPr>
              <a:lnSpc>
                <a:spcPct val="200000"/>
              </a:lnSpc>
            </a:pPr>
            <a:endParaRPr lang="en-US" sz="1200" b="1" dirty="0">
              <a:latin typeface="Times New Roman"/>
              <a:cs typeface="Times New Roman"/>
            </a:endParaRPr>
          </a:p>
          <a:p>
            <a:pPr>
              <a:lnSpc>
                <a:spcPct val="200000"/>
              </a:lnSpc>
            </a:pPr>
            <a:r>
              <a:rPr lang="en-US" sz="1200" dirty="0">
                <a:latin typeface="Times New Roman"/>
                <a:cs typeface="Times New Roman"/>
              </a:rPr>
              <a:t>                                     In 1927, overall silhouette of black dress was narrowed, its semi-sheer top</a:t>
            </a:r>
            <a:endParaRPr lang="en-US" sz="1200" b="1" dirty="0">
              <a:latin typeface="Times New Roman"/>
              <a:cs typeface="Times New Roman"/>
            </a:endParaRPr>
          </a:p>
          <a:p>
            <a:pPr>
              <a:lnSpc>
                <a:spcPct val="200000"/>
              </a:lnSpc>
            </a:pPr>
            <a:r>
              <a:rPr lang="en-US" sz="1200" dirty="0">
                <a:latin typeface="Times New Roman"/>
                <a:cs typeface="Times New Roman"/>
              </a:rPr>
              <a:t>                                     created with layer and hemline was shorter. </a:t>
            </a:r>
            <a:endParaRPr lang="en-US" sz="1200" b="1"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1928, the dress with more stereotypical flapper ensemble  -  a tiered </a:t>
            </a:r>
            <a:endParaRPr lang="en-US" dirty="0">
              <a:latin typeface="Calibri"/>
              <a:cs typeface="Calibri"/>
            </a:endParaRPr>
          </a:p>
          <a:p>
            <a:pPr>
              <a:lnSpc>
                <a:spcPct val="200000"/>
              </a:lnSpc>
            </a:pPr>
            <a:r>
              <a:rPr lang="en-US" sz="1200" dirty="0">
                <a:latin typeface="Times New Roman"/>
                <a:cs typeface="Times New Roman"/>
              </a:rPr>
              <a:t>                                     Charleston style and cloche hat - wore by Actress Joan Bennett was</a:t>
            </a:r>
          </a:p>
          <a:p>
            <a:pPr>
              <a:lnSpc>
                <a:spcPct val="200000"/>
              </a:lnSpc>
            </a:pPr>
            <a:r>
              <a:rPr lang="en-US" sz="1200" dirty="0">
                <a:latin typeface="Times New Roman"/>
                <a:cs typeface="Times New Roman"/>
              </a:rPr>
              <a:t>                                     popular. Also, an evening dress designed handkerchief-hemmed, sleek, and</a:t>
            </a:r>
            <a:endParaRPr lang="en-US" dirty="0">
              <a:latin typeface="Calibri"/>
              <a:cs typeface="Calibri"/>
            </a:endParaRPr>
          </a:p>
          <a:p>
            <a:pPr>
              <a:lnSpc>
                <a:spcPct val="200000"/>
              </a:lnSpc>
            </a:pPr>
            <a:r>
              <a:rPr lang="en-US" sz="1200" dirty="0">
                <a:latin typeface="Times New Roman"/>
                <a:cs typeface="Times New Roman"/>
              </a:rPr>
              <a:t>                                     modern was trendy too. </a:t>
            </a:r>
            <a:endParaRPr lang="en-US" dirty="0">
              <a:latin typeface="Calibri"/>
              <a:cs typeface="Calibri"/>
            </a:endParaRPr>
          </a:p>
          <a:p>
            <a:endParaRPr lang="en-US" sz="1200" dirty="0">
              <a:latin typeface="Times New Roman"/>
              <a:cs typeface="Times New Roman"/>
            </a:endParaRPr>
          </a:p>
          <a:p>
            <a:pPr>
              <a:lnSpc>
                <a:spcPct val="200000"/>
              </a:lnSpc>
            </a:pPr>
            <a:r>
              <a:rPr lang="en-US" sz="1200" b="1" dirty="0">
                <a:latin typeface="Times New Roman"/>
                <a:cs typeface="Times New Roman"/>
              </a:rPr>
              <a:t>In 1930's – 1930 to 1939</a:t>
            </a:r>
          </a:p>
          <a:p>
            <a:pPr>
              <a:lnSpc>
                <a:spcPct val="200000"/>
              </a:lnSpc>
            </a:pPr>
            <a:r>
              <a:rPr lang="en-US" sz="1200" b="1" dirty="0">
                <a:latin typeface="Times New Roman"/>
                <a:cs typeface="Times New Roman"/>
              </a:rPr>
              <a:t>                                     </a:t>
            </a:r>
            <a:r>
              <a:rPr lang="en-US" sz="1200" dirty="0">
                <a:latin typeface="Times New Roman"/>
                <a:cs typeface="Times New Roman"/>
              </a:rPr>
              <a:t>In 1930, overall styles of a shorter skirt decorated with peacock feathers </a:t>
            </a:r>
            <a:endParaRPr lang="en-US" sz="1200" b="1" dirty="0">
              <a:latin typeface="Times New Roman"/>
              <a:cs typeface="Times New Roman"/>
            </a:endParaRPr>
          </a:p>
          <a:p>
            <a:pPr>
              <a:lnSpc>
                <a:spcPct val="200000"/>
              </a:lnSpc>
            </a:pPr>
            <a:r>
              <a:rPr lang="en-US" sz="1200" dirty="0">
                <a:latin typeface="Times New Roman"/>
                <a:cs typeface="Times New Roman"/>
              </a:rPr>
              <a:t>                                     wore by entertainer Josephine Baker was famous. </a:t>
            </a:r>
            <a:endParaRPr lang="en-US" sz="1200" b="1" dirty="0">
              <a:latin typeface="Times New Roman"/>
              <a:cs typeface="Times New Roman"/>
            </a:endParaRPr>
          </a:p>
          <a:p>
            <a:pPr>
              <a:lnSpc>
                <a:spcPct val="200000"/>
              </a:lnSpc>
            </a:pPr>
            <a:r>
              <a:rPr lang="en-US" sz="1200" b="1" dirty="0">
                <a:latin typeface="Times New Roman"/>
                <a:cs typeface="Times New Roman"/>
              </a:rPr>
              <a:t>                             </a:t>
            </a:r>
            <a:endParaRPr lang="en-US" sz="1200" dirty="0">
              <a:latin typeface="Times New Roman"/>
              <a:cs typeface="Times New Roman"/>
            </a:endParaRPr>
          </a:p>
          <a:p>
            <a:pPr>
              <a:lnSpc>
                <a:spcPct val="200000"/>
              </a:lnSpc>
            </a:pPr>
            <a:r>
              <a:rPr lang="en-US" dirty="0">
                <a:latin typeface="Calibri"/>
                <a:cs typeface="Calibri"/>
              </a:rPr>
              <a:t>                           </a:t>
            </a:r>
            <a:r>
              <a:rPr lang="en-US" sz="1200" dirty="0">
                <a:latin typeface="Times New Roman"/>
                <a:cs typeface="Times New Roman"/>
              </a:rPr>
              <a:t>In 1935 - the middle of 1930's, whole styles and silhouettes of black dress</a:t>
            </a:r>
            <a:endParaRPr lang="en-US" dirty="0">
              <a:latin typeface="Calibri"/>
              <a:cs typeface="Calibri"/>
            </a:endParaRPr>
          </a:p>
          <a:p>
            <a:pPr>
              <a:lnSpc>
                <a:spcPct val="200000"/>
              </a:lnSpc>
            </a:pPr>
            <a:r>
              <a:rPr lang="en-US" sz="1200" dirty="0">
                <a:latin typeface="Times New Roman"/>
                <a:cs typeface="Times New Roman"/>
              </a:rPr>
              <a:t>                                    were returned to softer, feminine cuts, full, and flowing hems fell below </a:t>
            </a:r>
            <a:endParaRPr lang="en-US" dirty="0">
              <a:latin typeface="Calibri"/>
              <a:cs typeface="Calibri"/>
            </a:endParaRPr>
          </a:p>
          <a:p>
            <a:pPr>
              <a:lnSpc>
                <a:spcPct val="200000"/>
              </a:lnSpc>
            </a:pPr>
            <a:r>
              <a:rPr lang="en-US" sz="1200" dirty="0">
                <a:latin typeface="Times New Roman"/>
                <a:cs typeface="Times New Roman"/>
              </a:rPr>
              <a:t>                                    the calf once again, but its neckline still looked like modern.</a:t>
            </a:r>
            <a:endParaRPr lang="en-US" dirty="0">
              <a:cs typeface="Calibri"/>
            </a:endParaRPr>
          </a:p>
          <a:p>
            <a:endParaRPr lang="en-US" dirty="0">
              <a:cs typeface="Calibri"/>
            </a:endParaRPr>
          </a:p>
          <a:p>
            <a:endParaRPr lang="en-US" dirty="0">
              <a:latin typeface="Calibri"/>
              <a:cs typeface="Calibri"/>
            </a:endParaRPr>
          </a:p>
        </p:txBody>
      </p:sp>
      <p:pic>
        <p:nvPicPr>
          <p:cNvPr id="2" name="Picture 2" descr="A person in a black dress&#10;&#10;Description generated with very high confidence">
            <a:extLst>
              <a:ext uri="{FF2B5EF4-FFF2-40B4-BE49-F238E27FC236}">
                <a16:creationId xmlns:a16="http://schemas.microsoft.com/office/drawing/2014/main" id="{75513D9E-D5B4-4117-8BFC-E8A564E2A6C2}"/>
              </a:ext>
            </a:extLst>
          </p:cNvPr>
          <p:cNvPicPr>
            <a:picLocks noChangeAspect="1"/>
          </p:cNvPicPr>
          <p:nvPr/>
        </p:nvPicPr>
        <p:blipFill>
          <a:blip r:embed="rId2"/>
          <a:stretch>
            <a:fillRect/>
          </a:stretch>
        </p:blipFill>
        <p:spPr>
          <a:xfrm>
            <a:off x="466725" y="4805362"/>
            <a:ext cx="1343025" cy="1295400"/>
          </a:xfrm>
          <a:prstGeom prst="rect">
            <a:avLst/>
          </a:prstGeom>
        </p:spPr>
      </p:pic>
      <p:pic>
        <p:nvPicPr>
          <p:cNvPr id="5" name="Picture 7" descr="A person wearing a black dress&#10;&#10;Description generated with very high confidence">
            <a:extLst>
              <a:ext uri="{FF2B5EF4-FFF2-40B4-BE49-F238E27FC236}">
                <a16:creationId xmlns:a16="http://schemas.microsoft.com/office/drawing/2014/main" id="{6FE7472F-009E-4CDC-B1AA-42E0F86F3D1E}"/>
              </a:ext>
            </a:extLst>
          </p:cNvPr>
          <p:cNvPicPr>
            <a:picLocks noChangeAspect="1"/>
          </p:cNvPicPr>
          <p:nvPr/>
        </p:nvPicPr>
        <p:blipFill>
          <a:blip r:embed="rId3"/>
          <a:stretch>
            <a:fillRect/>
          </a:stretch>
        </p:blipFill>
        <p:spPr>
          <a:xfrm>
            <a:off x="466725" y="6224587"/>
            <a:ext cx="1343025" cy="1295400"/>
          </a:xfrm>
          <a:prstGeom prst="rect">
            <a:avLst/>
          </a:prstGeom>
        </p:spPr>
      </p:pic>
      <p:pic>
        <p:nvPicPr>
          <p:cNvPr id="9" name="Picture 9" descr="A person standing next to a horse&#10;&#10;Description generated with very high confidence">
            <a:extLst>
              <a:ext uri="{FF2B5EF4-FFF2-40B4-BE49-F238E27FC236}">
                <a16:creationId xmlns:a16="http://schemas.microsoft.com/office/drawing/2014/main" id="{D612B60E-DBB4-42DD-8A80-EFBBEDF60766}"/>
              </a:ext>
            </a:extLst>
          </p:cNvPr>
          <p:cNvPicPr>
            <a:picLocks noChangeAspect="1"/>
          </p:cNvPicPr>
          <p:nvPr/>
        </p:nvPicPr>
        <p:blipFill>
          <a:blip r:embed="rId4"/>
          <a:stretch>
            <a:fillRect/>
          </a:stretch>
        </p:blipFill>
        <p:spPr>
          <a:xfrm>
            <a:off x="466725" y="8210550"/>
            <a:ext cx="1343025" cy="1171575"/>
          </a:xfrm>
          <a:prstGeom prst="rect">
            <a:avLst/>
          </a:prstGeom>
        </p:spPr>
      </p:pic>
      <p:pic>
        <p:nvPicPr>
          <p:cNvPr id="11" name="Picture 11" descr="A person standing posing for the camera&#10;&#10;Description generated with very high confidence">
            <a:extLst>
              <a:ext uri="{FF2B5EF4-FFF2-40B4-BE49-F238E27FC236}">
                <a16:creationId xmlns:a16="http://schemas.microsoft.com/office/drawing/2014/main" id="{5DD93949-03F4-4DEC-A018-6F6B45BBCA69}"/>
              </a:ext>
            </a:extLst>
          </p:cNvPr>
          <p:cNvPicPr>
            <a:picLocks noChangeAspect="1"/>
          </p:cNvPicPr>
          <p:nvPr/>
        </p:nvPicPr>
        <p:blipFill>
          <a:blip r:embed="rId5"/>
          <a:stretch>
            <a:fillRect/>
          </a:stretch>
        </p:blipFill>
        <p:spPr>
          <a:xfrm>
            <a:off x="466725" y="9448800"/>
            <a:ext cx="1343025" cy="1190625"/>
          </a:xfrm>
          <a:prstGeom prst="rect">
            <a:avLst/>
          </a:prstGeom>
        </p:spPr>
      </p:pic>
      <p:sp>
        <p:nvSpPr>
          <p:cNvPr id="3" name="TextBox 2">
            <a:extLst>
              <a:ext uri="{FF2B5EF4-FFF2-40B4-BE49-F238E27FC236}">
                <a16:creationId xmlns:a16="http://schemas.microsoft.com/office/drawing/2014/main" id="{2DDB168A-9F61-4874-AB0A-6566D8AD64FB}"/>
              </a:ext>
            </a:extLst>
          </p:cNvPr>
          <p:cNvSpPr txBox="1"/>
          <p:nvPr/>
        </p:nvSpPr>
        <p:spPr>
          <a:xfrm>
            <a:off x="6612890" y="1008380"/>
            <a:ext cx="80962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rPr>
              <a:t>9</a:t>
            </a:r>
            <a:endParaRPr lang="en-US" sz="1200" b="1" dirty="0">
              <a:cs typeface="Calibri"/>
            </a:endParaRPr>
          </a:p>
        </p:txBody>
      </p:sp>
    </p:spTree>
    <p:extLst>
      <p:ext uri="{BB962C8B-B14F-4D97-AF65-F5344CB8AC3E}">
        <p14:creationId xmlns:p14="http://schemas.microsoft.com/office/powerpoint/2010/main" val="148724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D816-C574-4225-9BE1-3EED8F0C9805}"/>
              </a:ext>
            </a:extLst>
          </p:cNvPr>
          <p:cNvSpPr>
            <a:spLocks noGrp="1"/>
          </p:cNvSpPr>
          <p:nvPr>
            <p:ph type="title"/>
          </p:nvPr>
        </p:nvSpPr>
        <p:spPr>
          <a:xfrm>
            <a:off x="239078" y="1183922"/>
            <a:ext cx="4348162" cy="337256"/>
          </a:xfrm>
        </p:spPr>
        <p:txBody>
          <a:bodyPr>
            <a:noAutofit/>
          </a:bodyPr>
          <a:lstStyle/>
          <a:p>
            <a:pPr algn="ctr"/>
            <a:r>
              <a:rPr lang="en-US" sz="3000" dirty="0">
                <a:latin typeface="Aldhabi"/>
                <a:cs typeface="Aldhabi"/>
              </a:rPr>
              <a:t>History of The Black Dress</a:t>
            </a:r>
          </a:p>
        </p:txBody>
      </p:sp>
      <p:sp>
        <p:nvSpPr>
          <p:cNvPr id="3" name="Content Placeholder 2">
            <a:extLst>
              <a:ext uri="{FF2B5EF4-FFF2-40B4-BE49-F238E27FC236}">
                <a16:creationId xmlns:a16="http://schemas.microsoft.com/office/drawing/2014/main" id="{8BF655ED-1305-455B-B60C-E81DF45C5F85}"/>
              </a:ext>
            </a:extLst>
          </p:cNvPr>
          <p:cNvSpPr>
            <a:spLocks noGrp="1"/>
          </p:cNvSpPr>
          <p:nvPr>
            <p:ph idx="1"/>
          </p:nvPr>
        </p:nvSpPr>
        <p:spPr>
          <a:xfrm>
            <a:off x="504825" y="823595"/>
            <a:ext cx="5915025" cy="7735712"/>
          </a:xfrm>
        </p:spPr>
        <p:txBody>
          <a:bodyPr vert="horz" lIns="91440" tIns="45720" rIns="91440" bIns="45720" rtlCol="0" anchor="t">
            <a:normAutofit fontScale="25000" lnSpcReduction="20000"/>
          </a:bodyPr>
          <a:lstStyle/>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a:lnSpc>
                <a:spcPct val="100000"/>
              </a:lnSpc>
              <a:spcBef>
                <a:spcPts val="0"/>
              </a:spcBef>
            </a:pPr>
            <a:endParaRPr lang="en-US" sz="5000" dirty="0">
              <a:latin typeface="Times New Roman"/>
              <a:cs typeface="Times New Roman"/>
            </a:endParaRPr>
          </a:p>
          <a:p>
            <a:pPr marL="0" indent="0">
              <a:lnSpc>
                <a:spcPct val="100000"/>
              </a:lnSpc>
              <a:spcBef>
                <a:spcPts val="0"/>
              </a:spcBef>
              <a:buNone/>
            </a:pPr>
            <a:endParaRPr lang="en-US" sz="5000" dirty="0">
              <a:latin typeface="Times New Roman"/>
              <a:cs typeface="Times New Roman"/>
            </a:endParaRPr>
          </a:p>
          <a:p>
            <a:pPr marL="0" indent="0">
              <a:lnSpc>
                <a:spcPct val="100000"/>
              </a:lnSpc>
              <a:spcBef>
                <a:spcPts val="0"/>
              </a:spcBef>
              <a:buNone/>
            </a:pPr>
            <a:r>
              <a:rPr lang="en-US" sz="5000" dirty="0">
                <a:latin typeface="Times New Roman"/>
                <a:cs typeface="Times New Roman"/>
              </a:rPr>
              <a:t>                                    In 1936, by a well-known Italian designer Elsa Schiaparelli, </a:t>
            </a:r>
          </a:p>
          <a:p>
            <a:pPr marL="0" indent="0">
              <a:lnSpc>
                <a:spcPct val="100000"/>
              </a:lnSpc>
              <a:spcBef>
                <a:spcPts val="0"/>
              </a:spcBef>
              <a:buNone/>
            </a:pPr>
            <a:endParaRPr lang="en-US" dirty="0">
              <a:latin typeface="Calibri"/>
              <a:cs typeface="Calibri"/>
            </a:endParaRPr>
          </a:p>
          <a:p>
            <a:pPr marL="0" indent="0">
              <a:lnSpc>
                <a:spcPct val="100000"/>
              </a:lnSpc>
              <a:spcBef>
                <a:spcPts val="0"/>
              </a:spcBef>
              <a:buNone/>
            </a:pPr>
            <a:r>
              <a:rPr lang="en-US" sz="5000" dirty="0">
                <a:latin typeface="Times New Roman"/>
                <a:cs typeface="Times New Roman"/>
              </a:rPr>
              <a:t>                                    </a:t>
            </a:r>
            <a:endParaRPr lang="en-US" dirty="0">
              <a:latin typeface="Calibri"/>
              <a:cs typeface="Calibri"/>
            </a:endParaRPr>
          </a:p>
          <a:p>
            <a:pPr marL="0" indent="0">
              <a:lnSpc>
                <a:spcPct val="100000"/>
              </a:lnSpc>
              <a:spcBef>
                <a:spcPts val="0"/>
              </a:spcBef>
              <a:buNone/>
            </a:pPr>
            <a:r>
              <a:rPr lang="en-US" sz="5000" dirty="0">
                <a:latin typeface="Times New Roman"/>
                <a:cs typeface="Times New Roman"/>
              </a:rPr>
              <a:t>                                    who loved embellishment and strong shoulders, a glamorous</a:t>
            </a:r>
            <a:endParaRPr lang="en-US" dirty="0">
              <a:latin typeface="Calibri"/>
              <a:cs typeface="Calibri"/>
            </a:endParaRPr>
          </a:p>
          <a:p>
            <a:pPr marL="0" indent="0">
              <a:lnSpc>
                <a:spcPct val="100000"/>
              </a:lnSpc>
              <a:spcBef>
                <a:spcPts val="0"/>
              </a:spcBef>
              <a:buNone/>
            </a:pPr>
            <a:endParaRPr lang="en-US" sz="5000" dirty="0">
              <a:latin typeface="Times New Roman"/>
              <a:cs typeface="Times New Roman"/>
            </a:endParaRPr>
          </a:p>
          <a:p>
            <a:pPr marL="0" indent="0">
              <a:lnSpc>
                <a:spcPct val="100000"/>
              </a:lnSpc>
              <a:spcBef>
                <a:spcPts val="0"/>
              </a:spcBef>
              <a:buNone/>
            </a:pPr>
            <a:r>
              <a:rPr lang="en-US" sz="5000" dirty="0">
                <a:latin typeface="Times New Roman"/>
                <a:cs typeface="Times New Roman"/>
              </a:rPr>
              <a:t>                                    look influenced by her and this style became popular. </a:t>
            </a:r>
            <a:endParaRPr lang="en-US" dirty="0">
              <a:cs typeface="Calibri"/>
            </a:endParaRPr>
          </a:p>
          <a:p>
            <a:pPr marL="0" indent="0">
              <a:lnSpc>
                <a:spcPct val="200000"/>
              </a:lnSpc>
              <a:spcBef>
                <a:spcPts val="0"/>
              </a:spcBef>
              <a:buNone/>
            </a:pPr>
            <a:endParaRPr lang="en-US" sz="5000" dirty="0">
              <a:latin typeface="Times New Roman"/>
              <a:cs typeface="Times New Roman"/>
            </a:endParaRPr>
          </a:p>
          <a:p>
            <a:pPr marL="0" indent="0">
              <a:lnSpc>
                <a:spcPct val="200000"/>
              </a:lnSpc>
              <a:spcBef>
                <a:spcPts val="0"/>
              </a:spcBef>
              <a:buNone/>
            </a:pPr>
            <a:endParaRPr lang="en-US" sz="5000" dirty="0">
              <a:latin typeface="Times New Roman"/>
              <a:cs typeface="Times New Roman"/>
            </a:endParaRPr>
          </a:p>
          <a:p>
            <a:pPr marL="0" indent="0">
              <a:lnSpc>
                <a:spcPct val="200000"/>
              </a:lnSpc>
              <a:spcBef>
                <a:spcPts val="0"/>
              </a:spcBef>
              <a:buNone/>
            </a:pPr>
            <a:endParaRPr lang="en-US" sz="5000" dirty="0">
              <a:latin typeface="Times New Roman"/>
              <a:cs typeface="Times New Roman"/>
            </a:endParaRPr>
          </a:p>
          <a:p>
            <a:pPr marL="0" indent="0">
              <a:lnSpc>
                <a:spcPct val="200000"/>
              </a:lnSpc>
              <a:spcBef>
                <a:spcPts val="0"/>
              </a:spcBef>
              <a:buNone/>
            </a:pPr>
            <a:r>
              <a:rPr lang="en-US" sz="5000" dirty="0">
                <a:latin typeface="Times New Roman"/>
                <a:cs typeface="Times New Roman"/>
              </a:rPr>
              <a:t>                                    In 1939, a meticulous tailored style of the Black Dress worn by </a:t>
            </a:r>
          </a:p>
          <a:p>
            <a:pPr marL="0" indent="0">
              <a:lnSpc>
                <a:spcPct val="200000"/>
              </a:lnSpc>
              <a:spcBef>
                <a:spcPts val="0"/>
              </a:spcBef>
              <a:buNone/>
            </a:pPr>
            <a:r>
              <a:rPr lang="en-US" sz="5000" dirty="0">
                <a:latin typeface="Times New Roman"/>
                <a:cs typeface="Times New Roman"/>
              </a:rPr>
              <a:t>                                    the Duchess of Windsor became famous because she had a </a:t>
            </a:r>
          </a:p>
          <a:p>
            <a:pPr marL="0" indent="0">
              <a:lnSpc>
                <a:spcPct val="200000"/>
              </a:lnSpc>
              <a:spcBef>
                <a:spcPts val="0"/>
              </a:spcBef>
              <a:buNone/>
            </a:pPr>
            <a:r>
              <a:rPr lang="en-US" sz="5000" dirty="0">
                <a:latin typeface="Times New Roman"/>
                <a:cs typeface="Times New Roman"/>
              </a:rPr>
              <a:t>                                    nice sense of fashion.</a:t>
            </a:r>
          </a:p>
          <a:p>
            <a:pPr marL="0" indent="0">
              <a:lnSpc>
                <a:spcPct val="200000"/>
              </a:lnSpc>
              <a:spcBef>
                <a:spcPts val="0"/>
              </a:spcBef>
              <a:buNone/>
            </a:pPr>
            <a:endParaRPr lang="en-US" sz="5000" dirty="0">
              <a:latin typeface="Times New Roman"/>
              <a:cs typeface="Times New Roman"/>
            </a:endParaRPr>
          </a:p>
          <a:p>
            <a:pPr marL="0" indent="0">
              <a:lnSpc>
                <a:spcPct val="200000"/>
              </a:lnSpc>
              <a:spcBef>
                <a:spcPts val="0"/>
              </a:spcBef>
              <a:buNone/>
            </a:pPr>
            <a:endParaRPr lang="en-US" sz="5000" dirty="0">
              <a:latin typeface="Times New Roman"/>
              <a:cs typeface="Times New Roman"/>
            </a:endParaRPr>
          </a:p>
          <a:p>
            <a:pPr marL="0" indent="0">
              <a:lnSpc>
                <a:spcPct val="200000"/>
              </a:lnSpc>
              <a:spcBef>
                <a:spcPts val="0"/>
              </a:spcBef>
              <a:buNone/>
            </a:pPr>
            <a:r>
              <a:rPr lang="en-US" sz="5000" b="1" dirty="0">
                <a:latin typeface="Times New Roman"/>
                <a:cs typeface="Times New Roman"/>
              </a:rPr>
              <a:t>In 1940's-1943 and 1948</a:t>
            </a:r>
          </a:p>
          <a:p>
            <a:pPr marL="0" indent="0">
              <a:lnSpc>
                <a:spcPct val="200000"/>
              </a:lnSpc>
              <a:spcBef>
                <a:spcPts val="0"/>
              </a:spcBef>
              <a:buNone/>
            </a:pPr>
            <a:endParaRPr lang="en-US" sz="5000" b="1" dirty="0">
              <a:latin typeface="Times New Roman"/>
              <a:cs typeface="Times New Roman"/>
            </a:endParaRPr>
          </a:p>
          <a:p>
            <a:pPr marL="0" indent="0">
              <a:lnSpc>
                <a:spcPct val="200000"/>
              </a:lnSpc>
              <a:spcBef>
                <a:spcPts val="0"/>
              </a:spcBef>
              <a:buNone/>
            </a:pPr>
            <a:r>
              <a:rPr lang="en-US" sz="5000" dirty="0">
                <a:latin typeface="Times New Roman"/>
                <a:cs typeface="Times New Roman"/>
              </a:rPr>
              <a:t>                                   In 1943, during the war, because most females had to work</a:t>
            </a:r>
          </a:p>
          <a:p>
            <a:pPr marL="0" indent="0">
              <a:lnSpc>
                <a:spcPct val="200000"/>
              </a:lnSpc>
              <a:spcBef>
                <a:spcPts val="0"/>
              </a:spcBef>
              <a:buNone/>
            </a:pPr>
            <a:r>
              <a:rPr lang="en-US" sz="5000" dirty="0">
                <a:latin typeface="Times New Roman"/>
                <a:cs typeface="Times New Roman"/>
              </a:rPr>
              <a:t>                                   instead of males, most women preferred minimalism and</a:t>
            </a:r>
            <a:endParaRPr lang="en-US" dirty="0">
              <a:latin typeface="Calibri"/>
              <a:cs typeface="Calibri"/>
            </a:endParaRPr>
          </a:p>
          <a:p>
            <a:pPr marL="0" indent="0">
              <a:lnSpc>
                <a:spcPct val="200000"/>
              </a:lnSpc>
              <a:spcBef>
                <a:spcPts val="0"/>
              </a:spcBef>
              <a:buNone/>
            </a:pPr>
            <a:r>
              <a:rPr lang="en-US" sz="5000" dirty="0">
                <a:latin typeface="Times New Roman"/>
                <a:cs typeface="Times New Roman"/>
              </a:rPr>
              <a:t>                                   practicality overall styles and silhouette became simple, boxy,</a:t>
            </a:r>
            <a:endParaRPr lang="en-US" dirty="0">
              <a:latin typeface="Calibri"/>
              <a:cs typeface="Calibri"/>
            </a:endParaRPr>
          </a:p>
          <a:p>
            <a:pPr marL="0" indent="0">
              <a:lnSpc>
                <a:spcPct val="200000"/>
              </a:lnSpc>
              <a:spcBef>
                <a:spcPts val="0"/>
              </a:spcBef>
              <a:buNone/>
            </a:pPr>
            <a:r>
              <a:rPr lang="en-US" sz="5000" dirty="0">
                <a:latin typeface="Times New Roman"/>
                <a:cs typeface="Times New Roman"/>
              </a:rPr>
              <a:t>                                   functional, and looked like military. </a:t>
            </a:r>
            <a:endParaRPr lang="en-US" dirty="0">
              <a:latin typeface="Calibri"/>
              <a:cs typeface="Calibri"/>
            </a:endParaRPr>
          </a:p>
          <a:p>
            <a:pPr marL="0" indent="0">
              <a:lnSpc>
                <a:spcPct val="200000"/>
              </a:lnSpc>
              <a:spcBef>
                <a:spcPts val="0"/>
              </a:spcBef>
              <a:buNone/>
            </a:pPr>
            <a:endParaRPr lang="en-US" sz="5000" dirty="0">
              <a:latin typeface="Times New Roman"/>
              <a:cs typeface="Times New Roman"/>
            </a:endParaRPr>
          </a:p>
          <a:p>
            <a:pPr marL="0" indent="0">
              <a:lnSpc>
                <a:spcPct val="200000"/>
              </a:lnSpc>
              <a:spcBef>
                <a:spcPts val="0"/>
              </a:spcBef>
              <a:buNone/>
            </a:pPr>
            <a:r>
              <a:rPr lang="en-US" sz="5000" dirty="0">
                <a:latin typeface="Times New Roman"/>
                <a:cs typeface="Times New Roman"/>
              </a:rPr>
              <a:t>                                   In 1948, after the war, style of Black Dress was changed by</a:t>
            </a:r>
          </a:p>
          <a:p>
            <a:pPr marL="0" indent="0">
              <a:lnSpc>
                <a:spcPct val="200000"/>
              </a:lnSpc>
              <a:spcBef>
                <a:spcPts val="0"/>
              </a:spcBef>
              <a:buNone/>
            </a:pPr>
            <a:r>
              <a:rPr lang="en-US" sz="5000" dirty="0">
                <a:latin typeface="Times New Roman"/>
                <a:cs typeface="Times New Roman"/>
              </a:rPr>
              <a:t>                                   Christian Dior; a New Look was created; wasp waist, lavishly </a:t>
            </a:r>
            <a:endParaRPr lang="en-US" dirty="0">
              <a:latin typeface="Calibri"/>
              <a:cs typeface="Calibri"/>
            </a:endParaRPr>
          </a:p>
          <a:p>
            <a:pPr marL="0" indent="0">
              <a:lnSpc>
                <a:spcPct val="200000"/>
              </a:lnSpc>
              <a:spcBef>
                <a:spcPts val="0"/>
              </a:spcBef>
              <a:buNone/>
            </a:pPr>
            <a:r>
              <a:rPr lang="en-US" sz="5000" dirty="0">
                <a:latin typeface="Times New Roman"/>
                <a:cs typeface="Times New Roman"/>
              </a:rPr>
              <a:t>                                   full skirt with knocked-off version.  </a:t>
            </a:r>
            <a:endParaRPr lang="en-US" dirty="0">
              <a:latin typeface="Calibri"/>
              <a:cs typeface="Calibri"/>
            </a:endParaRPr>
          </a:p>
          <a:p>
            <a:pPr marL="0" indent="0">
              <a:lnSpc>
                <a:spcPct val="200000"/>
              </a:lnSpc>
              <a:spcBef>
                <a:spcPts val="0"/>
              </a:spcBef>
              <a:buNone/>
            </a:pPr>
            <a:endParaRPr lang="en-US" sz="3000" dirty="0">
              <a:latin typeface="Times New Roman"/>
              <a:cs typeface="Times New Roman"/>
            </a:endParaRPr>
          </a:p>
          <a:p>
            <a:pPr marL="0" indent="0">
              <a:lnSpc>
                <a:spcPct val="200000"/>
              </a:lnSpc>
              <a:spcBef>
                <a:spcPts val="0"/>
              </a:spcBef>
              <a:buNone/>
            </a:pPr>
            <a:endParaRPr lang="en-US" sz="3000" dirty="0">
              <a:latin typeface="Times New Roman"/>
              <a:cs typeface="Times New Roman"/>
            </a:endParaRPr>
          </a:p>
          <a:p>
            <a:pPr marL="0" indent="0">
              <a:lnSpc>
                <a:spcPct val="200000"/>
              </a:lnSpc>
              <a:spcBef>
                <a:spcPts val="0"/>
              </a:spcBef>
              <a:buNone/>
            </a:pPr>
            <a:r>
              <a:rPr lang="en-US" sz="3000" dirty="0">
                <a:latin typeface="Times New Roman"/>
                <a:cs typeface="Times New Roman"/>
              </a:rPr>
              <a:t>                    </a:t>
            </a:r>
          </a:p>
          <a:p>
            <a:pPr marL="0" indent="0">
              <a:lnSpc>
                <a:spcPct val="200000"/>
              </a:lnSpc>
              <a:spcBef>
                <a:spcPts val="0"/>
              </a:spcBef>
              <a:buNone/>
            </a:pPr>
            <a:endParaRPr lang="en-US" sz="1200" dirty="0">
              <a:latin typeface="Times New Roman"/>
              <a:cs typeface="Times New Roman"/>
            </a:endParaRPr>
          </a:p>
          <a:p>
            <a:pPr marL="0" indent="0">
              <a:lnSpc>
                <a:spcPct val="200000"/>
              </a:lnSpc>
              <a:spcBef>
                <a:spcPts val="0"/>
              </a:spcBef>
              <a:buNone/>
            </a:pPr>
            <a:r>
              <a:rPr lang="en-US" sz="1200" dirty="0">
                <a:latin typeface="Times New Roman"/>
                <a:cs typeface="Times New Roman"/>
              </a:rPr>
              <a:t>                                 </a:t>
            </a:r>
          </a:p>
          <a:p>
            <a:pPr marL="0" indent="0">
              <a:lnSpc>
                <a:spcPct val="200000"/>
              </a:lnSpc>
              <a:spcBef>
                <a:spcPts val="0"/>
              </a:spcBef>
              <a:buNone/>
            </a:pPr>
            <a:r>
              <a:rPr lang="en-US" sz="1200" dirty="0">
                <a:latin typeface="Times New Roman"/>
                <a:cs typeface="Times New Roman"/>
              </a:rPr>
              <a:t>                                  </a:t>
            </a:r>
          </a:p>
          <a:p>
            <a:pPr marL="0" indent="0">
              <a:lnSpc>
                <a:spcPct val="200000"/>
              </a:lnSpc>
              <a:spcBef>
                <a:spcPts val="0"/>
              </a:spcBef>
              <a:buNone/>
            </a:pPr>
            <a:endParaRPr lang="en-US" sz="1200" dirty="0">
              <a:latin typeface="Times New Roman"/>
              <a:cs typeface="Times New Roman"/>
            </a:endParaRPr>
          </a:p>
          <a:p>
            <a:pPr marL="0" indent="0">
              <a:lnSpc>
                <a:spcPct val="200000"/>
              </a:lnSpc>
              <a:spcBef>
                <a:spcPts val="0"/>
              </a:spcBef>
              <a:buNone/>
            </a:pPr>
            <a:endParaRPr lang="en-US" sz="1200" dirty="0">
              <a:latin typeface="Times New Roman"/>
              <a:cs typeface="Times New Roman"/>
            </a:endParaRPr>
          </a:p>
          <a:p>
            <a:pPr marL="0" indent="0">
              <a:lnSpc>
                <a:spcPct val="200000"/>
              </a:lnSpc>
              <a:spcBef>
                <a:spcPts val="0"/>
              </a:spcBef>
              <a:buNone/>
            </a:pPr>
            <a:endParaRPr lang="en-US" sz="1200" dirty="0">
              <a:latin typeface="Calibri"/>
              <a:cs typeface="Calibri"/>
            </a:endParaRPr>
          </a:p>
          <a:p>
            <a:pPr>
              <a:buNone/>
            </a:pPr>
            <a:endParaRPr lang="en-US" sz="1200" dirty="0">
              <a:cs typeface="Calibri"/>
            </a:endParaRPr>
          </a:p>
          <a:p>
            <a:pPr>
              <a:lnSpc>
                <a:spcPct val="200000"/>
              </a:lnSpc>
              <a:spcBef>
                <a:spcPts val="0"/>
              </a:spcBef>
            </a:pPr>
            <a:endParaRPr lang="en-US" sz="1200" dirty="0">
              <a:cs typeface="Calibri"/>
            </a:endParaRPr>
          </a:p>
          <a:p>
            <a:endParaRPr lang="en-US" sz="1200" dirty="0">
              <a:cs typeface="Calibri"/>
            </a:endParaRPr>
          </a:p>
        </p:txBody>
      </p:sp>
      <p:sp>
        <p:nvSpPr>
          <p:cNvPr id="4" name="Rectangle 3">
            <a:extLst>
              <a:ext uri="{FF2B5EF4-FFF2-40B4-BE49-F238E27FC236}">
                <a16:creationId xmlns:a16="http://schemas.microsoft.com/office/drawing/2014/main" id="{F8664BD4-B3F1-49ED-8824-E174710E1161}"/>
              </a:ext>
            </a:extLst>
          </p:cNvPr>
          <p:cNvSpPr/>
          <p:nvPr/>
        </p:nvSpPr>
        <p:spPr>
          <a:xfrm>
            <a:off x="0" y="1562100"/>
            <a:ext cx="5591175" cy="571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standing in front of a mirror posing for the camera&#10;&#10;Description generated with high confidence">
            <a:extLst>
              <a:ext uri="{FF2B5EF4-FFF2-40B4-BE49-F238E27FC236}">
                <a16:creationId xmlns:a16="http://schemas.microsoft.com/office/drawing/2014/main" id="{A42C4C2C-50AA-4055-B364-4489A7F60F49}"/>
              </a:ext>
            </a:extLst>
          </p:cNvPr>
          <p:cNvPicPr>
            <a:picLocks noChangeAspect="1"/>
          </p:cNvPicPr>
          <p:nvPr/>
        </p:nvPicPr>
        <p:blipFill>
          <a:blip r:embed="rId2"/>
          <a:stretch>
            <a:fillRect/>
          </a:stretch>
        </p:blipFill>
        <p:spPr>
          <a:xfrm>
            <a:off x="504825" y="2667000"/>
            <a:ext cx="1323975" cy="1390650"/>
          </a:xfrm>
          <a:prstGeom prst="rect">
            <a:avLst/>
          </a:prstGeom>
        </p:spPr>
      </p:pic>
      <p:pic>
        <p:nvPicPr>
          <p:cNvPr id="7" name="Picture 7" descr="A group of people posing for a photo&#10;&#10;Description generated with very high confidence">
            <a:extLst>
              <a:ext uri="{FF2B5EF4-FFF2-40B4-BE49-F238E27FC236}">
                <a16:creationId xmlns:a16="http://schemas.microsoft.com/office/drawing/2014/main" id="{8ED2407A-F52D-430E-9F59-A0FD7C46B1A2}"/>
              </a:ext>
            </a:extLst>
          </p:cNvPr>
          <p:cNvPicPr>
            <a:picLocks noChangeAspect="1"/>
          </p:cNvPicPr>
          <p:nvPr/>
        </p:nvPicPr>
        <p:blipFill>
          <a:blip r:embed="rId3"/>
          <a:stretch>
            <a:fillRect/>
          </a:stretch>
        </p:blipFill>
        <p:spPr>
          <a:xfrm>
            <a:off x="504825" y="4781550"/>
            <a:ext cx="1323975" cy="1333500"/>
          </a:xfrm>
          <a:prstGeom prst="rect">
            <a:avLst/>
          </a:prstGeom>
        </p:spPr>
      </p:pic>
      <p:pic>
        <p:nvPicPr>
          <p:cNvPr id="6" name="Picture 7" descr="A person standing in front of a building&#10;&#10;Description generated with very high confidence">
            <a:extLst>
              <a:ext uri="{FF2B5EF4-FFF2-40B4-BE49-F238E27FC236}">
                <a16:creationId xmlns:a16="http://schemas.microsoft.com/office/drawing/2014/main" id="{5B023713-08D6-4CD6-98AE-8453F378FA88}"/>
              </a:ext>
            </a:extLst>
          </p:cNvPr>
          <p:cNvPicPr>
            <a:picLocks noChangeAspect="1"/>
          </p:cNvPicPr>
          <p:nvPr/>
        </p:nvPicPr>
        <p:blipFill>
          <a:blip r:embed="rId4"/>
          <a:stretch>
            <a:fillRect/>
          </a:stretch>
        </p:blipFill>
        <p:spPr>
          <a:xfrm>
            <a:off x="504825" y="7219950"/>
            <a:ext cx="1371600" cy="1514475"/>
          </a:xfrm>
          <a:prstGeom prst="rect">
            <a:avLst/>
          </a:prstGeom>
        </p:spPr>
      </p:pic>
      <p:pic>
        <p:nvPicPr>
          <p:cNvPr id="9" name="Picture 9" descr="A person posing for the camera&#10;&#10;Description generated with very high confidence">
            <a:extLst>
              <a:ext uri="{FF2B5EF4-FFF2-40B4-BE49-F238E27FC236}">
                <a16:creationId xmlns:a16="http://schemas.microsoft.com/office/drawing/2014/main" id="{9CA87FBF-1739-48D4-8ABB-5666BB05F7AA}"/>
              </a:ext>
            </a:extLst>
          </p:cNvPr>
          <p:cNvPicPr>
            <a:picLocks noChangeAspect="1"/>
          </p:cNvPicPr>
          <p:nvPr/>
        </p:nvPicPr>
        <p:blipFill>
          <a:blip r:embed="rId5"/>
          <a:stretch>
            <a:fillRect/>
          </a:stretch>
        </p:blipFill>
        <p:spPr>
          <a:xfrm>
            <a:off x="504825" y="9153525"/>
            <a:ext cx="1371600" cy="1333500"/>
          </a:xfrm>
          <a:prstGeom prst="rect">
            <a:avLst/>
          </a:prstGeom>
        </p:spPr>
      </p:pic>
      <p:sp>
        <p:nvSpPr>
          <p:cNvPr id="8" name="TextBox 7">
            <a:extLst>
              <a:ext uri="{FF2B5EF4-FFF2-40B4-BE49-F238E27FC236}">
                <a16:creationId xmlns:a16="http://schemas.microsoft.com/office/drawing/2014/main" id="{8FA827E1-33F0-48DF-8BEA-B025849368B3}"/>
              </a:ext>
            </a:extLst>
          </p:cNvPr>
          <p:cNvSpPr txBox="1"/>
          <p:nvPr/>
        </p:nvSpPr>
        <p:spPr>
          <a:xfrm>
            <a:off x="6511290" y="1029335"/>
            <a:ext cx="103632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rPr>
              <a:t>10</a:t>
            </a:r>
          </a:p>
        </p:txBody>
      </p:sp>
    </p:spTree>
    <p:extLst>
      <p:ext uri="{BB962C8B-B14F-4D97-AF65-F5344CB8AC3E}">
        <p14:creationId xmlns:p14="http://schemas.microsoft.com/office/powerpoint/2010/main" val="325402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2FEF80-D831-4584-B7ED-12F9A47E5454}"/>
              </a:ext>
            </a:extLst>
          </p:cNvPr>
          <p:cNvSpPr txBox="1"/>
          <p:nvPr/>
        </p:nvSpPr>
        <p:spPr>
          <a:xfrm>
            <a:off x="133350" y="1247775"/>
            <a:ext cx="443865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History of The Black Dress</a:t>
            </a:r>
          </a:p>
          <a:p>
            <a:pPr algn="l"/>
            <a:endParaRPr lang="en-US" dirty="0"/>
          </a:p>
        </p:txBody>
      </p:sp>
      <p:sp>
        <p:nvSpPr>
          <p:cNvPr id="5" name="Rectangle 4">
            <a:extLst>
              <a:ext uri="{FF2B5EF4-FFF2-40B4-BE49-F238E27FC236}">
                <a16:creationId xmlns:a16="http://schemas.microsoft.com/office/drawing/2014/main" id="{EA9844FA-04C5-4317-87E8-32B4EB9B3CA8}"/>
              </a:ext>
            </a:extLst>
          </p:cNvPr>
          <p:cNvSpPr/>
          <p:nvPr/>
        </p:nvSpPr>
        <p:spPr>
          <a:xfrm>
            <a:off x="0" y="1695450"/>
            <a:ext cx="5676900" cy="6667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518BC8-A9E7-4D56-8194-9887669FA72F}"/>
              </a:ext>
            </a:extLst>
          </p:cNvPr>
          <p:cNvSpPr txBox="1"/>
          <p:nvPr/>
        </p:nvSpPr>
        <p:spPr>
          <a:xfrm>
            <a:off x="381000" y="1514475"/>
            <a:ext cx="6038850" cy="1061829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b="1" dirty="0">
              <a:latin typeface="Times New Roman"/>
              <a:cs typeface="Times New Roman"/>
            </a:endParaRPr>
          </a:p>
          <a:p>
            <a:endParaRPr lang="en-US" sz="1200" b="1" dirty="0">
              <a:latin typeface="Times New Roman"/>
              <a:cs typeface="Times New Roman"/>
            </a:endParaRPr>
          </a:p>
          <a:p>
            <a:endParaRPr lang="en-US" sz="1200" b="1" dirty="0">
              <a:latin typeface="Times New Roman"/>
              <a:cs typeface="Times New Roman"/>
            </a:endParaRPr>
          </a:p>
          <a:p>
            <a:endParaRPr lang="en-US" sz="1200" b="1" dirty="0">
              <a:latin typeface="Times New Roman"/>
              <a:cs typeface="Times New Roman"/>
            </a:endParaRPr>
          </a:p>
          <a:p>
            <a:r>
              <a:rPr lang="en-US" sz="1200" b="1">
                <a:latin typeface="Times New Roman"/>
                <a:cs typeface="Times New Roman"/>
              </a:rPr>
              <a:t>In 1950's-1951 to 1959</a:t>
            </a:r>
            <a:endParaRPr lang="en-US">
              <a:cs typeface="Calibri"/>
            </a:endParaRPr>
          </a:p>
          <a:p>
            <a:endParaRPr lang="en-US" sz="1200" b="1" dirty="0">
              <a:latin typeface="Times New Roman"/>
              <a:cs typeface="Times New Roman"/>
            </a:endParaRPr>
          </a:p>
          <a:p>
            <a:endParaRPr lang="en-US" sz="1200" b="1" dirty="0">
              <a:latin typeface="Times New Roman"/>
              <a:cs typeface="Times New Roman"/>
            </a:endParaRPr>
          </a:p>
          <a:p>
            <a:pPr>
              <a:lnSpc>
                <a:spcPct val="200000"/>
              </a:lnSpc>
            </a:pPr>
            <a:r>
              <a:rPr lang="en-US" sz="1200" dirty="0">
                <a:latin typeface="Times New Roman"/>
                <a:cs typeface="Times New Roman"/>
              </a:rPr>
              <a:t>                                             In 1951, in general, most styles of Black Dress during 1950's was</a:t>
            </a:r>
            <a:endParaRPr lang="en-US" sz="1200" b="1" dirty="0">
              <a:latin typeface="Times New Roman"/>
              <a:cs typeface="Times New Roman"/>
            </a:endParaRPr>
          </a:p>
          <a:p>
            <a:pPr>
              <a:lnSpc>
                <a:spcPct val="200000"/>
              </a:lnSpc>
            </a:pPr>
            <a:r>
              <a:rPr lang="en-US" sz="1200" dirty="0">
                <a:latin typeface="Times New Roman"/>
                <a:cs typeface="Times New Roman"/>
              </a:rPr>
              <a:t>                                             dominated by Christian Dior; a plunging neckline, a pencil- slim </a:t>
            </a:r>
            <a:endParaRPr lang="en-US" sz="1200" b="1" dirty="0">
              <a:latin typeface="Times New Roman"/>
              <a:cs typeface="Times New Roman"/>
            </a:endParaRPr>
          </a:p>
          <a:p>
            <a:pPr>
              <a:lnSpc>
                <a:spcPct val="200000"/>
              </a:lnSpc>
            </a:pPr>
            <a:r>
              <a:rPr lang="en-US" sz="1200" dirty="0">
                <a:latin typeface="Times New Roman"/>
                <a:cs typeface="Times New Roman"/>
              </a:rPr>
              <a:t>                                             skirt combine for a cocktail dress. </a:t>
            </a:r>
            <a:endParaRPr lang="en-US" sz="1200" b="1"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1955, a graceful, but revolutionized style of Black Dress a</a:t>
            </a:r>
          </a:p>
          <a:p>
            <a:pPr>
              <a:lnSpc>
                <a:spcPct val="200000"/>
              </a:lnSpc>
            </a:pPr>
            <a:r>
              <a:rPr lang="en-US" sz="1200" dirty="0">
                <a:latin typeface="Times New Roman"/>
                <a:cs typeface="Times New Roman"/>
              </a:rPr>
              <a:t>                                            decade before came back. </a:t>
            </a: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a:t>
            </a:r>
          </a:p>
          <a:p>
            <a:pPr>
              <a:lnSpc>
                <a:spcPct val="200000"/>
              </a:lnSpc>
            </a:pPr>
            <a:r>
              <a:rPr lang="en-US" sz="1200" dirty="0">
                <a:latin typeface="Times New Roman"/>
                <a:cs typeface="Times New Roman"/>
              </a:rPr>
              <a:t>                                 </a:t>
            </a:r>
            <a:endParaRPr lang="en-US"/>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1956, a new style of Black Dress - a wool-crepe cocktailed dress</a:t>
            </a:r>
          </a:p>
          <a:p>
            <a:pPr>
              <a:lnSpc>
                <a:spcPct val="200000"/>
              </a:lnSpc>
            </a:pPr>
            <a:r>
              <a:rPr lang="en-US" sz="1200" dirty="0">
                <a:latin typeface="Times New Roman"/>
                <a:cs typeface="Times New Roman"/>
              </a:rPr>
              <a:t>                                            with a bare chiffon midriff - worn by Marilyn Monroe became</a:t>
            </a:r>
            <a:endParaRPr lang="en-US" dirty="0">
              <a:latin typeface="Calibri"/>
              <a:cs typeface="Calibri"/>
            </a:endParaRPr>
          </a:p>
          <a:p>
            <a:pPr>
              <a:lnSpc>
                <a:spcPct val="200000"/>
              </a:lnSpc>
            </a:pPr>
            <a:r>
              <a:rPr lang="en-US" sz="1200" dirty="0">
                <a:latin typeface="Times New Roman"/>
                <a:cs typeface="Times New Roman"/>
              </a:rPr>
              <a:t>                                            famous. </a:t>
            </a:r>
            <a:endParaRPr lang="en-US" dirty="0">
              <a:cs typeface="Calibri"/>
            </a:endParaRPr>
          </a:p>
          <a:p>
            <a:pPr>
              <a:lnSpc>
                <a:spcPct val="200000"/>
              </a:lnSpc>
            </a:pPr>
            <a:r>
              <a:rPr lang="en-US" sz="1200" dirty="0">
                <a:latin typeface="Times New Roman"/>
                <a:cs typeface="Times New Roman"/>
              </a:rPr>
              <a:t>          </a:t>
            </a:r>
            <a:endParaRPr lang="en-US" dirty="0">
              <a:latin typeface="Calibri"/>
              <a:cs typeface="Calibri"/>
            </a:endParaRPr>
          </a:p>
          <a:p>
            <a:pPr>
              <a:lnSpc>
                <a:spcPct val="200000"/>
              </a:lnSpc>
            </a:pPr>
            <a:r>
              <a:rPr lang="en-US" sz="1200" dirty="0">
                <a:latin typeface="Times New Roman"/>
                <a:cs typeface="Times New Roman"/>
              </a:rPr>
              <a:t>                           </a:t>
            </a:r>
            <a:endParaRPr lang="en-US">
              <a:cs typeface="Calibri"/>
            </a:endParaRPr>
          </a:p>
          <a:p>
            <a:pPr>
              <a:lnSpc>
                <a:spcPct val="200000"/>
              </a:lnSpc>
            </a:pPr>
            <a:r>
              <a:rPr lang="en-US" sz="1200" dirty="0">
                <a:latin typeface="Times New Roman"/>
                <a:cs typeface="Times New Roman"/>
              </a:rPr>
              <a:t>                                           </a:t>
            </a:r>
          </a:p>
          <a:p>
            <a:pPr>
              <a:lnSpc>
                <a:spcPct val="200000"/>
              </a:lnSpc>
            </a:pPr>
            <a:r>
              <a:rPr lang="en-US" sz="1200" dirty="0">
                <a:latin typeface="Times New Roman"/>
                <a:cs typeface="Times New Roman"/>
              </a:rPr>
              <a:t>                                            In 1959, Chanel celebrated herself by putting the finishing touches</a:t>
            </a:r>
          </a:p>
          <a:p>
            <a:pPr>
              <a:lnSpc>
                <a:spcPct val="200000"/>
              </a:lnSpc>
            </a:pPr>
            <a:r>
              <a:rPr lang="en-US" sz="1200" dirty="0">
                <a:latin typeface="Times New Roman"/>
                <a:cs typeface="Times New Roman"/>
              </a:rPr>
              <a:t>                                            on the late 50's design – Mademoiselle Chanel; looked young,</a:t>
            </a:r>
            <a:endParaRPr lang="en-US" dirty="0">
              <a:latin typeface="Calibri"/>
              <a:cs typeface="Calibri"/>
            </a:endParaRPr>
          </a:p>
          <a:p>
            <a:pPr>
              <a:lnSpc>
                <a:spcPct val="200000"/>
              </a:lnSpc>
            </a:pPr>
            <a:r>
              <a:rPr lang="en-US" sz="1200" dirty="0">
                <a:latin typeface="Times New Roman"/>
                <a:cs typeface="Times New Roman"/>
              </a:rPr>
              <a:t>                                            pretty, cute, lovely with layered-frilled skirt. </a:t>
            </a:r>
            <a:endParaRPr lang="en-US" dirty="0">
              <a:cs typeface="Calibri"/>
            </a:endParaRPr>
          </a:p>
          <a:p>
            <a:pPr>
              <a:lnSpc>
                <a:spcPct val="200000"/>
              </a:lnSpc>
            </a:pPr>
            <a:endParaRPr lang="en-US" dirty="0">
              <a:latin typeface="Calibri"/>
              <a:cs typeface="Calibri"/>
            </a:endParaRPr>
          </a:p>
          <a:p>
            <a:pPr>
              <a:lnSpc>
                <a:spcPct val="200000"/>
              </a:lnSpc>
            </a:pPr>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p:txBody>
      </p:sp>
      <p:pic>
        <p:nvPicPr>
          <p:cNvPr id="7" name="Picture 7" descr="A person holding a tennis racket&#10;&#10;Description generated with high confidence">
            <a:extLst>
              <a:ext uri="{FF2B5EF4-FFF2-40B4-BE49-F238E27FC236}">
                <a16:creationId xmlns:a16="http://schemas.microsoft.com/office/drawing/2014/main" id="{C72AE69B-4DE4-4D74-87ED-0B8C8E26B587}"/>
              </a:ext>
            </a:extLst>
          </p:cNvPr>
          <p:cNvPicPr>
            <a:picLocks noChangeAspect="1"/>
          </p:cNvPicPr>
          <p:nvPr/>
        </p:nvPicPr>
        <p:blipFill>
          <a:blip r:embed="rId2"/>
          <a:stretch>
            <a:fillRect/>
          </a:stretch>
        </p:blipFill>
        <p:spPr>
          <a:xfrm>
            <a:off x="476250" y="2809875"/>
            <a:ext cx="1504950" cy="1600200"/>
          </a:xfrm>
          <a:prstGeom prst="rect">
            <a:avLst/>
          </a:prstGeom>
        </p:spPr>
      </p:pic>
      <p:pic>
        <p:nvPicPr>
          <p:cNvPr id="9" name="Picture 9" descr="A person wearing a black dress&#10;&#10;Description generated with very high confidence">
            <a:extLst>
              <a:ext uri="{FF2B5EF4-FFF2-40B4-BE49-F238E27FC236}">
                <a16:creationId xmlns:a16="http://schemas.microsoft.com/office/drawing/2014/main" id="{6EB771A2-779F-4725-BBFA-18C8E94309C6}"/>
              </a:ext>
            </a:extLst>
          </p:cNvPr>
          <p:cNvPicPr>
            <a:picLocks noChangeAspect="1"/>
          </p:cNvPicPr>
          <p:nvPr/>
        </p:nvPicPr>
        <p:blipFill>
          <a:blip r:embed="rId3"/>
          <a:stretch>
            <a:fillRect/>
          </a:stretch>
        </p:blipFill>
        <p:spPr>
          <a:xfrm>
            <a:off x="476250" y="4924425"/>
            <a:ext cx="1504950" cy="1628775"/>
          </a:xfrm>
          <a:prstGeom prst="rect">
            <a:avLst/>
          </a:prstGeom>
        </p:spPr>
      </p:pic>
      <p:pic>
        <p:nvPicPr>
          <p:cNvPr id="11" name="Picture 11" descr="A group of people walking down a dirt road&#10;&#10;Description generated with very high confidence">
            <a:extLst>
              <a:ext uri="{FF2B5EF4-FFF2-40B4-BE49-F238E27FC236}">
                <a16:creationId xmlns:a16="http://schemas.microsoft.com/office/drawing/2014/main" id="{F045B29C-7428-4797-B93D-B8A9C89CF7ED}"/>
              </a:ext>
            </a:extLst>
          </p:cNvPr>
          <p:cNvPicPr>
            <a:picLocks noChangeAspect="1"/>
          </p:cNvPicPr>
          <p:nvPr/>
        </p:nvPicPr>
        <p:blipFill>
          <a:blip r:embed="rId4"/>
          <a:stretch>
            <a:fillRect/>
          </a:stretch>
        </p:blipFill>
        <p:spPr>
          <a:xfrm>
            <a:off x="476250" y="7077075"/>
            <a:ext cx="1504950" cy="1552575"/>
          </a:xfrm>
          <a:prstGeom prst="rect">
            <a:avLst/>
          </a:prstGeom>
        </p:spPr>
      </p:pic>
      <p:pic>
        <p:nvPicPr>
          <p:cNvPr id="13" name="Picture 13" descr="A group of people around each other&#10;&#10;Description generated with very high confidence">
            <a:extLst>
              <a:ext uri="{FF2B5EF4-FFF2-40B4-BE49-F238E27FC236}">
                <a16:creationId xmlns:a16="http://schemas.microsoft.com/office/drawing/2014/main" id="{5C849B9B-2505-447E-A78E-10DFE8E548AD}"/>
              </a:ext>
            </a:extLst>
          </p:cNvPr>
          <p:cNvPicPr>
            <a:picLocks noChangeAspect="1"/>
          </p:cNvPicPr>
          <p:nvPr/>
        </p:nvPicPr>
        <p:blipFill>
          <a:blip r:embed="rId5"/>
          <a:stretch>
            <a:fillRect/>
          </a:stretch>
        </p:blipFill>
        <p:spPr>
          <a:xfrm>
            <a:off x="476250" y="9058275"/>
            <a:ext cx="1504950" cy="1552575"/>
          </a:xfrm>
          <a:prstGeom prst="rect">
            <a:avLst/>
          </a:prstGeom>
        </p:spPr>
      </p:pic>
      <p:sp>
        <p:nvSpPr>
          <p:cNvPr id="2" name="TextBox 1">
            <a:extLst>
              <a:ext uri="{FF2B5EF4-FFF2-40B4-BE49-F238E27FC236}">
                <a16:creationId xmlns:a16="http://schemas.microsoft.com/office/drawing/2014/main" id="{8C0C15D1-48E6-4309-897B-E0BDEFAF7993}"/>
              </a:ext>
            </a:extLst>
          </p:cNvPr>
          <p:cNvSpPr txBox="1"/>
          <p:nvPr/>
        </p:nvSpPr>
        <p:spPr>
          <a:xfrm>
            <a:off x="6538595" y="967105"/>
            <a:ext cx="113792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rPr>
              <a:t>11</a:t>
            </a:r>
            <a:endParaRPr lang="en-US" sz="1200" dirty="0">
              <a:latin typeface="Bookman Old Style"/>
              <a:cs typeface="Calibri"/>
            </a:endParaRPr>
          </a:p>
        </p:txBody>
      </p:sp>
    </p:spTree>
    <p:extLst>
      <p:ext uri="{BB962C8B-B14F-4D97-AF65-F5344CB8AC3E}">
        <p14:creationId xmlns:p14="http://schemas.microsoft.com/office/powerpoint/2010/main" val="316034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021C45-9BF0-4340-8F4B-1E564E72F598}"/>
              </a:ext>
            </a:extLst>
          </p:cNvPr>
          <p:cNvSpPr txBox="1"/>
          <p:nvPr/>
        </p:nvSpPr>
        <p:spPr>
          <a:xfrm>
            <a:off x="178904" y="1233944"/>
            <a:ext cx="4306957"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History of The Black Dress</a:t>
            </a:r>
          </a:p>
          <a:p>
            <a:pPr algn="l"/>
            <a:endParaRPr lang="en-US" dirty="0"/>
          </a:p>
        </p:txBody>
      </p:sp>
      <p:sp>
        <p:nvSpPr>
          <p:cNvPr id="5" name="Rectangle 4">
            <a:extLst>
              <a:ext uri="{FF2B5EF4-FFF2-40B4-BE49-F238E27FC236}">
                <a16:creationId xmlns:a16="http://schemas.microsoft.com/office/drawing/2014/main" id="{9992759C-5D4E-4A92-A504-639FCFABC713}"/>
              </a:ext>
            </a:extLst>
          </p:cNvPr>
          <p:cNvSpPr/>
          <p:nvPr/>
        </p:nvSpPr>
        <p:spPr>
          <a:xfrm>
            <a:off x="0" y="1695450"/>
            <a:ext cx="5534025" cy="76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03C43F-000A-4185-9A3F-186CD9AEE0C6}"/>
              </a:ext>
            </a:extLst>
          </p:cNvPr>
          <p:cNvSpPr txBox="1"/>
          <p:nvPr/>
        </p:nvSpPr>
        <p:spPr>
          <a:xfrm>
            <a:off x="362792" y="1367459"/>
            <a:ext cx="6191250" cy="132036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b="1" dirty="0">
              <a:latin typeface="Times New Roman"/>
              <a:cs typeface="Times New Roman"/>
            </a:endParaRPr>
          </a:p>
          <a:p>
            <a:endParaRPr lang="en-US" sz="1200" b="1" dirty="0">
              <a:latin typeface="Times New Roman"/>
              <a:cs typeface="Times New Roman"/>
            </a:endParaRPr>
          </a:p>
          <a:p>
            <a:endParaRPr lang="en-US" sz="1200" b="1" dirty="0">
              <a:latin typeface="Times New Roman"/>
              <a:cs typeface="Times New Roman"/>
            </a:endParaRPr>
          </a:p>
          <a:p>
            <a:endParaRPr lang="en-US" sz="1200" b="1" dirty="0">
              <a:latin typeface="Times New Roman"/>
              <a:cs typeface="Times New Roman"/>
            </a:endParaRPr>
          </a:p>
          <a:p>
            <a:endParaRPr lang="en-US" sz="1200" b="1" dirty="0">
              <a:latin typeface="Times New Roman"/>
              <a:cs typeface="Times New Roman"/>
            </a:endParaRPr>
          </a:p>
          <a:p>
            <a:r>
              <a:rPr lang="en-US" sz="1200" b="1" dirty="0">
                <a:latin typeface="Times New Roman"/>
                <a:cs typeface="Times New Roman"/>
              </a:rPr>
              <a:t>In 1960's-1961 to 1965</a:t>
            </a:r>
            <a:endParaRPr lang="en-US" dirty="0">
              <a:cs typeface="Calibri"/>
            </a:endParaRPr>
          </a:p>
          <a:p>
            <a:endParaRPr lang="en-US" sz="1200" b="1" dirty="0">
              <a:latin typeface="Times New Roman"/>
              <a:cs typeface="Times New Roman"/>
            </a:endParaRPr>
          </a:p>
          <a:p>
            <a:pPr>
              <a:lnSpc>
                <a:spcPct val="200000"/>
              </a:lnSpc>
            </a:pPr>
            <a:r>
              <a:rPr lang="en-US" sz="1200" dirty="0">
                <a:latin typeface="Times New Roman"/>
                <a:cs typeface="Times New Roman"/>
              </a:rPr>
              <a:t>                                             In 1961, the Little Black Dress worn by Audrey Hepburn in her</a:t>
            </a:r>
            <a:endParaRPr lang="en-US" dirty="0">
              <a:latin typeface="Calibri"/>
              <a:cs typeface="Calibri"/>
            </a:endParaRPr>
          </a:p>
          <a:p>
            <a:pPr>
              <a:lnSpc>
                <a:spcPct val="200000"/>
              </a:lnSpc>
            </a:pPr>
            <a:r>
              <a:rPr lang="en-US" sz="1200" dirty="0">
                <a:latin typeface="Times New Roman"/>
                <a:cs typeface="Times New Roman"/>
              </a:rPr>
              <a:t>                                             movie "Breakfast at Tiffany's" and designed by Hubert de Givenchy</a:t>
            </a:r>
            <a:endParaRPr lang="en-US" dirty="0">
              <a:latin typeface="Calibri"/>
              <a:cs typeface="Calibri"/>
            </a:endParaRPr>
          </a:p>
          <a:p>
            <a:pPr>
              <a:lnSpc>
                <a:spcPct val="200000"/>
              </a:lnSpc>
            </a:pPr>
            <a:r>
              <a:rPr lang="en-US" sz="1200" dirty="0">
                <a:latin typeface="Times New Roman"/>
                <a:cs typeface="Times New Roman"/>
              </a:rPr>
              <a:t>                                             was extremely popular. </a:t>
            </a:r>
            <a:endParaRPr lang="en-US" dirty="0">
              <a:cs typeface="Calibri"/>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1962, a new style of Black Dress with the multiple ropes of pearls</a:t>
            </a:r>
            <a:endParaRPr lang="en-US" dirty="0">
              <a:latin typeface="Calibri"/>
              <a:cs typeface="Calibri"/>
            </a:endParaRPr>
          </a:p>
          <a:p>
            <a:pPr>
              <a:lnSpc>
                <a:spcPct val="200000"/>
              </a:lnSpc>
            </a:pPr>
            <a:r>
              <a:rPr lang="en-US" sz="1200" dirty="0">
                <a:latin typeface="Times New Roman"/>
                <a:cs typeface="Times New Roman"/>
              </a:rPr>
              <a:t>                                             probably inspired by first lady Jacqueline Kennedy and influenced</a:t>
            </a:r>
            <a:endParaRPr lang="en-US" dirty="0">
              <a:latin typeface="Calibri"/>
              <a:cs typeface="Calibri"/>
            </a:endParaRPr>
          </a:p>
          <a:p>
            <a:pPr>
              <a:lnSpc>
                <a:spcPct val="200000"/>
              </a:lnSpc>
            </a:pPr>
            <a:r>
              <a:rPr lang="en-US" sz="1200" dirty="0">
                <a:latin typeface="Times New Roman"/>
                <a:cs typeface="Times New Roman"/>
              </a:rPr>
              <a:t>                                             by Chanel became famous.</a:t>
            </a:r>
            <a:endParaRPr lang="en-US" dirty="0">
              <a:cs typeface="Calibri"/>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pPr>
              <a:lnSpc>
                <a:spcPct val="200000"/>
              </a:lnSpc>
            </a:pPr>
            <a:r>
              <a:rPr lang="en-US" sz="1200" dirty="0">
                <a:latin typeface="Times New Roman"/>
                <a:cs typeface="Times New Roman"/>
              </a:rPr>
              <a:t>                                            In 1965, a style of the mini black dress with beaded chiffon, hems</a:t>
            </a:r>
          </a:p>
          <a:p>
            <a:pPr>
              <a:lnSpc>
                <a:spcPct val="200000"/>
              </a:lnSpc>
            </a:pPr>
            <a:r>
              <a:rPr lang="en-US" sz="1200" dirty="0">
                <a:latin typeface="Times New Roman"/>
                <a:cs typeface="Times New Roman"/>
              </a:rPr>
              <a:t>                                            commenced and dramatically became trendy. </a:t>
            </a:r>
            <a:endParaRPr lang="en-US" dirty="0">
              <a:cs typeface="Calibri"/>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In 1970's - 1970 and 1977</a:t>
            </a:r>
          </a:p>
          <a:p>
            <a:pPr>
              <a:lnSpc>
                <a:spcPct val="200000"/>
              </a:lnSpc>
            </a:pPr>
            <a:endParaRPr lang="en-US" sz="1200" b="1" dirty="0">
              <a:latin typeface="Times New Roman"/>
              <a:cs typeface="Times New Roman"/>
            </a:endParaRPr>
          </a:p>
          <a:p>
            <a:pPr>
              <a:lnSpc>
                <a:spcPct val="200000"/>
              </a:lnSpc>
            </a:pPr>
            <a:r>
              <a:rPr lang="en-US" sz="1200" dirty="0">
                <a:latin typeface="Times New Roman"/>
                <a:cs typeface="Times New Roman"/>
              </a:rPr>
              <a:t>                                            In 1970, the simple, sexy wrap disco style of black dress worn by Liza</a:t>
            </a:r>
            <a:endParaRPr lang="en-US" dirty="0">
              <a:latin typeface="Calibri"/>
              <a:cs typeface="Calibri"/>
            </a:endParaRPr>
          </a:p>
          <a:p>
            <a:pPr>
              <a:lnSpc>
                <a:spcPct val="200000"/>
              </a:lnSpc>
            </a:pPr>
            <a:r>
              <a:rPr lang="en-US" sz="1200" dirty="0">
                <a:latin typeface="Times New Roman"/>
                <a:cs typeface="Times New Roman"/>
              </a:rPr>
              <a:t>                                            Minnelli in the Academy Awards was famous. </a:t>
            </a:r>
            <a:endParaRPr lang="en-US" dirty="0">
              <a:cs typeface="Calibri"/>
            </a:endParaRPr>
          </a:p>
          <a:p>
            <a:endParaRPr lang="en-US" dirty="0">
              <a:cs typeface="Calibri"/>
            </a:endParaRPr>
          </a:p>
          <a:p>
            <a:endParaRPr lang="en-US" dirty="0">
              <a:latin typeface="Calibri"/>
              <a:cs typeface="Calibri"/>
            </a:endParaRPr>
          </a:p>
          <a:p>
            <a:endParaRPr lang="en-US" dirty="0">
              <a:latin typeface="Calibri"/>
              <a:cs typeface="Calibri"/>
            </a:endParaRPr>
          </a:p>
          <a:p>
            <a:endParaRPr lang="en-US" sz="1200" i="1" dirty="0">
              <a:latin typeface="Times New Roman"/>
              <a:cs typeface="Times New Roman"/>
            </a:endParaRPr>
          </a:p>
          <a:p>
            <a:endParaRPr lang="en-US" dirty="0"/>
          </a:p>
          <a:p>
            <a:pPr>
              <a:lnSpc>
                <a:spcPct val="200000"/>
              </a:lnSpc>
            </a:pPr>
            <a:endParaRPr lang="en-US" sz="1200" dirty="0">
              <a:latin typeface="Times New Roman"/>
              <a:cs typeface="Times New Roman"/>
            </a:endParaRPr>
          </a:p>
          <a:p>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endParaRPr lang="en-US" sz="1200" dirty="0">
              <a:latin typeface="Times New Roman"/>
              <a:cs typeface="Times New Roman"/>
            </a:endParaRPr>
          </a:p>
          <a:p>
            <a:endParaRPr lang="en-US" dirty="0">
              <a:latin typeface="Calibri"/>
              <a:cs typeface="Calibri"/>
            </a:endParaRPr>
          </a:p>
          <a:p>
            <a:endParaRPr lang="en-US" sz="1200" dirty="0">
              <a:latin typeface="Times New Roman"/>
              <a:cs typeface="Times New Roman"/>
            </a:endParaRPr>
          </a:p>
          <a:p>
            <a:endParaRPr lang="en-US" sz="1200" i="1" dirty="0">
              <a:latin typeface="Times New Roman"/>
              <a:cs typeface="Times New Roman"/>
            </a:endParaRPr>
          </a:p>
          <a:p>
            <a:endParaRPr lang="en-US" sz="1200" dirty="0">
              <a:latin typeface="Times New Roman"/>
              <a:cs typeface="Times New Roman"/>
            </a:endParaRPr>
          </a:p>
          <a:p>
            <a:endParaRPr lang="en-US" dirty="0">
              <a:cs typeface="Calibri"/>
            </a:endParaRPr>
          </a:p>
        </p:txBody>
      </p:sp>
      <p:pic>
        <p:nvPicPr>
          <p:cNvPr id="7" name="Picture 7" descr="A person standing in front of a building&#10;&#10;Description generated with very high confidence">
            <a:extLst>
              <a:ext uri="{FF2B5EF4-FFF2-40B4-BE49-F238E27FC236}">
                <a16:creationId xmlns:a16="http://schemas.microsoft.com/office/drawing/2014/main" id="{8A4FF4A5-716F-4906-977C-2B1ECF0FBEB4}"/>
              </a:ext>
            </a:extLst>
          </p:cNvPr>
          <p:cNvPicPr>
            <a:picLocks noChangeAspect="1"/>
          </p:cNvPicPr>
          <p:nvPr/>
        </p:nvPicPr>
        <p:blipFill>
          <a:blip r:embed="rId2"/>
          <a:stretch>
            <a:fillRect/>
          </a:stretch>
        </p:blipFill>
        <p:spPr>
          <a:xfrm>
            <a:off x="409575" y="2781300"/>
            <a:ext cx="1524000" cy="1571625"/>
          </a:xfrm>
          <a:prstGeom prst="rect">
            <a:avLst/>
          </a:prstGeom>
        </p:spPr>
      </p:pic>
      <p:pic>
        <p:nvPicPr>
          <p:cNvPr id="9" name="Picture 9" descr="A person wearing a suit and tie&#10;&#10;Description generated with very high confidence">
            <a:extLst>
              <a:ext uri="{FF2B5EF4-FFF2-40B4-BE49-F238E27FC236}">
                <a16:creationId xmlns:a16="http://schemas.microsoft.com/office/drawing/2014/main" id="{BCFDB0A2-59CD-49FC-8B20-B40B5E589D31}"/>
              </a:ext>
            </a:extLst>
          </p:cNvPr>
          <p:cNvPicPr>
            <a:picLocks noChangeAspect="1"/>
          </p:cNvPicPr>
          <p:nvPr/>
        </p:nvPicPr>
        <p:blipFill>
          <a:blip r:embed="rId3"/>
          <a:stretch>
            <a:fillRect/>
          </a:stretch>
        </p:blipFill>
        <p:spPr>
          <a:xfrm>
            <a:off x="409575" y="4695825"/>
            <a:ext cx="1524000" cy="1457325"/>
          </a:xfrm>
          <a:prstGeom prst="rect">
            <a:avLst/>
          </a:prstGeom>
        </p:spPr>
      </p:pic>
      <p:pic>
        <p:nvPicPr>
          <p:cNvPr id="11" name="Picture 11" descr="A person in a black dress&#10;&#10;Description generated with very high confidence">
            <a:extLst>
              <a:ext uri="{FF2B5EF4-FFF2-40B4-BE49-F238E27FC236}">
                <a16:creationId xmlns:a16="http://schemas.microsoft.com/office/drawing/2014/main" id="{66C4A563-62AC-4B6D-A25B-4F42953C68D8}"/>
              </a:ext>
            </a:extLst>
          </p:cNvPr>
          <p:cNvPicPr>
            <a:picLocks noChangeAspect="1"/>
          </p:cNvPicPr>
          <p:nvPr/>
        </p:nvPicPr>
        <p:blipFill>
          <a:blip r:embed="rId4"/>
          <a:stretch>
            <a:fillRect/>
          </a:stretch>
        </p:blipFill>
        <p:spPr>
          <a:xfrm>
            <a:off x="409575" y="6505575"/>
            <a:ext cx="1524000" cy="1571625"/>
          </a:xfrm>
          <a:prstGeom prst="rect">
            <a:avLst/>
          </a:prstGeom>
        </p:spPr>
      </p:pic>
      <p:pic>
        <p:nvPicPr>
          <p:cNvPr id="13" name="Picture 13" descr="A person wearing a suit and tie&#10;&#10;Description generated with very high confidence">
            <a:extLst>
              <a:ext uri="{FF2B5EF4-FFF2-40B4-BE49-F238E27FC236}">
                <a16:creationId xmlns:a16="http://schemas.microsoft.com/office/drawing/2014/main" id="{F511EDA8-9A3D-4F1E-8375-1A9A719B3266}"/>
              </a:ext>
            </a:extLst>
          </p:cNvPr>
          <p:cNvPicPr>
            <a:picLocks noChangeAspect="1"/>
          </p:cNvPicPr>
          <p:nvPr/>
        </p:nvPicPr>
        <p:blipFill>
          <a:blip r:embed="rId5"/>
          <a:stretch>
            <a:fillRect/>
          </a:stretch>
        </p:blipFill>
        <p:spPr>
          <a:xfrm>
            <a:off x="409575" y="9163050"/>
            <a:ext cx="1524000" cy="1485900"/>
          </a:xfrm>
          <a:prstGeom prst="rect">
            <a:avLst/>
          </a:prstGeom>
        </p:spPr>
      </p:pic>
      <p:sp>
        <p:nvSpPr>
          <p:cNvPr id="2" name="TextBox 1">
            <a:extLst>
              <a:ext uri="{FF2B5EF4-FFF2-40B4-BE49-F238E27FC236}">
                <a16:creationId xmlns:a16="http://schemas.microsoft.com/office/drawing/2014/main" id="{7E9FC113-6FDA-4740-90B4-D5EB1C96BC4B}"/>
              </a:ext>
            </a:extLst>
          </p:cNvPr>
          <p:cNvSpPr txBox="1"/>
          <p:nvPr/>
        </p:nvSpPr>
        <p:spPr>
          <a:xfrm>
            <a:off x="6525895" y="956945"/>
            <a:ext cx="51816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rPr>
              <a:t>12</a:t>
            </a:r>
          </a:p>
        </p:txBody>
      </p:sp>
    </p:spTree>
    <p:extLst>
      <p:ext uri="{BB962C8B-B14F-4D97-AF65-F5344CB8AC3E}">
        <p14:creationId xmlns:p14="http://schemas.microsoft.com/office/powerpoint/2010/main" val="173543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453405-089F-47A5-97D1-E33B72325B67}"/>
              </a:ext>
            </a:extLst>
          </p:cNvPr>
          <p:cNvSpPr txBox="1"/>
          <p:nvPr/>
        </p:nvSpPr>
        <p:spPr>
          <a:xfrm>
            <a:off x="149277" y="1046202"/>
            <a:ext cx="4347772"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History of The Black Dress</a:t>
            </a:r>
          </a:p>
        </p:txBody>
      </p:sp>
      <p:sp>
        <p:nvSpPr>
          <p:cNvPr id="5" name="Rectangle 4">
            <a:extLst>
              <a:ext uri="{FF2B5EF4-FFF2-40B4-BE49-F238E27FC236}">
                <a16:creationId xmlns:a16="http://schemas.microsoft.com/office/drawing/2014/main" id="{17AF6F4E-FCA6-4AF9-B816-670FD73817C0}"/>
              </a:ext>
            </a:extLst>
          </p:cNvPr>
          <p:cNvSpPr/>
          <p:nvPr/>
        </p:nvSpPr>
        <p:spPr>
          <a:xfrm>
            <a:off x="-38100" y="1533525"/>
            <a:ext cx="5553075" cy="6667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7CDC1FE-788B-4664-A510-60B04BB29210}"/>
              </a:ext>
            </a:extLst>
          </p:cNvPr>
          <p:cNvSpPr txBox="1"/>
          <p:nvPr/>
        </p:nvSpPr>
        <p:spPr>
          <a:xfrm>
            <a:off x="371475" y="1204377"/>
            <a:ext cx="6076950" cy="109876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a:t>
            </a:r>
            <a:endParaRPr lang="en-US" dirty="0">
              <a:latin typeface="Calibri"/>
              <a:cs typeface="Calibri"/>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1977, rock style of the Little Black Dress worn by Deborah Harry</a:t>
            </a:r>
            <a:endParaRPr lang="en-US" dirty="0">
              <a:latin typeface="Calibri"/>
              <a:cs typeface="Calibri"/>
            </a:endParaRPr>
          </a:p>
          <a:p>
            <a:pPr>
              <a:lnSpc>
                <a:spcPct val="200000"/>
              </a:lnSpc>
            </a:pPr>
            <a:r>
              <a:rPr lang="en-US" sz="1200" dirty="0">
                <a:latin typeface="Times New Roman"/>
                <a:cs typeface="Times New Roman"/>
              </a:rPr>
              <a:t>                                          became trendy; the dress emphasized "little". </a:t>
            </a:r>
            <a:endParaRPr lang="en-US" dirty="0">
              <a:cs typeface="Calibri"/>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b="1" dirty="0">
              <a:latin typeface="Times New Roman"/>
              <a:cs typeface="Times New Roman"/>
            </a:endParaRPr>
          </a:p>
          <a:p>
            <a:r>
              <a:rPr lang="en-US" sz="1200" b="1" dirty="0">
                <a:latin typeface="Times New Roman"/>
                <a:cs typeface="Times New Roman"/>
              </a:rPr>
              <a:t>In 1980's-1988</a:t>
            </a: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pPr>
              <a:lnSpc>
                <a:spcPct val="200000"/>
              </a:lnSpc>
            </a:pPr>
            <a:r>
              <a:rPr lang="en-US" sz="1200" dirty="0">
                <a:latin typeface="Times New Roman"/>
                <a:cs typeface="Times New Roman"/>
              </a:rPr>
              <a:t>                                          In 1988, a sleek gown with sleek </a:t>
            </a:r>
            <a:r>
              <a:rPr lang="en-US" sz="1200" dirty="0" err="1">
                <a:latin typeface="Times New Roman"/>
                <a:cs typeface="Times New Roman"/>
              </a:rPr>
              <a:t>updo</a:t>
            </a:r>
            <a:r>
              <a:rPr lang="en-US" sz="1200" dirty="0">
                <a:latin typeface="Times New Roman"/>
                <a:cs typeface="Times New Roman"/>
              </a:rPr>
              <a:t> style that showed elegant worn</a:t>
            </a:r>
          </a:p>
          <a:p>
            <a:pPr>
              <a:lnSpc>
                <a:spcPct val="200000"/>
              </a:lnSpc>
            </a:pPr>
            <a:r>
              <a:rPr lang="en-US" sz="1200" dirty="0">
                <a:latin typeface="Times New Roman"/>
                <a:cs typeface="Times New Roman"/>
              </a:rPr>
              <a:t>                                          by Iman became a new trend of Black Dress. </a:t>
            </a:r>
            <a:endParaRPr lang="en-US" dirty="0"/>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In 1990's – 1994 and 1999 </a:t>
            </a:r>
          </a:p>
          <a:p>
            <a:pPr>
              <a:lnSpc>
                <a:spcPct val="200000"/>
              </a:lnSpc>
            </a:pPr>
            <a:endParaRPr lang="en-US" sz="1200" b="1" dirty="0">
              <a:latin typeface="Times New Roman"/>
              <a:cs typeface="Times New Roman"/>
            </a:endParaRPr>
          </a:p>
          <a:p>
            <a:pPr>
              <a:lnSpc>
                <a:spcPct val="200000"/>
              </a:lnSpc>
            </a:pPr>
            <a:r>
              <a:rPr lang="en-US" sz="1200" b="1" dirty="0">
                <a:latin typeface="Times New Roman"/>
                <a:cs typeface="Times New Roman"/>
              </a:rPr>
              <a:t>                                          </a:t>
            </a:r>
            <a:r>
              <a:rPr lang="en-US" sz="1200" dirty="0">
                <a:latin typeface="Times New Roman"/>
                <a:cs typeface="Times New Roman"/>
              </a:rPr>
              <a:t>In 1994, Mademoiselle style with miniskirts designed Karl Lagerfeld</a:t>
            </a:r>
            <a:endParaRPr lang="en-US" sz="1200" b="1" dirty="0">
              <a:latin typeface="Times New Roman"/>
              <a:cs typeface="Times New Roman"/>
            </a:endParaRPr>
          </a:p>
          <a:p>
            <a:pPr>
              <a:lnSpc>
                <a:spcPct val="200000"/>
              </a:lnSpc>
            </a:pPr>
            <a:r>
              <a:rPr lang="en-US" sz="1200" dirty="0">
                <a:latin typeface="Times New Roman"/>
                <a:cs typeface="Times New Roman"/>
              </a:rPr>
              <a:t>                                          and worn by Naomi Campbell on the catwalk for Chanel was</a:t>
            </a:r>
            <a:endParaRPr lang="en-US" sz="1200" b="1" dirty="0">
              <a:latin typeface="Times New Roman"/>
              <a:cs typeface="Times New Roman"/>
            </a:endParaRPr>
          </a:p>
          <a:p>
            <a:pPr>
              <a:lnSpc>
                <a:spcPct val="200000"/>
              </a:lnSpc>
            </a:pPr>
            <a:r>
              <a:rPr lang="en-US" sz="1200" dirty="0">
                <a:latin typeface="Times New Roman"/>
                <a:cs typeface="Times New Roman"/>
              </a:rPr>
              <a:t>                                          introduced. </a:t>
            </a:r>
            <a:endParaRPr lang="en-US" sz="1200" b="1"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1994, another style of Black Dress – emphasizing sexy and breast</a:t>
            </a:r>
          </a:p>
          <a:p>
            <a:pPr>
              <a:lnSpc>
                <a:spcPct val="200000"/>
              </a:lnSpc>
            </a:pPr>
            <a:r>
              <a:rPr lang="en-US" sz="1200" dirty="0">
                <a:latin typeface="Times New Roman"/>
                <a:cs typeface="Times New Roman"/>
              </a:rPr>
              <a:t>                                          line – worn by Princess Diana in the United Kingdom for her public</a:t>
            </a:r>
            <a:endParaRPr lang="en-US" dirty="0">
              <a:latin typeface="Calibri"/>
              <a:cs typeface="Calibri"/>
            </a:endParaRPr>
          </a:p>
          <a:p>
            <a:pPr>
              <a:lnSpc>
                <a:spcPct val="200000"/>
              </a:lnSpc>
            </a:pPr>
            <a:r>
              <a:rPr lang="en-US" sz="1200" dirty="0">
                <a:latin typeface="Times New Roman"/>
                <a:cs typeface="Times New Roman"/>
              </a:rPr>
              <a:t>                                          debut as Prince Charles' </a:t>
            </a:r>
            <a:r>
              <a:rPr lang="en-US" sz="1200" dirty="0" err="1">
                <a:latin typeface="Times New Roman"/>
                <a:cs typeface="Times New Roman"/>
              </a:rPr>
              <a:t>fiancee</a:t>
            </a:r>
            <a:r>
              <a:rPr lang="en-US" sz="1200" dirty="0">
                <a:latin typeface="Times New Roman"/>
                <a:cs typeface="Times New Roman"/>
              </a:rPr>
              <a:t> became one of trends. </a:t>
            </a:r>
            <a:endParaRPr lang="en-US" dirty="0">
              <a:cs typeface="Calibri"/>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1999, the New Look with the luxurious skirts, lowered hems that</a:t>
            </a:r>
          </a:p>
          <a:p>
            <a:pPr>
              <a:lnSpc>
                <a:spcPct val="200000"/>
              </a:lnSpc>
            </a:pPr>
            <a:r>
              <a:rPr lang="en-US" sz="1200" dirty="0">
                <a:latin typeface="Times New Roman"/>
                <a:cs typeface="Times New Roman"/>
              </a:rPr>
              <a:t>                                          reminded the original New Look came back again by Calista</a:t>
            </a:r>
            <a:endParaRPr lang="en-US" dirty="0">
              <a:latin typeface="Calibri"/>
              <a:cs typeface="Calibri"/>
            </a:endParaRPr>
          </a:p>
          <a:p>
            <a:pPr>
              <a:lnSpc>
                <a:spcPct val="200000"/>
              </a:lnSpc>
            </a:pPr>
            <a:r>
              <a:rPr lang="en-US" sz="1200" dirty="0">
                <a:latin typeface="Times New Roman"/>
                <a:cs typeface="Times New Roman"/>
              </a:rPr>
              <a:t>                                          Flockhart.   </a:t>
            </a:r>
            <a:endParaRPr lang="en-US" dirty="0">
              <a:cs typeface="Calibri"/>
            </a:endParaRPr>
          </a:p>
          <a:p>
            <a:pPr>
              <a:lnSpc>
                <a:spcPct val="200000"/>
              </a:lnSpc>
            </a:pPr>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p:txBody>
      </p:sp>
      <p:pic>
        <p:nvPicPr>
          <p:cNvPr id="2" name="Picture 2" descr="A person sitting on a bench posing for the camera&#10;&#10;Description generated with very high confidence">
            <a:extLst>
              <a:ext uri="{FF2B5EF4-FFF2-40B4-BE49-F238E27FC236}">
                <a16:creationId xmlns:a16="http://schemas.microsoft.com/office/drawing/2014/main" id="{5BEC0022-CACA-41A4-BEE8-4AD2D8D44008}"/>
              </a:ext>
            </a:extLst>
          </p:cNvPr>
          <p:cNvPicPr>
            <a:picLocks noChangeAspect="1"/>
          </p:cNvPicPr>
          <p:nvPr/>
        </p:nvPicPr>
        <p:blipFill>
          <a:blip r:embed="rId2"/>
          <a:stretch>
            <a:fillRect/>
          </a:stretch>
        </p:blipFill>
        <p:spPr>
          <a:xfrm>
            <a:off x="371475" y="1962150"/>
            <a:ext cx="1466850" cy="1409700"/>
          </a:xfrm>
          <a:prstGeom prst="rect">
            <a:avLst/>
          </a:prstGeom>
        </p:spPr>
      </p:pic>
      <p:pic>
        <p:nvPicPr>
          <p:cNvPr id="7" name="Picture 7" descr="A person standing in front of a window&#10;&#10;Description generated with very high confidence">
            <a:extLst>
              <a:ext uri="{FF2B5EF4-FFF2-40B4-BE49-F238E27FC236}">
                <a16:creationId xmlns:a16="http://schemas.microsoft.com/office/drawing/2014/main" id="{A9E40791-05C7-4F69-976B-577D69745769}"/>
              </a:ext>
            </a:extLst>
          </p:cNvPr>
          <p:cNvPicPr>
            <a:picLocks noChangeAspect="1"/>
          </p:cNvPicPr>
          <p:nvPr/>
        </p:nvPicPr>
        <p:blipFill>
          <a:blip r:embed="rId3"/>
          <a:stretch>
            <a:fillRect/>
          </a:stretch>
        </p:blipFill>
        <p:spPr>
          <a:xfrm>
            <a:off x="371475" y="4000500"/>
            <a:ext cx="1466850" cy="1409700"/>
          </a:xfrm>
          <a:prstGeom prst="rect">
            <a:avLst/>
          </a:prstGeom>
        </p:spPr>
      </p:pic>
      <p:pic>
        <p:nvPicPr>
          <p:cNvPr id="9" name="Picture 9" descr="A person wearing a black dress&#10;&#10;Description generated with very high confidence">
            <a:extLst>
              <a:ext uri="{FF2B5EF4-FFF2-40B4-BE49-F238E27FC236}">
                <a16:creationId xmlns:a16="http://schemas.microsoft.com/office/drawing/2014/main" id="{1292C789-D937-4C31-854A-4681B01E77E5}"/>
              </a:ext>
            </a:extLst>
          </p:cNvPr>
          <p:cNvPicPr>
            <a:picLocks noChangeAspect="1"/>
          </p:cNvPicPr>
          <p:nvPr/>
        </p:nvPicPr>
        <p:blipFill>
          <a:blip r:embed="rId4"/>
          <a:stretch>
            <a:fillRect/>
          </a:stretch>
        </p:blipFill>
        <p:spPr>
          <a:xfrm>
            <a:off x="381000" y="6267450"/>
            <a:ext cx="1457325" cy="1362075"/>
          </a:xfrm>
          <a:prstGeom prst="rect">
            <a:avLst/>
          </a:prstGeom>
        </p:spPr>
      </p:pic>
      <p:pic>
        <p:nvPicPr>
          <p:cNvPr id="11" name="Picture 11" descr="A couple of people that are standing in the grass&#10;&#10;Description generated with high confidence">
            <a:extLst>
              <a:ext uri="{FF2B5EF4-FFF2-40B4-BE49-F238E27FC236}">
                <a16:creationId xmlns:a16="http://schemas.microsoft.com/office/drawing/2014/main" id="{110DABD8-5FA9-41E0-ABE3-DB0F428F7712}"/>
              </a:ext>
            </a:extLst>
          </p:cNvPr>
          <p:cNvPicPr>
            <a:picLocks noChangeAspect="1"/>
          </p:cNvPicPr>
          <p:nvPr/>
        </p:nvPicPr>
        <p:blipFill>
          <a:blip r:embed="rId5"/>
          <a:stretch>
            <a:fillRect/>
          </a:stretch>
        </p:blipFill>
        <p:spPr>
          <a:xfrm>
            <a:off x="381000" y="8001000"/>
            <a:ext cx="1485900" cy="1409700"/>
          </a:xfrm>
          <a:prstGeom prst="rect">
            <a:avLst/>
          </a:prstGeom>
        </p:spPr>
      </p:pic>
      <p:pic>
        <p:nvPicPr>
          <p:cNvPr id="13" name="Picture 13" descr="A group of people standing in front of a crowd posing for the camera&#10;&#10;Description generated with very high confidence">
            <a:extLst>
              <a:ext uri="{FF2B5EF4-FFF2-40B4-BE49-F238E27FC236}">
                <a16:creationId xmlns:a16="http://schemas.microsoft.com/office/drawing/2014/main" id="{D34F279C-ACA5-4B63-86F5-29295B31D19E}"/>
              </a:ext>
            </a:extLst>
          </p:cNvPr>
          <p:cNvPicPr>
            <a:picLocks noChangeAspect="1"/>
          </p:cNvPicPr>
          <p:nvPr/>
        </p:nvPicPr>
        <p:blipFill>
          <a:blip r:embed="rId6"/>
          <a:stretch>
            <a:fillRect/>
          </a:stretch>
        </p:blipFill>
        <p:spPr>
          <a:xfrm>
            <a:off x="371475" y="9686925"/>
            <a:ext cx="1495425" cy="1466850"/>
          </a:xfrm>
          <a:prstGeom prst="rect">
            <a:avLst/>
          </a:prstGeom>
        </p:spPr>
      </p:pic>
      <p:sp>
        <p:nvSpPr>
          <p:cNvPr id="3" name="TextBox 2">
            <a:extLst>
              <a:ext uri="{FF2B5EF4-FFF2-40B4-BE49-F238E27FC236}">
                <a16:creationId xmlns:a16="http://schemas.microsoft.com/office/drawing/2014/main" id="{3AD38EDF-D195-443B-A253-0975830C1D8E}"/>
              </a:ext>
            </a:extLst>
          </p:cNvPr>
          <p:cNvSpPr txBox="1"/>
          <p:nvPr/>
        </p:nvSpPr>
        <p:spPr>
          <a:xfrm>
            <a:off x="6509385" y="888365"/>
            <a:ext cx="69088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rPr>
              <a:t>13</a:t>
            </a:r>
          </a:p>
        </p:txBody>
      </p:sp>
    </p:spTree>
    <p:extLst>
      <p:ext uri="{BB962C8B-B14F-4D97-AF65-F5344CB8AC3E}">
        <p14:creationId xmlns:p14="http://schemas.microsoft.com/office/powerpoint/2010/main" val="119698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60871A-F289-49C8-A749-DD66E9E260AC}"/>
              </a:ext>
            </a:extLst>
          </p:cNvPr>
          <p:cNvSpPr txBox="1"/>
          <p:nvPr/>
        </p:nvSpPr>
        <p:spPr>
          <a:xfrm>
            <a:off x="152399" y="895350"/>
            <a:ext cx="4382125"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History of The Black Dress</a:t>
            </a:r>
          </a:p>
          <a:p>
            <a:pPr algn="l"/>
            <a:endParaRPr lang="en-US" dirty="0"/>
          </a:p>
        </p:txBody>
      </p:sp>
      <p:sp>
        <p:nvSpPr>
          <p:cNvPr id="5" name="Rectangle 4">
            <a:extLst>
              <a:ext uri="{FF2B5EF4-FFF2-40B4-BE49-F238E27FC236}">
                <a16:creationId xmlns:a16="http://schemas.microsoft.com/office/drawing/2014/main" id="{9C3B33DA-709B-4A70-B812-62F0D55D2568}"/>
              </a:ext>
            </a:extLst>
          </p:cNvPr>
          <p:cNvSpPr/>
          <p:nvPr/>
        </p:nvSpPr>
        <p:spPr>
          <a:xfrm>
            <a:off x="0" y="1362075"/>
            <a:ext cx="5391150" cy="6667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EE5F44-EC2C-4612-9B59-AB0595A6E38C}"/>
              </a:ext>
            </a:extLst>
          </p:cNvPr>
          <p:cNvSpPr txBox="1"/>
          <p:nvPr/>
        </p:nvSpPr>
        <p:spPr>
          <a:xfrm>
            <a:off x="295275" y="1190625"/>
            <a:ext cx="6124575" cy="115416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b="1" dirty="0">
              <a:latin typeface="Times New Roman"/>
              <a:cs typeface="Times New Roman"/>
            </a:endParaRPr>
          </a:p>
          <a:p>
            <a:endParaRPr lang="en-US" sz="1200" b="1" dirty="0">
              <a:latin typeface="Times New Roman"/>
              <a:cs typeface="Times New Roman"/>
            </a:endParaRPr>
          </a:p>
          <a:p>
            <a:r>
              <a:rPr lang="en-US" sz="1200" b="1" dirty="0">
                <a:latin typeface="Times New Roman"/>
                <a:cs typeface="Times New Roman"/>
              </a:rPr>
              <a:t>In 2000's – 2002 to 2009</a:t>
            </a:r>
            <a:endParaRPr lang="en-US" dirty="0">
              <a:cs typeface="Calibri"/>
            </a:endParaRPr>
          </a:p>
          <a:p>
            <a:endParaRPr lang="en-US" sz="1200" b="1" dirty="0">
              <a:latin typeface="Times New Roman"/>
              <a:cs typeface="Times New Roman"/>
            </a:endParaRPr>
          </a:p>
          <a:p>
            <a:endParaRPr lang="en-US" sz="1200" b="1" dirty="0">
              <a:latin typeface="Times New Roman"/>
              <a:cs typeface="Times New Roman"/>
            </a:endParaRPr>
          </a:p>
          <a:p>
            <a:pPr>
              <a:lnSpc>
                <a:spcPct val="200000"/>
              </a:lnSpc>
            </a:pPr>
            <a:r>
              <a:rPr lang="en-US" sz="1200" dirty="0">
                <a:latin typeface="Times New Roman"/>
                <a:cs typeface="Times New Roman"/>
              </a:rPr>
              <a:t>                                           In 2002, minimalistic style of the Little Black Dress came back again;</a:t>
            </a:r>
            <a:endParaRPr lang="en-US" sz="1200" b="1" dirty="0">
              <a:latin typeface="Times New Roman"/>
              <a:cs typeface="Times New Roman"/>
            </a:endParaRPr>
          </a:p>
          <a:p>
            <a:pPr>
              <a:lnSpc>
                <a:spcPct val="200000"/>
              </a:lnSpc>
            </a:pPr>
            <a:r>
              <a:rPr lang="en-US" sz="1200" dirty="0">
                <a:latin typeface="Times New Roman"/>
                <a:cs typeface="Times New Roman"/>
              </a:rPr>
              <a:t>                                           overall minimal, short skirt, and showing breast line. </a:t>
            </a:r>
            <a:endParaRPr lang="en-US" sz="1200" b="1"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2009, a lovely, but showed 50's silhouette of Black Dress became</a:t>
            </a:r>
            <a:endParaRPr lang="en-US" sz="1200" b="1" dirty="0">
              <a:latin typeface="Times New Roman"/>
              <a:cs typeface="Times New Roman"/>
            </a:endParaRPr>
          </a:p>
          <a:p>
            <a:pPr>
              <a:lnSpc>
                <a:spcPct val="200000"/>
              </a:lnSpc>
            </a:pPr>
            <a:r>
              <a:rPr lang="en-US" sz="1200" dirty="0">
                <a:latin typeface="Times New Roman"/>
                <a:cs typeface="Times New Roman"/>
              </a:rPr>
              <a:t>                                          popular and worn by Michelle Obama. </a:t>
            </a:r>
            <a:endParaRPr lang="en-US" sz="1200" b="1"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2009, another style of Black Dress was famous; the look was like</a:t>
            </a:r>
            <a:endParaRPr lang="en-US" sz="1200" b="1" dirty="0">
              <a:latin typeface="Times New Roman"/>
              <a:cs typeface="Times New Roman"/>
            </a:endParaRPr>
          </a:p>
          <a:p>
            <a:pPr>
              <a:lnSpc>
                <a:spcPct val="200000"/>
              </a:lnSpc>
            </a:pPr>
            <a:r>
              <a:rPr lang="en-US" sz="1200" dirty="0">
                <a:latin typeface="Times New Roman"/>
                <a:cs typeface="Times New Roman"/>
              </a:rPr>
              <a:t>                                          everything was old, but simple and gorgeous sheath with the hem</a:t>
            </a:r>
            <a:endParaRPr lang="en-US" sz="1200" b="1" dirty="0">
              <a:latin typeface="Times New Roman"/>
              <a:cs typeface="Times New Roman"/>
            </a:endParaRPr>
          </a:p>
          <a:p>
            <a:pPr>
              <a:lnSpc>
                <a:spcPct val="200000"/>
              </a:lnSpc>
            </a:pPr>
            <a:r>
              <a:rPr lang="en-US" sz="1200" dirty="0">
                <a:latin typeface="Times New Roman"/>
                <a:cs typeface="Times New Roman"/>
              </a:rPr>
              <a:t>                                          below knee.  </a:t>
            </a:r>
            <a:endParaRPr lang="en-US" sz="1200" b="1"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In 2010's – 2010 and 2015</a:t>
            </a:r>
          </a:p>
          <a:p>
            <a:pPr>
              <a:lnSpc>
                <a:spcPct val="200000"/>
              </a:lnSpc>
            </a:pPr>
            <a:endParaRPr lang="en-US" sz="1200" b="1" dirty="0">
              <a:latin typeface="Times New Roman"/>
              <a:cs typeface="Times New Roman"/>
            </a:endParaRPr>
          </a:p>
          <a:p>
            <a:pPr>
              <a:lnSpc>
                <a:spcPct val="200000"/>
              </a:lnSpc>
            </a:pPr>
            <a:r>
              <a:rPr lang="en-US" sz="1200" dirty="0">
                <a:latin typeface="Times New Roman"/>
                <a:cs typeface="Times New Roman"/>
              </a:rPr>
              <a:t>                                          In 2010, very little, sexy, and cute Black Dress worn by Heidi Klum</a:t>
            </a:r>
            <a:endParaRPr lang="en-US" sz="1200" b="1" dirty="0">
              <a:latin typeface="Times New Roman"/>
              <a:cs typeface="Times New Roman"/>
            </a:endParaRPr>
          </a:p>
          <a:p>
            <a:pPr>
              <a:lnSpc>
                <a:spcPct val="200000"/>
              </a:lnSpc>
            </a:pPr>
            <a:r>
              <a:rPr lang="en-US" sz="1200" dirty="0">
                <a:latin typeface="Times New Roman"/>
                <a:cs typeface="Times New Roman"/>
              </a:rPr>
              <a:t>                                          was one of the most popular dresses. </a:t>
            </a:r>
            <a:endParaRPr lang="en-US" sz="1200" b="1"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                                          In 2015, see through, sexy Black Dress with a long skirt worn by</a:t>
            </a:r>
          </a:p>
          <a:p>
            <a:pPr>
              <a:lnSpc>
                <a:spcPct val="200000"/>
              </a:lnSpc>
            </a:pPr>
            <a:r>
              <a:rPr lang="en-US" sz="1200" dirty="0">
                <a:latin typeface="Times New Roman"/>
                <a:cs typeface="Times New Roman"/>
              </a:rPr>
              <a:t>                                          Jennifer Lawrence and many other celebrities became very trendy. </a:t>
            </a:r>
          </a:p>
          <a:p>
            <a:pPr>
              <a:lnSpc>
                <a:spcPct val="200000"/>
              </a:lnSpc>
            </a:pPr>
            <a:endParaRPr lang="en-US" sz="1200" dirty="0">
              <a:latin typeface="Times New Roman"/>
              <a:cs typeface="Times New Roman"/>
            </a:endParaRPr>
          </a:p>
          <a:p>
            <a:endParaRPr lang="en-US" sz="1200" dirty="0">
              <a:latin typeface="Times New Roman"/>
              <a:cs typeface="Times New Roman"/>
            </a:endParaRPr>
          </a:p>
          <a:p>
            <a:r>
              <a:rPr lang="en-US" dirty="0">
                <a:cs typeface="Calibri"/>
              </a:rPr>
              <a:t>                               </a:t>
            </a:r>
          </a:p>
          <a:p>
            <a:endParaRPr lang="en-US" sz="1200" i="1" dirty="0">
              <a:latin typeface="Times New Roman"/>
              <a:cs typeface="Times New Roman"/>
            </a:endParaRPr>
          </a:p>
          <a:p>
            <a:endParaRPr lang="en-US" dirty="0">
              <a:cs typeface="Calibri"/>
            </a:endParaRPr>
          </a:p>
          <a:p>
            <a:endParaRPr lang="en-US" sz="1200" i="1" dirty="0">
              <a:latin typeface="Times New Roman"/>
              <a:cs typeface="Times New Roman"/>
            </a:endParaRPr>
          </a:p>
          <a:p>
            <a:endParaRPr lang="en-US" sz="1200" dirty="0">
              <a:latin typeface="Times New Roman"/>
              <a:cs typeface="Times New Roman"/>
            </a:endParaRPr>
          </a:p>
          <a:p>
            <a:endParaRPr lang="en-US" sz="1200" b="1" dirty="0">
              <a:latin typeface="Times New Roman"/>
              <a:cs typeface="Times New Roman"/>
            </a:endParaRPr>
          </a:p>
          <a:p>
            <a:endParaRPr lang="en-US" sz="1200" b="1" dirty="0">
              <a:latin typeface="Times New Roman"/>
              <a:cs typeface="Times New Roman"/>
            </a:endParaRPr>
          </a:p>
        </p:txBody>
      </p:sp>
      <p:pic>
        <p:nvPicPr>
          <p:cNvPr id="7" name="Picture 7" descr="A person in a dress posing for a picture&#10;&#10;Description generated with very high confidence">
            <a:extLst>
              <a:ext uri="{FF2B5EF4-FFF2-40B4-BE49-F238E27FC236}">
                <a16:creationId xmlns:a16="http://schemas.microsoft.com/office/drawing/2014/main" id="{4727016D-019D-4775-8EAD-B382557CCEAB}"/>
              </a:ext>
            </a:extLst>
          </p:cNvPr>
          <p:cNvPicPr>
            <a:picLocks noChangeAspect="1"/>
          </p:cNvPicPr>
          <p:nvPr/>
        </p:nvPicPr>
        <p:blipFill>
          <a:blip r:embed="rId2"/>
          <a:stretch>
            <a:fillRect/>
          </a:stretch>
        </p:blipFill>
        <p:spPr>
          <a:xfrm>
            <a:off x="361950" y="2000250"/>
            <a:ext cx="1409700" cy="1352550"/>
          </a:xfrm>
          <a:prstGeom prst="rect">
            <a:avLst/>
          </a:prstGeom>
        </p:spPr>
      </p:pic>
      <p:pic>
        <p:nvPicPr>
          <p:cNvPr id="9" name="Picture 9" descr="A person wearing a suit and tie&#10;&#10;Description generated with very high confidence">
            <a:extLst>
              <a:ext uri="{FF2B5EF4-FFF2-40B4-BE49-F238E27FC236}">
                <a16:creationId xmlns:a16="http://schemas.microsoft.com/office/drawing/2014/main" id="{DE914949-D0A7-4847-85AD-D2B0AD7FEF2B}"/>
              </a:ext>
            </a:extLst>
          </p:cNvPr>
          <p:cNvPicPr>
            <a:picLocks noChangeAspect="1"/>
          </p:cNvPicPr>
          <p:nvPr/>
        </p:nvPicPr>
        <p:blipFill>
          <a:blip r:embed="rId3"/>
          <a:stretch>
            <a:fillRect/>
          </a:stretch>
        </p:blipFill>
        <p:spPr>
          <a:xfrm>
            <a:off x="361950" y="3562350"/>
            <a:ext cx="1409700" cy="1409700"/>
          </a:xfrm>
          <a:prstGeom prst="rect">
            <a:avLst/>
          </a:prstGeom>
        </p:spPr>
      </p:pic>
      <p:pic>
        <p:nvPicPr>
          <p:cNvPr id="11" name="Picture 11" descr="A person standing in front of a group of people posing for the camera&#10;&#10;Description generated with very high confidence">
            <a:extLst>
              <a:ext uri="{FF2B5EF4-FFF2-40B4-BE49-F238E27FC236}">
                <a16:creationId xmlns:a16="http://schemas.microsoft.com/office/drawing/2014/main" id="{0B732EE8-963F-48E6-8A65-36EF244C8303}"/>
              </a:ext>
            </a:extLst>
          </p:cNvPr>
          <p:cNvPicPr>
            <a:picLocks noChangeAspect="1"/>
          </p:cNvPicPr>
          <p:nvPr/>
        </p:nvPicPr>
        <p:blipFill>
          <a:blip r:embed="rId4"/>
          <a:stretch>
            <a:fillRect/>
          </a:stretch>
        </p:blipFill>
        <p:spPr>
          <a:xfrm>
            <a:off x="361950" y="5181600"/>
            <a:ext cx="1409700" cy="1419225"/>
          </a:xfrm>
          <a:prstGeom prst="rect">
            <a:avLst/>
          </a:prstGeom>
        </p:spPr>
      </p:pic>
      <p:pic>
        <p:nvPicPr>
          <p:cNvPr id="13" name="Picture 13" descr="A person standing on a rug&#10;&#10;Description generated with very high confidence">
            <a:extLst>
              <a:ext uri="{FF2B5EF4-FFF2-40B4-BE49-F238E27FC236}">
                <a16:creationId xmlns:a16="http://schemas.microsoft.com/office/drawing/2014/main" id="{CD946528-30DF-41FB-9317-97E0EB4394D6}"/>
              </a:ext>
            </a:extLst>
          </p:cNvPr>
          <p:cNvPicPr>
            <a:picLocks noChangeAspect="1"/>
          </p:cNvPicPr>
          <p:nvPr/>
        </p:nvPicPr>
        <p:blipFill>
          <a:blip r:embed="rId5"/>
          <a:stretch>
            <a:fillRect/>
          </a:stretch>
        </p:blipFill>
        <p:spPr>
          <a:xfrm>
            <a:off x="361950" y="7439025"/>
            <a:ext cx="1409700" cy="1428750"/>
          </a:xfrm>
          <a:prstGeom prst="rect">
            <a:avLst/>
          </a:prstGeom>
        </p:spPr>
      </p:pic>
      <p:pic>
        <p:nvPicPr>
          <p:cNvPr id="15" name="Picture 15" descr="A person wearing a black dress&#10;&#10;Description generated with very high confidence">
            <a:extLst>
              <a:ext uri="{FF2B5EF4-FFF2-40B4-BE49-F238E27FC236}">
                <a16:creationId xmlns:a16="http://schemas.microsoft.com/office/drawing/2014/main" id="{CE3BF59A-B2A3-4424-B6B4-5C77BF12596A}"/>
              </a:ext>
            </a:extLst>
          </p:cNvPr>
          <p:cNvPicPr>
            <a:picLocks noChangeAspect="1"/>
          </p:cNvPicPr>
          <p:nvPr/>
        </p:nvPicPr>
        <p:blipFill>
          <a:blip r:embed="rId6"/>
          <a:stretch>
            <a:fillRect/>
          </a:stretch>
        </p:blipFill>
        <p:spPr>
          <a:xfrm>
            <a:off x="361950" y="8991600"/>
            <a:ext cx="1190625" cy="1581150"/>
          </a:xfrm>
          <a:prstGeom prst="rect">
            <a:avLst/>
          </a:prstGeom>
        </p:spPr>
      </p:pic>
      <p:sp>
        <p:nvSpPr>
          <p:cNvPr id="17" name="TextBox 16">
            <a:extLst>
              <a:ext uri="{FF2B5EF4-FFF2-40B4-BE49-F238E27FC236}">
                <a16:creationId xmlns:a16="http://schemas.microsoft.com/office/drawing/2014/main" id="{10B1B32B-6163-416A-8A9D-BD511C5A597D}"/>
              </a:ext>
            </a:extLst>
          </p:cNvPr>
          <p:cNvSpPr txBox="1"/>
          <p:nvPr/>
        </p:nvSpPr>
        <p:spPr>
          <a:xfrm>
            <a:off x="266700" y="10448925"/>
            <a:ext cx="27432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Times New Roman"/>
                <a:cs typeface="Times New Roman"/>
                <a:hlinkClick r:id="rId7"/>
              </a:rPr>
              <a:t>h</a:t>
            </a:r>
            <a:r>
              <a:rPr lang="en-US" sz="1000" u="sng" dirty="0">
                <a:latin typeface="Times New Roman"/>
                <a:cs typeface="Times New Roman"/>
                <a:hlinkClick r:id="rId8"/>
              </a:rPr>
              <a:t>ttps://www.wmagazine.com/</a:t>
            </a:r>
            <a:endParaRPr lang="en-US" u="sng">
              <a:latin typeface="Calibri"/>
              <a:cs typeface="Calibri"/>
              <a:hlinkClick r:id="rId8"/>
            </a:endParaRPr>
          </a:p>
          <a:p>
            <a:r>
              <a:rPr lang="en-US" sz="1000" dirty="0">
                <a:latin typeface="Times New Roman"/>
                <a:cs typeface="Times New Roman"/>
              </a:rPr>
              <a:t>gallery/best-black-dresses-2015-2/all</a:t>
            </a:r>
            <a:endParaRPr lang="en-US">
              <a:cs typeface="Calibri"/>
            </a:endParaRPr>
          </a:p>
        </p:txBody>
      </p:sp>
      <p:sp>
        <p:nvSpPr>
          <p:cNvPr id="2" name="TextBox 1">
            <a:extLst>
              <a:ext uri="{FF2B5EF4-FFF2-40B4-BE49-F238E27FC236}">
                <a16:creationId xmlns:a16="http://schemas.microsoft.com/office/drawing/2014/main" id="{62F1B706-F2DF-456F-A5C3-874B8EA61299}"/>
              </a:ext>
            </a:extLst>
          </p:cNvPr>
          <p:cNvSpPr txBox="1"/>
          <p:nvPr/>
        </p:nvSpPr>
        <p:spPr>
          <a:xfrm>
            <a:off x="6515735" y="897890"/>
            <a:ext cx="52832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rPr>
              <a:t>14</a:t>
            </a:r>
          </a:p>
        </p:txBody>
      </p:sp>
    </p:spTree>
    <p:extLst>
      <p:ext uri="{BB962C8B-B14F-4D97-AF65-F5344CB8AC3E}">
        <p14:creationId xmlns:p14="http://schemas.microsoft.com/office/powerpoint/2010/main" val="339759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33EC5A-267B-4443-AC4A-827AEF2BDB18}"/>
              </a:ext>
            </a:extLst>
          </p:cNvPr>
          <p:cNvSpPr txBox="1"/>
          <p:nvPr/>
        </p:nvSpPr>
        <p:spPr>
          <a:xfrm>
            <a:off x="266700" y="3962400"/>
            <a:ext cx="6381750" cy="337015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300" dirty="0">
                <a:latin typeface="Aldhabi"/>
                <a:cs typeface="Aldhabi"/>
              </a:rPr>
              <a:t>          </a:t>
            </a:r>
            <a:r>
              <a:rPr lang="en-US" sz="5000" dirty="0">
                <a:latin typeface="Aldhabi"/>
                <a:cs typeface="Aldhabi"/>
              </a:rPr>
              <a:t>PART TWO:  </a:t>
            </a:r>
            <a:endParaRPr lang="en-US" sz="5000" dirty="0">
              <a:latin typeface="Calibri"/>
              <a:cs typeface="Calibri"/>
            </a:endParaRPr>
          </a:p>
          <a:p>
            <a:r>
              <a:rPr lang="en-US" sz="5000" dirty="0">
                <a:latin typeface="Aldhabi"/>
                <a:cs typeface="Aldhabi"/>
              </a:rPr>
              <a:t>      Trend Forecasting </a:t>
            </a:r>
            <a:endParaRPr lang="en-US" sz="5000" dirty="0">
              <a:cs typeface="Calibri"/>
            </a:endParaRPr>
          </a:p>
          <a:p>
            <a:r>
              <a:rPr lang="en-US" sz="5000" dirty="0">
                <a:latin typeface="Aldhabi"/>
                <a:cs typeface="Aldhabi"/>
              </a:rPr>
              <a:t>   of The Black Dresses</a:t>
            </a:r>
          </a:p>
          <a:p>
            <a:r>
              <a:rPr lang="en-US" sz="5000" dirty="0">
                <a:latin typeface="Aldhabi"/>
                <a:cs typeface="Aldhabi"/>
              </a:rPr>
              <a:t>In Spring/Summer 2020</a:t>
            </a:r>
            <a:endParaRPr lang="en-US" sz="5000" dirty="0">
              <a:cs typeface="Calibri"/>
            </a:endParaRPr>
          </a:p>
        </p:txBody>
      </p:sp>
    </p:spTree>
    <p:extLst>
      <p:ext uri="{BB962C8B-B14F-4D97-AF65-F5344CB8AC3E}">
        <p14:creationId xmlns:p14="http://schemas.microsoft.com/office/powerpoint/2010/main" val="262106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09BE60-D541-471C-AB6A-70144EF61885}"/>
              </a:ext>
            </a:extLst>
          </p:cNvPr>
          <p:cNvSpPr txBox="1"/>
          <p:nvPr/>
        </p:nvSpPr>
        <p:spPr>
          <a:xfrm>
            <a:off x="203200" y="1152525"/>
            <a:ext cx="63119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Angsana New"/>
                <a:cs typeface="Angsana New"/>
              </a:rPr>
              <a:t> </a:t>
            </a:r>
            <a:r>
              <a:rPr lang="en-US" sz="2500" dirty="0">
                <a:latin typeface="Aldhabi"/>
                <a:cs typeface="Aldhabi"/>
              </a:rPr>
              <a:t>Trend Forecast of Black Dress For 2020 Spring</a:t>
            </a:r>
          </a:p>
          <a:p>
            <a:pPr algn="l"/>
            <a:endParaRPr lang="en-US" dirty="0">
              <a:cs typeface="Calibri"/>
            </a:endParaRPr>
          </a:p>
        </p:txBody>
      </p:sp>
      <p:sp>
        <p:nvSpPr>
          <p:cNvPr id="5" name="TextBox 4">
            <a:extLst>
              <a:ext uri="{FF2B5EF4-FFF2-40B4-BE49-F238E27FC236}">
                <a16:creationId xmlns:a16="http://schemas.microsoft.com/office/drawing/2014/main" id="{0962C7F5-B31F-4A53-A2AB-1218E7A0C031}"/>
              </a:ext>
            </a:extLst>
          </p:cNvPr>
          <p:cNvSpPr txBox="1"/>
          <p:nvPr/>
        </p:nvSpPr>
        <p:spPr>
          <a:xfrm>
            <a:off x="273685" y="1842135"/>
            <a:ext cx="6400800" cy="890000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b="1" dirty="0">
                <a:latin typeface="Times New Roman"/>
                <a:cs typeface="Times New Roman"/>
              </a:rPr>
              <a:t>Fashion Trends In The Past Years</a:t>
            </a:r>
          </a:p>
          <a:p>
            <a:pPr>
              <a:lnSpc>
                <a:spcPct val="200000"/>
              </a:lnSpc>
            </a:pPr>
            <a:r>
              <a:rPr lang="en-US" sz="1200" dirty="0">
                <a:latin typeface="Times New Roman"/>
                <a:cs typeface="Times New Roman"/>
              </a:rPr>
              <a:t>       Over the last years, most trends have reflected fashion circulation from the past and its history; for instance, in Spring/Summer 2010, utilitalian basics, futuristic, smart, chic styles, sportswear, and babydoll style were parts of trends. In Spring/Summer 2015, romantic design with lace, school look, denim, and transparent style called see though were trendy. In Spring/Summer 2017, designs using bralettes, deconstructed shirts, ballerinas style skirts called Tulle skirts and dresses, and sportswear were parts of trends. In the following Spring/Summer 2019, styles from the past like gladiator style will be one of trends. If so, how did the Little Black Dress and other black dresses reflect trends of each year? </a:t>
            </a:r>
            <a:endParaRPr lang="en-US" dirty="0">
              <a:latin typeface="Calibri"/>
              <a:cs typeface="Calibri"/>
            </a:endParaRP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Fashion Trends of Black Dress And The Little Black Dress In The Past Years</a:t>
            </a:r>
          </a:p>
          <a:p>
            <a:pPr>
              <a:lnSpc>
                <a:spcPct val="200000"/>
              </a:lnSpc>
            </a:pPr>
            <a:r>
              <a:rPr lang="en-US" sz="1200" dirty="0">
                <a:latin typeface="Times New Roman"/>
                <a:cs typeface="Times New Roman"/>
              </a:rPr>
              <a:t>       In Spring/Summer 2010, like other brands, Chanel also showed babydoll, chic, and romantic styles based on trends and Garbielle Coco Chanel's basic rules and thoughts. For the length of the Little Black Dress and other Black Dresses were designed to hang right above knee. In Spring and Summer 2015, the Little Black Dress and other black dresses were also designed with school look and see through styles. But, its length in this season was long and hung under knee. In Spring and Summer 2017, Sportic and ballerina styles were main lines in the Little Black Dress and other black dresses too, but the length of the Dress was different than in 2010 and 2015. If the length was short in 2010, but long in 2015, in Spring/Summer 2017, it was designed with both of short, long, and even middle lengths. If so, in the next Spring 2020, what kinds of the Little Black Dress and other black dresses will be trend?</a:t>
            </a: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Fashion Trends of Black Dress And The Little Black Dress In Spring/Summer 2020</a:t>
            </a:r>
          </a:p>
          <a:p>
            <a:pPr>
              <a:lnSpc>
                <a:spcPct val="200000"/>
              </a:lnSpc>
            </a:pPr>
            <a:r>
              <a:rPr lang="en-US" sz="1200" dirty="0">
                <a:latin typeface="Times New Roman"/>
                <a:cs typeface="Times New Roman"/>
              </a:rPr>
              <a:t>        According to data and images in some online websites like Pininterest.com, I expect in the  </a:t>
            </a:r>
          </a:p>
        </p:txBody>
      </p:sp>
      <p:sp>
        <p:nvSpPr>
          <p:cNvPr id="2" name="Rectangle 1">
            <a:extLst>
              <a:ext uri="{FF2B5EF4-FFF2-40B4-BE49-F238E27FC236}">
                <a16:creationId xmlns:a16="http://schemas.microsoft.com/office/drawing/2014/main" id="{67585BB4-36B3-4319-88B4-D35F4D71D803}"/>
              </a:ext>
            </a:extLst>
          </p:cNvPr>
          <p:cNvSpPr/>
          <p:nvPr/>
        </p:nvSpPr>
        <p:spPr>
          <a:xfrm>
            <a:off x="0" y="1600200"/>
            <a:ext cx="5405120" cy="609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62B3D3-5B7B-4B05-A593-A54723374292}"/>
              </a:ext>
            </a:extLst>
          </p:cNvPr>
          <p:cNvSpPr txBox="1"/>
          <p:nvPr/>
        </p:nvSpPr>
        <p:spPr>
          <a:xfrm>
            <a:off x="6515100" y="952500"/>
            <a:ext cx="10668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23</a:t>
            </a:r>
            <a:endParaRPr lang="en-US" sz="1200" b="1" i="1" dirty="0">
              <a:cs typeface="Calibri"/>
            </a:endParaRPr>
          </a:p>
        </p:txBody>
      </p:sp>
    </p:spTree>
    <p:extLst>
      <p:ext uri="{BB962C8B-B14F-4D97-AF65-F5344CB8AC3E}">
        <p14:creationId xmlns:p14="http://schemas.microsoft.com/office/powerpoint/2010/main" val="152556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602B78-C9D3-4B5D-9DF4-5435A20C0A55}"/>
              </a:ext>
            </a:extLst>
          </p:cNvPr>
          <p:cNvSpPr txBox="1"/>
          <p:nvPr/>
        </p:nvSpPr>
        <p:spPr>
          <a:xfrm>
            <a:off x="228600" y="1219200"/>
            <a:ext cx="61341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Aldhabi"/>
                <a:cs typeface="Aldhabi"/>
              </a:rPr>
              <a:t> </a:t>
            </a:r>
            <a:r>
              <a:rPr lang="en-US" sz="2500" dirty="0">
                <a:latin typeface="Aldhabi"/>
                <a:cs typeface="Aldhabi"/>
              </a:rPr>
              <a:t>Trend Forecast of Black Dress For 2020 Spring</a:t>
            </a:r>
          </a:p>
        </p:txBody>
      </p:sp>
      <p:sp>
        <p:nvSpPr>
          <p:cNvPr id="5" name="Rectangle 4">
            <a:extLst>
              <a:ext uri="{FF2B5EF4-FFF2-40B4-BE49-F238E27FC236}">
                <a16:creationId xmlns:a16="http://schemas.microsoft.com/office/drawing/2014/main" id="{C0E6CD6C-D368-4274-AB9C-6C6303785B4B}"/>
              </a:ext>
            </a:extLst>
          </p:cNvPr>
          <p:cNvSpPr/>
          <p:nvPr/>
        </p:nvSpPr>
        <p:spPr>
          <a:xfrm>
            <a:off x="0" y="1657350"/>
            <a:ext cx="5800725" cy="571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4ABAD9-7189-4E33-B3C0-10AC4D913F0A}"/>
              </a:ext>
            </a:extLst>
          </p:cNvPr>
          <p:cNvSpPr txBox="1"/>
          <p:nvPr/>
        </p:nvSpPr>
        <p:spPr>
          <a:xfrm>
            <a:off x="285750" y="1914525"/>
            <a:ext cx="6248400" cy="498598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Spring/Summer 2020, overall fashion trends will be futuristic – powerful, modernized - like Spring/Summer 2010 and </a:t>
            </a:r>
            <a:r>
              <a:rPr lang="en-US" sz="1200">
                <a:latin typeface="Times New Roman"/>
                <a:cs typeface="Times New Roman"/>
              </a:rPr>
              <a:t>sport style</a:t>
            </a:r>
            <a:r>
              <a:rPr lang="en-US" sz="1200" dirty="0">
                <a:latin typeface="Times New Roman"/>
                <a:cs typeface="Times New Roman"/>
              </a:rPr>
              <a:t>, romantic like other past Spring/Summer seasons. However, there will be a big difference between Spring/Summer 2010 and 2020; futuristic style will be mostly made with plastic, metallic fabrics and technology will be grafted onto fabrics and garments. Also, many patterns, particularly geometric and nature like flower patterns will be used. On the other hand, diverse but familiar colors will be widely used.</a:t>
            </a:r>
            <a:endParaRPr lang="en-US">
              <a:cs typeface="Calibri"/>
            </a:endParaRPr>
          </a:p>
          <a:p>
            <a:pPr>
              <a:lnSpc>
                <a:spcPct val="200000"/>
              </a:lnSpc>
            </a:pPr>
            <a:r>
              <a:rPr lang="en-US" sz="1200" dirty="0">
                <a:latin typeface="Times New Roman"/>
                <a:cs typeface="Times New Roman"/>
              </a:rPr>
              <a:t>        For instance, very vivid colors like greenish, yellowish, reddish and pastel colors like pale pink, pale lavender, dark pale blue, light pale blue, pale gray, ivory, and black will be commonly showed in the fashion shows of designers, brands and come to the market. To make you understand better, I will graft expected fashion trends in Spring/Summer 2020 onto my drawings of the Little Black Dress and other Black Dresses. </a:t>
            </a:r>
          </a:p>
          <a:p>
            <a:pPr>
              <a:lnSpc>
                <a:spcPct val="200000"/>
              </a:lnSpc>
            </a:pPr>
            <a:endParaRPr lang="en-US" dirty="0">
              <a:cs typeface="Calibri"/>
            </a:endParaRPr>
          </a:p>
          <a:p>
            <a:pPr algn="l"/>
            <a:endParaRPr lang="en-US" dirty="0">
              <a:cs typeface="Calibri"/>
            </a:endParaRPr>
          </a:p>
        </p:txBody>
      </p:sp>
      <p:sp>
        <p:nvSpPr>
          <p:cNvPr id="2" name="TextBox 1">
            <a:extLst>
              <a:ext uri="{FF2B5EF4-FFF2-40B4-BE49-F238E27FC236}">
                <a16:creationId xmlns:a16="http://schemas.microsoft.com/office/drawing/2014/main" id="{27384EA8-0608-438E-B24C-A81B1635A519}"/>
              </a:ext>
            </a:extLst>
          </p:cNvPr>
          <p:cNvSpPr txBox="1"/>
          <p:nvPr/>
        </p:nvSpPr>
        <p:spPr>
          <a:xfrm>
            <a:off x="6534150" y="942975"/>
            <a:ext cx="10668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24</a:t>
            </a:r>
            <a:endParaRPr lang="en-US" dirty="0">
              <a:cs typeface="Calibri"/>
            </a:endParaRPr>
          </a:p>
        </p:txBody>
      </p:sp>
    </p:spTree>
    <p:extLst>
      <p:ext uri="{BB962C8B-B14F-4D97-AF65-F5344CB8AC3E}">
        <p14:creationId xmlns:p14="http://schemas.microsoft.com/office/powerpoint/2010/main" val="40535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baby&#10;&#10;Description generated with high confidence">
            <a:extLst>
              <a:ext uri="{FF2B5EF4-FFF2-40B4-BE49-F238E27FC236}">
                <a16:creationId xmlns:a16="http://schemas.microsoft.com/office/drawing/2014/main" id="{705A1C71-E875-4D4F-A28B-17178C294F03}"/>
              </a:ext>
            </a:extLst>
          </p:cNvPr>
          <p:cNvPicPr>
            <a:picLocks noChangeAspect="1"/>
          </p:cNvPicPr>
          <p:nvPr/>
        </p:nvPicPr>
        <p:blipFill>
          <a:blip r:embed="rId2"/>
          <a:stretch>
            <a:fillRect/>
          </a:stretch>
        </p:blipFill>
        <p:spPr>
          <a:xfrm rot="16200000">
            <a:off x="4231747" y="2768071"/>
            <a:ext cx="2277535" cy="1694393"/>
          </a:xfrm>
          <a:prstGeom prst="rect">
            <a:avLst/>
          </a:prstGeom>
        </p:spPr>
      </p:pic>
      <p:sp>
        <p:nvSpPr>
          <p:cNvPr id="7" name="TextBox 6">
            <a:extLst>
              <a:ext uri="{FF2B5EF4-FFF2-40B4-BE49-F238E27FC236}">
                <a16:creationId xmlns:a16="http://schemas.microsoft.com/office/drawing/2014/main" id="{C7CC752C-80C1-49E0-95AA-5C0C6A0C08AB}"/>
              </a:ext>
            </a:extLst>
          </p:cNvPr>
          <p:cNvSpPr txBox="1"/>
          <p:nvPr/>
        </p:nvSpPr>
        <p:spPr>
          <a:xfrm>
            <a:off x="575732" y="1272116"/>
            <a:ext cx="3935943" cy="400635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3000" b="1" dirty="0">
                <a:solidFill>
                  <a:schemeClr val="accent2">
                    <a:lumMod val="75000"/>
                  </a:schemeClr>
                </a:solidFill>
                <a:latin typeface="Aldhabi"/>
                <a:cs typeface="Aldhabi"/>
              </a:rPr>
              <a:t>MINJI  KIM</a:t>
            </a:r>
            <a:endParaRPr lang="en-US" sz="3000" dirty="0">
              <a:solidFill>
                <a:schemeClr val="accent2">
                  <a:lumMod val="75000"/>
                </a:schemeClr>
              </a:solidFill>
              <a:latin typeface="Times New Roman"/>
              <a:cs typeface="Times New Roman"/>
            </a:endParaRPr>
          </a:p>
          <a:p>
            <a:pPr>
              <a:lnSpc>
                <a:spcPct val="200000"/>
              </a:lnSpc>
            </a:pPr>
            <a:r>
              <a:rPr lang="en-US" sz="1500" dirty="0">
                <a:latin typeface="Times New Roman"/>
                <a:cs typeface="Times New Roman"/>
              </a:rPr>
              <a:t>   </a:t>
            </a:r>
            <a:r>
              <a:rPr lang="en-US" sz="1200" dirty="0">
                <a:latin typeface="Times New Roman"/>
                <a:cs typeface="Times New Roman"/>
              </a:rPr>
              <a:t>  Is from Republic of Korea, a student at New York City College of Technology, majoring in Business and Skills of Fashion, Minji now operates her own business named </a:t>
            </a:r>
            <a:r>
              <a:rPr lang="en-US" sz="1200" dirty="0" err="1">
                <a:latin typeface="Times New Roman"/>
                <a:cs typeface="Times New Roman"/>
              </a:rPr>
              <a:t>Kim&amp;Bantle</a:t>
            </a:r>
            <a:r>
              <a:rPr lang="en-US" sz="1200" dirty="0">
                <a:latin typeface="Times New Roman"/>
                <a:cs typeface="Times New Roman"/>
              </a:rPr>
              <a:t> located in Seoul, South Korea and Manhattan, NY, the US to know real business in the fashion industry. The company's name originates from the last name of her family and boyfriend. Also, the logo means her last name </a:t>
            </a:r>
          </a:p>
          <a:p>
            <a:pPr>
              <a:lnSpc>
                <a:spcPct val="200000"/>
              </a:lnSpc>
            </a:pPr>
            <a:r>
              <a:rPr lang="en-US" sz="1200" dirty="0">
                <a:latin typeface="Times New Roman"/>
                <a:cs typeface="Times New Roman"/>
              </a:rPr>
              <a:t>      </a:t>
            </a:r>
          </a:p>
        </p:txBody>
      </p:sp>
      <p:sp>
        <p:nvSpPr>
          <p:cNvPr id="6" name="TextBox 5">
            <a:extLst>
              <a:ext uri="{FF2B5EF4-FFF2-40B4-BE49-F238E27FC236}">
                <a16:creationId xmlns:a16="http://schemas.microsoft.com/office/drawing/2014/main" id="{2E018700-4E0C-49EB-ACB9-9BE707486ED4}"/>
              </a:ext>
            </a:extLst>
          </p:cNvPr>
          <p:cNvSpPr txBox="1"/>
          <p:nvPr/>
        </p:nvSpPr>
        <p:spPr>
          <a:xfrm>
            <a:off x="0" y="1026583"/>
            <a:ext cx="2724150" cy="55399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About Author</a:t>
            </a:r>
          </a:p>
        </p:txBody>
      </p:sp>
      <p:sp>
        <p:nvSpPr>
          <p:cNvPr id="8" name="TextBox 7">
            <a:extLst>
              <a:ext uri="{FF2B5EF4-FFF2-40B4-BE49-F238E27FC236}">
                <a16:creationId xmlns:a16="http://schemas.microsoft.com/office/drawing/2014/main" id="{FFDD878B-8CFD-44DA-A69D-A98C11FD646E}"/>
              </a:ext>
            </a:extLst>
          </p:cNvPr>
          <p:cNvSpPr txBox="1"/>
          <p:nvPr/>
        </p:nvSpPr>
        <p:spPr>
          <a:xfrm>
            <a:off x="623359" y="6896100"/>
            <a:ext cx="5774266" cy="41910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500" dirty="0">
                <a:latin typeface="Times New Roman"/>
                <a:cs typeface="Times New Roman"/>
              </a:rPr>
              <a:t>   </a:t>
            </a:r>
            <a:endParaRPr lang="en-US"/>
          </a:p>
          <a:p>
            <a:pPr>
              <a:lnSpc>
                <a:spcPct val="200000"/>
              </a:lnSpc>
            </a:pPr>
            <a:r>
              <a:rPr lang="en-US" sz="1200" dirty="0">
                <a:latin typeface="Times New Roman"/>
                <a:cs typeface="Times New Roman"/>
              </a:rPr>
              <a:t>      Around that age, to make art portfolio to go to France, Kim went a professional art</a:t>
            </a:r>
            <a:endParaRPr lang="en-US"/>
          </a:p>
          <a:p>
            <a:pPr>
              <a:lnSpc>
                <a:spcPct val="200000"/>
              </a:lnSpc>
            </a:pPr>
            <a:r>
              <a:rPr lang="en-US" sz="1200" dirty="0">
                <a:latin typeface="Times New Roman"/>
                <a:cs typeface="Times New Roman"/>
              </a:rPr>
              <a:t>Academy in South Korea. There, her teacher Ms. Choi suggested her to study fashion and showed her a French designer Jean Paul Gautier's fashion show because the teacher was sure Kim had talents for fashion as she was good at color matching, style match, drawing, painting, and she especially had an interest and a passion for fashion. After watching Gautier's fashion show, Kim changed her interest into fashion because the show was very impressive to her. From that moment, for her, fashion was not just a garment, but it was another art expressed through garments.</a:t>
            </a:r>
            <a:r>
              <a:rPr lang="en-US" sz="1200" b="1" dirty="0">
                <a:solidFill>
                  <a:srgbClr val="C00000"/>
                </a:solidFill>
                <a:latin typeface="Times New Roman"/>
                <a:cs typeface="Times New Roman"/>
              </a:rPr>
              <a:t> </a:t>
            </a:r>
            <a:r>
              <a:rPr lang="en-US" sz="1200" dirty="0">
                <a:latin typeface="Times New Roman"/>
                <a:cs typeface="Times New Roman"/>
              </a:rPr>
              <a:t>From this time she began studying fashion. </a:t>
            </a:r>
          </a:p>
          <a:p>
            <a:pPr>
              <a:lnSpc>
                <a:spcPct val="200000"/>
              </a:lnSpc>
            </a:pPr>
            <a:r>
              <a:rPr lang="en-US" sz="1200" b="1" dirty="0">
                <a:solidFill>
                  <a:srgbClr val="C00000"/>
                </a:solidFill>
                <a:latin typeface="Times New Roman"/>
                <a:cs typeface="Times New Roman"/>
              </a:rPr>
              <a:t>      </a:t>
            </a:r>
            <a:r>
              <a:rPr lang="en-US" sz="1200" dirty="0">
                <a:latin typeface="Times New Roman"/>
                <a:cs typeface="Times New Roman"/>
              </a:rPr>
              <a:t>In addition to what the teacher Ms. Choi felt from her, Kim</a:t>
            </a:r>
            <a:r>
              <a:rPr lang="en-US" sz="1200" dirty="0">
                <a:solidFill>
                  <a:srgbClr val="000000"/>
                </a:solidFill>
                <a:latin typeface="Times New Roman"/>
                <a:cs typeface="Times New Roman"/>
              </a:rPr>
              <a:t> is very sensitive for </a:t>
            </a:r>
            <a:endParaRPr lang="en-US" sz="1200" b="1" dirty="0">
              <a:solidFill>
                <a:srgbClr val="C00000"/>
              </a:solidFill>
              <a:latin typeface="Times New Roman"/>
              <a:cs typeface="Times New Roman"/>
            </a:endParaRPr>
          </a:p>
          <a:p>
            <a:pPr>
              <a:lnSpc>
                <a:spcPct val="200000"/>
              </a:lnSpc>
            </a:pPr>
            <a:endParaRPr lang="en-US" sz="1200" b="1" dirty="0">
              <a:solidFill>
                <a:srgbClr val="C00000"/>
              </a:solidFill>
              <a:latin typeface="Times New Roman"/>
              <a:cs typeface="Times New Roman"/>
            </a:endParaRPr>
          </a:p>
        </p:txBody>
      </p:sp>
      <p:sp>
        <p:nvSpPr>
          <p:cNvPr id="3" name="TextBox 2">
            <a:extLst>
              <a:ext uri="{FF2B5EF4-FFF2-40B4-BE49-F238E27FC236}">
                <a16:creationId xmlns:a16="http://schemas.microsoft.com/office/drawing/2014/main" id="{7B3D7F46-0845-4C51-94FB-4106660557EA}"/>
              </a:ext>
            </a:extLst>
          </p:cNvPr>
          <p:cNvSpPr txBox="1"/>
          <p:nvPr/>
        </p:nvSpPr>
        <p:spPr>
          <a:xfrm>
            <a:off x="571500" y="4781550"/>
            <a:ext cx="5876925" cy="31540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in Korean.      </a:t>
            </a:r>
            <a:endParaRPr lang="en-US" dirty="0">
              <a:latin typeface="Calibri"/>
              <a:cs typeface="Calibri"/>
            </a:endParaRPr>
          </a:p>
          <a:p>
            <a:pPr>
              <a:lnSpc>
                <a:spcPct val="200000"/>
              </a:lnSpc>
            </a:pPr>
            <a:r>
              <a:rPr lang="en-US" sz="1200" dirty="0">
                <a:latin typeface="Times New Roman"/>
                <a:cs typeface="Times New Roman"/>
              </a:rPr>
              <a:t>      From her youth, she has been naturally exposed to fashion by one of her aunts who designed and made Korea traditional clothing. However, Kim was more interested in art, particularly oil painting. So, she started studying oil painting first as a major. However, while studying oil painting, she suddenly changed her interest toward fashion by a big turning point when she was early of 20s. This time was right after 2 years she just decided to study oil painting.  </a:t>
            </a:r>
          </a:p>
          <a:p>
            <a:pPr>
              <a:lnSpc>
                <a:spcPct val="200000"/>
              </a:lnSpc>
            </a:pPr>
            <a:endParaRPr lang="en-US" dirty="0">
              <a:cs typeface="Calibri"/>
            </a:endParaRPr>
          </a:p>
        </p:txBody>
      </p:sp>
      <p:sp>
        <p:nvSpPr>
          <p:cNvPr id="2" name="Rectangle 1">
            <a:extLst>
              <a:ext uri="{FF2B5EF4-FFF2-40B4-BE49-F238E27FC236}">
                <a16:creationId xmlns:a16="http://schemas.microsoft.com/office/drawing/2014/main" id="{99A03E34-90B6-4893-B4C1-340F083E4D52}"/>
              </a:ext>
            </a:extLst>
          </p:cNvPr>
          <p:cNvSpPr/>
          <p:nvPr/>
        </p:nvSpPr>
        <p:spPr>
          <a:xfrm flipV="1">
            <a:off x="0" y="1457325"/>
            <a:ext cx="5372100" cy="571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D66EE6-B6F8-41D4-BCA6-6C1E194C5642}"/>
              </a:ext>
            </a:extLst>
          </p:cNvPr>
          <p:cNvSpPr txBox="1"/>
          <p:nvPr/>
        </p:nvSpPr>
        <p:spPr>
          <a:xfrm>
            <a:off x="4168140" y="916305"/>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i="1">
                <a:latin typeface="Times New Roman"/>
                <a:cs typeface="Times New Roman"/>
              </a:rPr>
              <a:t>i</a:t>
            </a:r>
            <a:endParaRPr lang="en-US" sz="1200" b="1" i="1" dirty="0">
              <a:latin typeface="Times New Roman"/>
              <a:cs typeface="Times New Roman"/>
            </a:endParaRPr>
          </a:p>
        </p:txBody>
      </p:sp>
    </p:spTree>
    <p:extLst>
      <p:ext uri="{BB962C8B-B14F-4D97-AF65-F5344CB8AC3E}">
        <p14:creationId xmlns:p14="http://schemas.microsoft.com/office/powerpoint/2010/main" val="3179029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7E1B65-2936-4A5B-B075-373A5CB3E085}"/>
              </a:ext>
            </a:extLst>
          </p:cNvPr>
          <p:cNvSpPr txBox="1"/>
          <p:nvPr/>
        </p:nvSpPr>
        <p:spPr>
          <a:xfrm>
            <a:off x="457200" y="1247775"/>
            <a:ext cx="6076950"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Aldhabi"/>
                <a:cs typeface="Aldhabi"/>
              </a:rPr>
              <a:t>Color Palette For Spring/Summer 2020</a:t>
            </a:r>
          </a:p>
        </p:txBody>
      </p:sp>
      <p:sp>
        <p:nvSpPr>
          <p:cNvPr id="2" name="TextBox 1">
            <a:extLst>
              <a:ext uri="{FF2B5EF4-FFF2-40B4-BE49-F238E27FC236}">
                <a16:creationId xmlns:a16="http://schemas.microsoft.com/office/drawing/2014/main" id="{E68F239F-A2E1-4962-B5D5-9BEEE8458EA0}"/>
              </a:ext>
            </a:extLst>
          </p:cNvPr>
          <p:cNvSpPr txBox="1"/>
          <p:nvPr/>
        </p:nvSpPr>
        <p:spPr>
          <a:xfrm>
            <a:off x="3114675" y="300037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cs typeface="Calibri"/>
            </a:endParaRPr>
          </a:p>
        </p:txBody>
      </p:sp>
      <p:pic>
        <p:nvPicPr>
          <p:cNvPr id="3" name="Picture 4" descr="A person in a white vase on a table&#10;&#10;Description generated with high confidence">
            <a:extLst>
              <a:ext uri="{FF2B5EF4-FFF2-40B4-BE49-F238E27FC236}">
                <a16:creationId xmlns:a16="http://schemas.microsoft.com/office/drawing/2014/main" id="{CC6EAB87-7441-45EB-9DC8-3FD5D9D8B568}"/>
              </a:ext>
            </a:extLst>
          </p:cNvPr>
          <p:cNvPicPr>
            <a:picLocks noChangeAspect="1"/>
          </p:cNvPicPr>
          <p:nvPr/>
        </p:nvPicPr>
        <p:blipFill>
          <a:blip r:embed="rId2"/>
          <a:stretch>
            <a:fillRect/>
          </a:stretch>
        </p:blipFill>
        <p:spPr>
          <a:xfrm>
            <a:off x="568614" y="2395227"/>
            <a:ext cx="3390900" cy="3938486"/>
          </a:xfrm>
          <a:prstGeom prst="rect">
            <a:avLst/>
          </a:prstGeom>
        </p:spPr>
      </p:pic>
      <p:pic>
        <p:nvPicPr>
          <p:cNvPr id="8" name="Picture 8">
            <a:extLst>
              <a:ext uri="{FF2B5EF4-FFF2-40B4-BE49-F238E27FC236}">
                <a16:creationId xmlns:a16="http://schemas.microsoft.com/office/drawing/2014/main" id="{6EAC32EC-70BF-4AC1-8746-4BD480C0F2DC}"/>
              </a:ext>
            </a:extLst>
          </p:cNvPr>
          <p:cNvPicPr>
            <a:picLocks noChangeAspect="1"/>
          </p:cNvPicPr>
          <p:nvPr/>
        </p:nvPicPr>
        <p:blipFill>
          <a:blip r:embed="rId3"/>
          <a:stretch>
            <a:fillRect/>
          </a:stretch>
        </p:blipFill>
        <p:spPr>
          <a:xfrm>
            <a:off x="5553075" y="2390775"/>
            <a:ext cx="790575" cy="781050"/>
          </a:xfrm>
          <a:prstGeom prst="rect">
            <a:avLst/>
          </a:prstGeom>
        </p:spPr>
      </p:pic>
      <p:pic>
        <p:nvPicPr>
          <p:cNvPr id="6" name="Picture 6">
            <a:extLst>
              <a:ext uri="{FF2B5EF4-FFF2-40B4-BE49-F238E27FC236}">
                <a16:creationId xmlns:a16="http://schemas.microsoft.com/office/drawing/2014/main" id="{A4CD6DD3-B420-4703-8CB5-76279AA9F728}"/>
              </a:ext>
            </a:extLst>
          </p:cNvPr>
          <p:cNvPicPr>
            <a:picLocks noChangeAspect="1"/>
          </p:cNvPicPr>
          <p:nvPr/>
        </p:nvPicPr>
        <p:blipFill>
          <a:blip r:embed="rId4"/>
          <a:stretch>
            <a:fillRect/>
          </a:stretch>
        </p:blipFill>
        <p:spPr>
          <a:xfrm>
            <a:off x="4333875" y="2390775"/>
            <a:ext cx="771525" cy="781050"/>
          </a:xfrm>
          <a:prstGeom prst="rect">
            <a:avLst/>
          </a:prstGeom>
        </p:spPr>
      </p:pic>
      <p:pic>
        <p:nvPicPr>
          <p:cNvPr id="10" name="Picture 10">
            <a:extLst>
              <a:ext uri="{FF2B5EF4-FFF2-40B4-BE49-F238E27FC236}">
                <a16:creationId xmlns:a16="http://schemas.microsoft.com/office/drawing/2014/main" id="{1FD73CCA-0116-45FB-B69B-3DC2952B9007}"/>
              </a:ext>
            </a:extLst>
          </p:cNvPr>
          <p:cNvPicPr>
            <a:picLocks noChangeAspect="1"/>
          </p:cNvPicPr>
          <p:nvPr/>
        </p:nvPicPr>
        <p:blipFill>
          <a:blip r:embed="rId5"/>
          <a:stretch>
            <a:fillRect/>
          </a:stretch>
        </p:blipFill>
        <p:spPr>
          <a:xfrm>
            <a:off x="4181475" y="3810000"/>
            <a:ext cx="1076325" cy="790575"/>
          </a:xfrm>
          <a:prstGeom prst="rect">
            <a:avLst/>
          </a:prstGeom>
        </p:spPr>
      </p:pic>
      <p:pic>
        <p:nvPicPr>
          <p:cNvPr id="14" name="Picture 14" descr="A close up of a logo&#10;&#10;Description generated with very high confidence">
            <a:extLst>
              <a:ext uri="{FF2B5EF4-FFF2-40B4-BE49-F238E27FC236}">
                <a16:creationId xmlns:a16="http://schemas.microsoft.com/office/drawing/2014/main" id="{255302CD-0695-4954-9C8F-A971F5FA07BD}"/>
              </a:ext>
            </a:extLst>
          </p:cNvPr>
          <p:cNvPicPr>
            <a:picLocks noChangeAspect="1"/>
          </p:cNvPicPr>
          <p:nvPr/>
        </p:nvPicPr>
        <p:blipFill>
          <a:blip r:embed="rId6"/>
          <a:stretch>
            <a:fillRect/>
          </a:stretch>
        </p:blipFill>
        <p:spPr>
          <a:xfrm>
            <a:off x="5558790" y="3814445"/>
            <a:ext cx="790575" cy="790575"/>
          </a:xfrm>
          <a:prstGeom prst="rect">
            <a:avLst/>
          </a:prstGeom>
        </p:spPr>
      </p:pic>
      <p:pic>
        <p:nvPicPr>
          <p:cNvPr id="16" name="Picture 16" descr="A picture containing outdoor, man&#10;&#10;Description generated with high confidence">
            <a:extLst>
              <a:ext uri="{FF2B5EF4-FFF2-40B4-BE49-F238E27FC236}">
                <a16:creationId xmlns:a16="http://schemas.microsoft.com/office/drawing/2014/main" id="{3E08DD2E-6C77-4068-B1E8-EBEC5DF2FE66}"/>
              </a:ext>
            </a:extLst>
          </p:cNvPr>
          <p:cNvPicPr>
            <a:picLocks noChangeAspect="1"/>
          </p:cNvPicPr>
          <p:nvPr/>
        </p:nvPicPr>
        <p:blipFill>
          <a:blip r:embed="rId7"/>
          <a:stretch>
            <a:fillRect/>
          </a:stretch>
        </p:blipFill>
        <p:spPr>
          <a:xfrm>
            <a:off x="4330700" y="5151755"/>
            <a:ext cx="771525" cy="809625"/>
          </a:xfrm>
          <a:prstGeom prst="rect">
            <a:avLst/>
          </a:prstGeom>
        </p:spPr>
      </p:pic>
      <p:pic>
        <p:nvPicPr>
          <p:cNvPr id="18" name="Picture 18">
            <a:extLst>
              <a:ext uri="{FF2B5EF4-FFF2-40B4-BE49-F238E27FC236}">
                <a16:creationId xmlns:a16="http://schemas.microsoft.com/office/drawing/2014/main" id="{FEB6ABC3-47D4-451C-A2BF-B9289F6403FF}"/>
              </a:ext>
            </a:extLst>
          </p:cNvPr>
          <p:cNvPicPr>
            <a:picLocks noChangeAspect="1"/>
          </p:cNvPicPr>
          <p:nvPr/>
        </p:nvPicPr>
        <p:blipFill>
          <a:blip r:embed="rId8"/>
          <a:stretch>
            <a:fillRect/>
          </a:stretch>
        </p:blipFill>
        <p:spPr>
          <a:xfrm>
            <a:off x="3068955" y="7787640"/>
            <a:ext cx="895350" cy="1228725"/>
          </a:xfrm>
          <a:prstGeom prst="rect">
            <a:avLst/>
          </a:prstGeom>
        </p:spPr>
      </p:pic>
      <p:pic>
        <p:nvPicPr>
          <p:cNvPr id="22" name="Picture 22" descr="A close up of a logo&#10;&#10;Description generated with very high confidence">
            <a:extLst>
              <a:ext uri="{FF2B5EF4-FFF2-40B4-BE49-F238E27FC236}">
                <a16:creationId xmlns:a16="http://schemas.microsoft.com/office/drawing/2014/main" id="{19679AA9-86A2-4B5C-869D-24853C570A44}"/>
              </a:ext>
            </a:extLst>
          </p:cNvPr>
          <p:cNvPicPr>
            <a:picLocks noChangeAspect="1"/>
          </p:cNvPicPr>
          <p:nvPr/>
        </p:nvPicPr>
        <p:blipFill>
          <a:blip r:embed="rId9"/>
          <a:stretch>
            <a:fillRect/>
          </a:stretch>
        </p:blipFill>
        <p:spPr>
          <a:xfrm>
            <a:off x="1824990" y="7977505"/>
            <a:ext cx="800100" cy="828675"/>
          </a:xfrm>
          <a:prstGeom prst="rect">
            <a:avLst/>
          </a:prstGeom>
        </p:spPr>
      </p:pic>
      <p:pic>
        <p:nvPicPr>
          <p:cNvPr id="24" name="Picture 24" descr="A close up of a logo&#10;&#10;Description generated with very high confidence">
            <a:extLst>
              <a:ext uri="{FF2B5EF4-FFF2-40B4-BE49-F238E27FC236}">
                <a16:creationId xmlns:a16="http://schemas.microsoft.com/office/drawing/2014/main" id="{11267B1F-706B-486B-9E40-EDE37EB1A834}"/>
              </a:ext>
            </a:extLst>
          </p:cNvPr>
          <p:cNvPicPr>
            <a:picLocks noChangeAspect="1"/>
          </p:cNvPicPr>
          <p:nvPr/>
        </p:nvPicPr>
        <p:blipFill>
          <a:blip r:embed="rId10"/>
          <a:stretch>
            <a:fillRect/>
          </a:stretch>
        </p:blipFill>
        <p:spPr>
          <a:xfrm flipH="1">
            <a:off x="4330700" y="7979502"/>
            <a:ext cx="828675" cy="834840"/>
          </a:xfrm>
          <a:prstGeom prst="rect">
            <a:avLst/>
          </a:prstGeom>
        </p:spPr>
      </p:pic>
      <p:pic>
        <p:nvPicPr>
          <p:cNvPr id="26" name="Picture 26" descr="A picture containing animal, bird, sky&#10;&#10;Description generated with high confidence">
            <a:extLst>
              <a:ext uri="{FF2B5EF4-FFF2-40B4-BE49-F238E27FC236}">
                <a16:creationId xmlns:a16="http://schemas.microsoft.com/office/drawing/2014/main" id="{AEF9FFC7-4000-4EBB-BC37-AFD75499DA82}"/>
              </a:ext>
            </a:extLst>
          </p:cNvPr>
          <p:cNvPicPr>
            <a:picLocks noChangeAspect="1"/>
          </p:cNvPicPr>
          <p:nvPr/>
        </p:nvPicPr>
        <p:blipFill>
          <a:blip r:embed="rId11"/>
          <a:stretch>
            <a:fillRect/>
          </a:stretch>
        </p:blipFill>
        <p:spPr>
          <a:xfrm>
            <a:off x="554990" y="7988624"/>
            <a:ext cx="800100" cy="831836"/>
          </a:xfrm>
          <a:prstGeom prst="rect">
            <a:avLst/>
          </a:prstGeom>
        </p:spPr>
      </p:pic>
      <p:sp>
        <p:nvSpPr>
          <p:cNvPr id="28" name="TextBox 27">
            <a:extLst>
              <a:ext uri="{FF2B5EF4-FFF2-40B4-BE49-F238E27FC236}">
                <a16:creationId xmlns:a16="http://schemas.microsoft.com/office/drawing/2014/main" id="{1136107E-FE49-4630-A49B-3CFF0C35F4FC}"/>
              </a:ext>
            </a:extLst>
          </p:cNvPr>
          <p:cNvSpPr txBox="1"/>
          <p:nvPr/>
        </p:nvSpPr>
        <p:spPr>
          <a:xfrm>
            <a:off x="456565" y="9324975"/>
            <a:ext cx="6029325" cy="15170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To talk about overall trends in Spring/Summer 2020, colors' diverse lines – vivid and pastel (pale) - in particular: Light blue, Pale smoked blue gray, Pale green blue, Pale blue, Dark pale blue, Arcadia, Pale lavender – pink soft, Pale lavender, Mauve mist (pale lavender), Dusty rose pale pink, Dark lemon yellow, </a:t>
            </a:r>
            <a:r>
              <a:rPr lang="en-US" sz="1200" err="1">
                <a:latin typeface="Times New Roman"/>
                <a:cs typeface="Times New Roman"/>
              </a:rPr>
              <a:t>Chilli</a:t>
            </a:r>
            <a:r>
              <a:rPr lang="en-US" sz="1200" dirty="0">
                <a:latin typeface="Times New Roman"/>
                <a:cs typeface="Times New Roman"/>
              </a:rPr>
              <a:t> oil, and Cherry Tomato are </a:t>
            </a:r>
            <a:r>
              <a:rPr lang="en-US" sz="1200">
                <a:latin typeface="Times New Roman"/>
                <a:cs typeface="Times New Roman"/>
              </a:rPr>
              <a:t>expected as trend colors first. </a:t>
            </a:r>
            <a:endParaRPr lang="en-US">
              <a:cs typeface="Calibri"/>
            </a:endParaRPr>
          </a:p>
        </p:txBody>
      </p:sp>
      <p:sp>
        <p:nvSpPr>
          <p:cNvPr id="29" name="Rectangle 28">
            <a:extLst>
              <a:ext uri="{FF2B5EF4-FFF2-40B4-BE49-F238E27FC236}">
                <a16:creationId xmlns:a16="http://schemas.microsoft.com/office/drawing/2014/main" id="{458D23F8-0E64-4009-A46F-1660DBF3A697}"/>
              </a:ext>
            </a:extLst>
          </p:cNvPr>
          <p:cNvSpPr/>
          <p:nvPr/>
        </p:nvSpPr>
        <p:spPr>
          <a:xfrm>
            <a:off x="0" y="1724025"/>
            <a:ext cx="5572125" cy="762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C9F627F7-F238-4B39-9973-71B42F67C085}"/>
              </a:ext>
            </a:extLst>
          </p:cNvPr>
          <p:cNvPicPr>
            <a:picLocks noChangeAspect="1"/>
          </p:cNvPicPr>
          <p:nvPr/>
        </p:nvPicPr>
        <p:blipFill>
          <a:blip r:embed="rId12"/>
          <a:stretch>
            <a:fillRect/>
          </a:stretch>
        </p:blipFill>
        <p:spPr>
          <a:xfrm>
            <a:off x="514350" y="6619240"/>
            <a:ext cx="778510" cy="797560"/>
          </a:xfrm>
          <a:prstGeom prst="rect">
            <a:avLst/>
          </a:prstGeom>
        </p:spPr>
      </p:pic>
      <p:pic>
        <p:nvPicPr>
          <p:cNvPr id="9" name="Picture 10">
            <a:extLst>
              <a:ext uri="{FF2B5EF4-FFF2-40B4-BE49-F238E27FC236}">
                <a16:creationId xmlns:a16="http://schemas.microsoft.com/office/drawing/2014/main" id="{A22D57E9-7F69-4F26-8F8D-F1E774FF4704}"/>
              </a:ext>
            </a:extLst>
          </p:cNvPr>
          <p:cNvPicPr>
            <a:picLocks noChangeAspect="1"/>
          </p:cNvPicPr>
          <p:nvPr/>
        </p:nvPicPr>
        <p:blipFill>
          <a:blip r:embed="rId13"/>
          <a:stretch>
            <a:fillRect/>
          </a:stretch>
        </p:blipFill>
        <p:spPr>
          <a:xfrm>
            <a:off x="5556885" y="5154295"/>
            <a:ext cx="807085" cy="807720"/>
          </a:xfrm>
          <a:prstGeom prst="rect">
            <a:avLst/>
          </a:prstGeom>
        </p:spPr>
      </p:pic>
      <p:pic>
        <p:nvPicPr>
          <p:cNvPr id="13" name="Picture 14">
            <a:extLst>
              <a:ext uri="{FF2B5EF4-FFF2-40B4-BE49-F238E27FC236}">
                <a16:creationId xmlns:a16="http://schemas.microsoft.com/office/drawing/2014/main" id="{FDE9670C-0257-4138-B3E0-186A04BA0910}"/>
              </a:ext>
            </a:extLst>
          </p:cNvPr>
          <p:cNvPicPr>
            <a:picLocks noChangeAspect="1"/>
          </p:cNvPicPr>
          <p:nvPr/>
        </p:nvPicPr>
        <p:blipFill>
          <a:blip r:embed="rId14"/>
          <a:stretch>
            <a:fillRect/>
          </a:stretch>
        </p:blipFill>
        <p:spPr>
          <a:xfrm>
            <a:off x="1824990" y="6607175"/>
            <a:ext cx="807720" cy="806450"/>
          </a:xfrm>
          <a:prstGeom prst="rect">
            <a:avLst/>
          </a:prstGeom>
        </p:spPr>
      </p:pic>
      <p:pic>
        <p:nvPicPr>
          <p:cNvPr id="17" name="Picture 18">
            <a:extLst>
              <a:ext uri="{FF2B5EF4-FFF2-40B4-BE49-F238E27FC236}">
                <a16:creationId xmlns:a16="http://schemas.microsoft.com/office/drawing/2014/main" id="{84DA3FC0-59B6-4B9C-8574-B0CCFAA42A94}"/>
              </a:ext>
            </a:extLst>
          </p:cNvPr>
          <p:cNvPicPr>
            <a:picLocks noChangeAspect="1"/>
          </p:cNvPicPr>
          <p:nvPr/>
        </p:nvPicPr>
        <p:blipFill>
          <a:blip r:embed="rId15"/>
          <a:stretch>
            <a:fillRect/>
          </a:stretch>
        </p:blipFill>
        <p:spPr>
          <a:xfrm>
            <a:off x="3114357" y="6614795"/>
            <a:ext cx="798195" cy="791845"/>
          </a:xfrm>
          <a:prstGeom prst="rect">
            <a:avLst/>
          </a:prstGeom>
        </p:spPr>
      </p:pic>
      <p:sp>
        <p:nvSpPr>
          <p:cNvPr id="7" name="TextBox 6">
            <a:extLst>
              <a:ext uri="{FF2B5EF4-FFF2-40B4-BE49-F238E27FC236}">
                <a16:creationId xmlns:a16="http://schemas.microsoft.com/office/drawing/2014/main" id="{CD69D3AC-D176-48BC-B951-8CA89A29550C}"/>
              </a:ext>
            </a:extLst>
          </p:cNvPr>
          <p:cNvSpPr txBox="1"/>
          <p:nvPr/>
        </p:nvSpPr>
        <p:spPr>
          <a:xfrm>
            <a:off x="4181475" y="3228975"/>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Light blue Pale     smoked </a:t>
            </a:r>
            <a:r>
              <a:rPr lang="en-US" sz="1200" dirty="0">
                <a:latin typeface="Times New Roman"/>
                <a:cs typeface="Times New Roman"/>
              </a:rPr>
              <a:t>blue gray</a:t>
            </a:r>
          </a:p>
        </p:txBody>
      </p:sp>
      <p:sp>
        <p:nvSpPr>
          <p:cNvPr id="12" name="TextBox 11">
            <a:extLst>
              <a:ext uri="{FF2B5EF4-FFF2-40B4-BE49-F238E27FC236}">
                <a16:creationId xmlns:a16="http://schemas.microsoft.com/office/drawing/2014/main" id="{F68E9BAA-05A3-4667-90E8-4FB8B914C567}"/>
              </a:ext>
            </a:extLst>
          </p:cNvPr>
          <p:cNvSpPr txBox="1"/>
          <p:nvPr/>
        </p:nvSpPr>
        <p:spPr>
          <a:xfrm>
            <a:off x="4200525" y="4648200"/>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    Pale blue            Pale green blue</a:t>
            </a:r>
          </a:p>
        </p:txBody>
      </p:sp>
      <p:sp>
        <p:nvSpPr>
          <p:cNvPr id="15" name="TextBox 14">
            <a:extLst>
              <a:ext uri="{FF2B5EF4-FFF2-40B4-BE49-F238E27FC236}">
                <a16:creationId xmlns:a16="http://schemas.microsoft.com/office/drawing/2014/main" id="{AD830C26-9973-4078-AE30-5B197FC2B83C}"/>
              </a:ext>
            </a:extLst>
          </p:cNvPr>
          <p:cNvSpPr txBox="1"/>
          <p:nvPr/>
        </p:nvSpPr>
        <p:spPr>
          <a:xfrm>
            <a:off x="4181475" y="6057900"/>
            <a:ext cx="27432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Dark pale blue              Arcadia </a:t>
            </a:r>
            <a:endParaRPr lang="en-US"/>
          </a:p>
          <a:p>
            <a:pPr algn="l"/>
            <a:endParaRPr lang="en-US"/>
          </a:p>
        </p:txBody>
      </p:sp>
      <p:sp>
        <p:nvSpPr>
          <p:cNvPr id="19" name="TextBox 18">
            <a:extLst>
              <a:ext uri="{FF2B5EF4-FFF2-40B4-BE49-F238E27FC236}">
                <a16:creationId xmlns:a16="http://schemas.microsoft.com/office/drawing/2014/main" id="{FFEF3C15-F74F-495B-816F-3E103021400C}"/>
              </a:ext>
            </a:extLst>
          </p:cNvPr>
          <p:cNvSpPr txBox="1"/>
          <p:nvPr/>
        </p:nvSpPr>
        <p:spPr>
          <a:xfrm>
            <a:off x="514350" y="7467600"/>
            <a:ext cx="4524375"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Dark lemon                Chilli oil              Cherry Tomato </a:t>
            </a:r>
            <a:endParaRPr lang="en-US">
              <a:latin typeface="Calibri"/>
              <a:cs typeface="Calibri"/>
            </a:endParaRPr>
          </a:p>
          <a:p>
            <a:r>
              <a:rPr lang="en-US" sz="1200">
                <a:latin typeface="Times New Roman"/>
                <a:cs typeface="Times New Roman"/>
              </a:rPr>
              <a:t>   yellow</a:t>
            </a:r>
            <a:endParaRPr lang="en-US">
              <a:cs typeface="Calibri"/>
            </a:endParaRPr>
          </a:p>
          <a:p>
            <a:pPr algn="l"/>
            <a:endParaRPr lang="en-US"/>
          </a:p>
        </p:txBody>
      </p:sp>
      <p:sp>
        <p:nvSpPr>
          <p:cNvPr id="20" name="TextBox 19">
            <a:extLst>
              <a:ext uri="{FF2B5EF4-FFF2-40B4-BE49-F238E27FC236}">
                <a16:creationId xmlns:a16="http://schemas.microsoft.com/office/drawing/2014/main" id="{AC9140F1-D200-4553-8989-D2E017F511B7}"/>
              </a:ext>
            </a:extLst>
          </p:cNvPr>
          <p:cNvSpPr txBox="1"/>
          <p:nvPr/>
        </p:nvSpPr>
        <p:spPr>
          <a:xfrm>
            <a:off x="457200" y="8820150"/>
            <a:ext cx="5114925"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Pale lavender           Pale lavender              Mauve mist        Dusty rose pale pink</a:t>
            </a:r>
            <a:endParaRPr lang="en-US"/>
          </a:p>
          <a:p>
            <a:r>
              <a:rPr lang="en-US" sz="1200">
                <a:latin typeface="Times New Roman"/>
                <a:cs typeface="Times New Roman"/>
              </a:rPr>
              <a:t> – pink soft                                                (pale lavender)</a:t>
            </a:r>
            <a:endParaRPr lang="en-US"/>
          </a:p>
          <a:p>
            <a:endParaRPr lang="en-US">
              <a:cs typeface="Calibri"/>
            </a:endParaRPr>
          </a:p>
        </p:txBody>
      </p:sp>
      <p:cxnSp>
        <p:nvCxnSpPr>
          <p:cNvPr id="25" name="Straight Arrow Connector 24">
            <a:extLst>
              <a:ext uri="{FF2B5EF4-FFF2-40B4-BE49-F238E27FC236}">
                <a16:creationId xmlns:a16="http://schemas.microsoft.com/office/drawing/2014/main" id="{CD7AE65E-6278-46A2-8626-AAA7ED7711EC}"/>
              </a:ext>
            </a:extLst>
          </p:cNvPr>
          <p:cNvCxnSpPr/>
          <p:nvPr/>
        </p:nvCxnSpPr>
        <p:spPr>
          <a:xfrm>
            <a:off x="5114925" y="2390775"/>
            <a:ext cx="0" cy="771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7BC2216F-53BD-4056-801F-FD6856151BBB}"/>
              </a:ext>
            </a:extLst>
          </p:cNvPr>
          <p:cNvCxnSpPr>
            <a:cxnSpLocks/>
          </p:cNvCxnSpPr>
          <p:nvPr/>
        </p:nvCxnSpPr>
        <p:spPr>
          <a:xfrm>
            <a:off x="5114924" y="3819525"/>
            <a:ext cx="0" cy="771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32" name="Straight Arrow Connector 31">
            <a:extLst>
              <a:ext uri="{FF2B5EF4-FFF2-40B4-BE49-F238E27FC236}">
                <a16:creationId xmlns:a16="http://schemas.microsoft.com/office/drawing/2014/main" id="{A8F900AF-D6CF-4F02-BB5C-A6C06FC22CCC}"/>
              </a:ext>
            </a:extLst>
          </p:cNvPr>
          <p:cNvCxnSpPr>
            <a:cxnSpLocks/>
          </p:cNvCxnSpPr>
          <p:nvPr/>
        </p:nvCxnSpPr>
        <p:spPr>
          <a:xfrm>
            <a:off x="6353174" y="2390775"/>
            <a:ext cx="0" cy="771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33" name="Straight Arrow Connector 32">
            <a:extLst>
              <a:ext uri="{FF2B5EF4-FFF2-40B4-BE49-F238E27FC236}">
                <a16:creationId xmlns:a16="http://schemas.microsoft.com/office/drawing/2014/main" id="{BED9A6B9-40EB-4318-9EA0-A821AC06B5E8}"/>
              </a:ext>
            </a:extLst>
          </p:cNvPr>
          <p:cNvCxnSpPr>
            <a:cxnSpLocks/>
          </p:cNvCxnSpPr>
          <p:nvPr/>
        </p:nvCxnSpPr>
        <p:spPr>
          <a:xfrm>
            <a:off x="1304924" y="6610350"/>
            <a:ext cx="0" cy="809625"/>
          </a:xfrm>
          <a:prstGeom prst="straightConnector1">
            <a:avLst/>
          </a:prstGeom>
          <a:ln>
            <a:solidFill>
              <a:schemeClr val="bg2">
                <a:lumMod val="75000"/>
              </a:schemeClr>
            </a:solidFill>
          </a:ln>
        </p:spPr>
        <p:style>
          <a:lnRef idx="3">
            <a:schemeClr val="accent3"/>
          </a:lnRef>
          <a:fillRef idx="0">
            <a:schemeClr val="accent3"/>
          </a:fillRef>
          <a:effectRef idx="2">
            <a:schemeClr val="accent3"/>
          </a:effectRef>
          <a:fontRef idx="minor">
            <a:schemeClr val="tx1"/>
          </a:fontRef>
        </p:style>
      </p:cxnSp>
      <p:cxnSp>
        <p:nvCxnSpPr>
          <p:cNvPr id="34" name="Straight Arrow Connector 33">
            <a:extLst>
              <a:ext uri="{FF2B5EF4-FFF2-40B4-BE49-F238E27FC236}">
                <a16:creationId xmlns:a16="http://schemas.microsoft.com/office/drawing/2014/main" id="{BCCB4637-2642-4916-8869-625F80790426}"/>
              </a:ext>
            </a:extLst>
          </p:cNvPr>
          <p:cNvCxnSpPr>
            <a:cxnSpLocks/>
          </p:cNvCxnSpPr>
          <p:nvPr/>
        </p:nvCxnSpPr>
        <p:spPr>
          <a:xfrm flipV="1">
            <a:off x="4333875" y="3162299"/>
            <a:ext cx="781050" cy="9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35" name="Straight Arrow Connector 34">
            <a:extLst>
              <a:ext uri="{FF2B5EF4-FFF2-40B4-BE49-F238E27FC236}">
                <a16:creationId xmlns:a16="http://schemas.microsoft.com/office/drawing/2014/main" id="{77C84FA7-DD4E-4C2F-B3D7-544BFD915104}"/>
              </a:ext>
            </a:extLst>
          </p:cNvPr>
          <p:cNvCxnSpPr>
            <a:cxnSpLocks/>
          </p:cNvCxnSpPr>
          <p:nvPr/>
        </p:nvCxnSpPr>
        <p:spPr>
          <a:xfrm flipV="1">
            <a:off x="5562599" y="3162300"/>
            <a:ext cx="790575" cy="9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36" name="Straight Arrow Connector 35">
            <a:extLst>
              <a:ext uri="{FF2B5EF4-FFF2-40B4-BE49-F238E27FC236}">
                <a16:creationId xmlns:a16="http://schemas.microsoft.com/office/drawing/2014/main" id="{9C63B062-3936-4B2F-AF54-086081F44A29}"/>
              </a:ext>
            </a:extLst>
          </p:cNvPr>
          <p:cNvCxnSpPr>
            <a:cxnSpLocks/>
          </p:cNvCxnSpPr>
          <p:nvPr/>
        </p:nvCxnSpPr>
        <p:spPr>
          <a:xfrm flipV="1">
            <a:off x="4333874" y="4572000"/>
            <a:ext cx="771525" cy="9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307B8721-B2AA-441F-B2DB-0A794052BF96}"/>
              </a:ext>
            </a:extLst>
          </p:cNvPr>
          <p:cNvCxnSpPr>
            <a:cxnSpLocks/>
          </p:cNvCxnSpPr>
          <p:nvPr/>
        </p:nvCxnSpPr>
        <p:spPr>
          <a:xfrm>
            <a:off x="6353174" y="3810000"/>
            <a:ext cx="0" cy="771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39" name="Straight Arrow Connector 38">
            <a:extLst>
              <a:ext uri="{FF2B5EF4-FFF2-40B4-BE49-F238E27FC236}">
                <a16:creationId xmlns:a16="http://schemas.microsoft.com/office/drawing/2014/main" id="{BE1D2EA2-74FC-4024-A672-60250CD5D362}"/>
              </a:ext>
            </a:extLst>
          </p:cNvPr>
          <p:cNvCxnSpPr>
            <a:cxnSpLocks/>
          </p:cNvCxnSpPr>
          <p:nvPr/>
        </p:nvCxnSpPr>
        <p:spPr>
          <a:xfrm flipV="1">
            <a:off x="5562599" y="4600574"/>
            <a:ext cx="800100" cy="0"/>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id="{32CD8F7C-F18F-4428-86C4-58904F251970}"/>
              </a:ext>
            </a:extLst>
          </p:cNvPr>
          <p:cNvCxnSpPr/>
          <p:nvPr/>
        </p:nvCxnSpPr>
        <p:spPr>
          <a:xfrm>
            <a:off x="2628900" y="6610350"/>
            <a:ext cx="9525" cy="809625"/>
          </a:xfrm>
          <a:prstGeom prst="straightConnector1">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43CC32B1-E818-46F3-AE98-CE65743213C6}"/>
              </a:ext>
            </a:extLst>
          </p:cNvPr>
          <p:cNvCxnSpPr>
            <a:cxnSpLocks/>
          </p:cNvCxnSpPr>
          <p:nvPr/>
        </p:nvCxnSpPr>
        <p:spPr>
          <a:xfrm flipV="1">
            <a:off x="5553075" y="5953125"/>
            <a:ext cx="809625" cy="9525"/>
          </a:xfrm>
          <a:prstGeom prst="straightConnector1">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74B714F3-85AE-402E-A82E-307734FB4429}"/>
              </a:ext>
            </a:extLst>
          </p:cNvPr>
          <p:cNvCxnSpPr>
            <a:cxnSpLocks/>
          </p:cNvCxnSpPr>
          <p:nvPr/>
        </p:nvCxnSpPr>
        <p:spPr>
          <a:xfrm>
            <a:off x="4333874" y="5953124"/>
            <a:ext cx="771525" cy="9525"/>
          </a:xfrm>
          <a:prstGeom prst="straightConnector1">
            <a:avLst/>
          </a:prstGeom>
          <a:ln>
            <a:solidFill>
              <a:schemeClr val="accent5">
                <a:lumMod val="50000"/>
              </a:schemeClr>
            </a:solidFill>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7000FD9E-31F4-4E36-88B3-F48C2C4782DF}"/>
              </a:ext>
            </a:extLst>
          </p:cNvPr>
          <p:cNvCxnSpPr/>
          <p:nvPr/>
        </p:nvCxnSpPr>
        <p:spPr>
          <a:xfrm flipH="1">
            <a:off x="5114925" y="5153025"/>
            <a:ext cx="0" cy="809625"/>
          </a:xfrm>
          <a:prstGeom prst="straightConnector1">
            <a:avLst/>
          </a:prstGeom>
          <a:ln>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43" name="Straight Arrow Connector 42">
            <a:extLst>
              <a:ext uri="{FF2B5EF4-FFF2-40B4-BE49-F238E27FC236}">
                <a16:creationId xmlns:a16="http://schemas.microsoft.com/office/drawing/2014/main" id="{4BF8E977-8816-4ED2-B31A-AB6AB0D1EC94}"/>
              </a:ext>
            </a:extLst>
          </p:cNvPr>
          <p:cNvCxnSpPr>
            <a:cxnSpLocks/>
          </p:cNvCxnSpPr>
          <p:nvPr/>
        </p:nvCxnSpPr>
        <p:spPr>
          <a:xfrm>
            <a:off x="6353174" y="5153025"/>
            <a:ext cx="0" cy="809625"/>
          </a:xfrm>
          <a:prstGeom prst="straightConnector1">
            <a:avLst/>
          </a:prstGeom>
          <a:ln>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49" name="Straight Arrow Connector 48">
            <a:extLst>
              <a:ext uri="{FF2B5EF4-FFF2-40B4-BE49-F238E27FC236}">
                <a16:creationId xmlns:a16="http://schemas.microsoft.com/office/drawing/2014/main" id="{659C2E9D-7EDD-4811-B564-24679CD5C3E8}"/>
              </a:ext>
            </a:extLst>
          </p:cNvPr>
          <p:cNvCxnSpPr>
            <a:cxnSpLocks/>
          </p:cNvCxnSpPr>
          <p:nvPr/>
        </p:nvCxnSpPr>
        <p:spPr>
          <a:xfrm>
            <a:off x="3914774" y="6610349"/>
            <a:ext cx="0" cy="809625"/>
          </a:xfrm>
          <a:prstGeom prst="straightConnector1">
            <a:avLst/>
          </a:prstGeom>
          <a:ln>
            <a:solidFill>
              <a:schemeClr val="accent3">
                <a:lumMod val="50000"/>
              </a:schemeClr>
            </a:solidFill>
          </a:ln>
        </p:spPr>
        <p:style>
          <a:lnRef idx="3">
            <a:schemeClr val="accent2"/>
          </a:lnRef>
          <a:fillRef idx="0">
            <a:schemeClr val="accent2"/>
          </a:fillRef>
          <a:effectRef idx="2">
            <a:schemeClr val="accent2"/>
          </a:effectRef>
          <a:fontRef idx="minor">
            <a:schemeClr val="tx1"/>
          </a:fontRef>
        </p:style>
      </p:cxnSp>
      <p:cxnSp>
        <p:nvCxnSpPr>
          <p:cNvPr id="52" name="Straight Arrow Connector 51">
            <a:extLst>
              <a:ext uri="{FF2B5EF4-FFF2-40B4-BE49-F238E27FC236}">
                <a16:creationId xmlns:a16="http://schemas.microsoft.com/office/drawing/2014/main" id="{A4B6F71D-2A40-405F-9FA8-706F0EDDFCE2}"/>
              </a:ext>
            </a:extLst>
          </p:cNvPr>
          <p:cNvCxnSpPr>
            <a:cxnSpLocks/>
          </p:cNvCxnSpPr>
          <p:nvPr/>
        </p:nvCxnSpPr>
        <p:spPr>
          <a:xfrm>
            <a:off x="2628899" y="7981950"/>
            <a:ext cx="9525" cy="819150"/>
          </a:xfrm>
          <a:prstGeom prst="straightConnector1">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cxnSp>
        <p:nvCxnSpPr>
          <p:cNvPr id="53" name="Straight Arrow Connector 52">
            <a:extLst>
              <a:ext uri="{FF2B5EF4-FFF2-40B4-BE49-F238E27FC236}">
                <a16:creationId xmlns:a16="http://schemas.microsoft.com/office/drawing/2014/main" id="{D5BE7673-62D4-4A10-8D9E-1E4E6963E52E}"/>
              </a:ext>
            </a:extLst>
          </p:cNvPr>
          <p:cNvCxnSpPr>
            <a:cxnSpLocks/>
          </p:cNvCxnSpPr>
          <p:nvPr/>
        </p:nvCxnSpPr>
        <p:spPr>
          <a:xfrm flipH="1">
            <a:off x="5153025" y="7981950"/>
            <a:ext cx="9525" cy="828675"/>
          </a:xfrm>
          <a:prstGeom prst="straightConnector1">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ACB4B3A1-D36B-42E5-B35C-344C113DFE2A}"/>
              </a:ext>
            </a:extLst>
          </p:cNvPr>
          <p:cNvCxnSpPr>
            <a:cxnSpLocks/>
          </p:cNvCxnSpPr>
          <p:nvPr/>
        </p:nvCxnSpPr>
        <p:spPr>
          <a:xfrm>
            <a:off x="518181" y="7413651"/>
            <a:ext cx="790575" cy="952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55" name="Straight Arrow Connector 54">
            <a:extLst>
              <a:ext uri="{FF2B5EF4-FFF2-40B4-BE49-F238E27FC236}">
                <a16:creationId xmlns:a16="http://schemas.microsoft.com/office/drawing/2014/main" id="{519D0A1E-C892-4652-94A5-AEFC74BCA133}"/>
              </a:ext>
            </a:extLst>
          </p:cNvPr>
          <p:cNvCxnSpPr>
            <a:cxnSpLocks/>
          </p:cNvCxnSpPr>
          <p:nvPr/>
        </p:nvCxnSpPr>
        <p:spPr>
          <a:xfrm>
            <a:off x="1343024" y="7981949"/>
            <a:ext cx="0" cy="828675"/>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56" name="Straight Arrow Connector 55">
            <a:extLst>
              <a:ext uri="{FF2B5EF4-FFF2-40B4-BE49-F238E27FC236}">
                <a16:creationId xmlns:a16="http://schemas.microsoft.com/office/drawing/2014/main" id="{26C5D8AF-F414-447A-86BD-F9DFE71B4956}"/>
              </a:ext>
            </a:extLst>
          </p:cNvPr>
          <p:cNvCxnSpPr>
            <a:cxnSpLocks/>
          </p:cNvCxnSpPr>
          <p:nvPr/>
        </p:nvCxnSpPr>
        <p:spPr>
          <a:xfrm>
            <a:off x="3914774" y="8000999"/>
            <a:ext cx="0" cy="819150"/>
          </a:xfrm>
          <a:prstGeom prst="straightConnector1">
            <a:avLst/>
          </a:prstGeom>
          <a:ln>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57" name="Straight Arrow Connector 56">
            <a:extLst>
              <a:ext uri="{FF2B5EF4-FFF2-40B4-BE49-F238E27FC236}">
                <a16:creationId xmlns:a16="http://schemas.microsoft.com/office/drawing/2014/main" id="{4F386DBD-10F0-4145-B8F6-E57836BDFBC4}"/>
              </a:ext>
            </a:extLst>
          </p:cNvPr>
          <p:cNvCxnSpPr>
            <a:cxnSpLocks/>
          </p:cNvCxnSpPr>
          <p:nvPr/>
        </p:nvCxnSpPr>
        <p:spPr>
          <a:xfrm>
            <a:off x="571499" y="8810624"/>
            <a:ext cx="781050" cy="0"/>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58" name="Straight Arrow Connector 57">
            <a:extLst>
              <a:ext uri="{FF2B5EF4-FFF2-40B4-BE49-F238E27FC236}">
                <a16:creationId xmlns:a16="http://schemas.microsoft.com/office/drawing/2014/main" id="{3BD95DEC-31DE-4323-80D6-CA4271AE2CC0}"/>
              </a:ext>
            </a:extLst>
          </p:cNvPr>
          <p:cNvCxnSpPr>
            <a:cxnSpLocks/>
          </p:cNvCxnSpPr>
          <p:nvPr/>
        </p:nvCxnSpPr>
        <p:spPr>
          <a:xfrm>
            <a:off x="1828799" y="8810625"/>
            <a:ext cx="809625" cy="0"/>
          </a:xfrm>
          <a:prstGeom prst="straightConnector1">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cxnSp>
        <p:nvCxnSpPr>
          <p:cNvPr id="61" name="Straight Arrow Connector 60">
            <a:extLst>
              <a:ext uri="{FF2B5EF4-FFF2-40B4-BE49-F238E27FC236}">
                <a16:creationId xmlns:a16="http://schemas.microsoft.com/office/drawing/2014/main" id="{5F8DEAE7-7469-4808-9DB9-30984A091D62}"/>
              </a:ext>
            </a:extLst>
          </p:cNvPr>
          <p:cNvCxnSpPr>
            <a:cxnSpLocks/>
          </p:cNvCxnSpPr>
          <p:nvPr/>
        </p:nvCxnSpPr>
        <p:spPr>
          <a:xfrm>
            <a:off x="3114674" y="8810624"/>
            <a:ext cx="800100" cy="0"/>
          </a:xfrm>
          <a:prstGeom prst="straightConnector1">
            <a:avLst/>
          </a:prstGeom>
          <a:ln>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62" name="Straight Arrow Connector 61">
            <a:extLst>
              <a:ext uri="{FF2B5EF4-FFF2-40B4-BE49-F238E27FC236}">
                <a16:creationId xmlns:a16="http://schemas.microsoft.com/office/drawing/2014/main" id="{8BA39E48-844A-4C16-B0C3-05F5CC6B6BF0}"/>
              </a:ext>
            </a:extLst>
          </p:cNvPr>
          <p:cNvCxnSpPr>
            <a:cxnSpLocks/>
          </p:cNvCxnSpPr>
          <p:nvPr/>
        </p:nvCxnSpPr>
        <p:spPr>
          <a:xfrm flipV="1">
            <a:off x="4333875" y="8801100"/>
            <a:ext cx="828675" cy="0"/>
          </a:xfrm>
          <a:prstGeom prst="straightConnector1">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cxnSp>
        <p:nvCxnSpPr>
          <p:cNvPr id="63" name="Straight Arrow Connector 62">
            <a:extLst>
              <a:ext uri="{FF2B5EF4-FFF2-40B4-BE49-F238E27FC236}">
                <a16:creationId xmlns:a16="http://schemas.microsoft.com/office/drawing/2014/main" id="{AC1B498F-B6FE-4F16-9BA4-02C970DDAF5E}"/>
              </a:ext>
            </a:extLst>
          </p:cNvPr>
          <p:cNvCxnSpPr>
            <a:cxnSpLocks/>
          </p:cNvCxnSpPr>
          <p:nvPr/>
        </p:nvCxnSpPr>
        <p:spPr>
          <a:xfrm flipV="1">
            <a:off x="1828800" y="7410449"/>
            <a:ext cx="800100" cy="9525"/>
          </a:xfrm>
          <a:prstGeom prst="straightConnector1">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cxnSp>
        <p:nvCxnSpPr>
          <p:cNvPr id="64" name="Straight Arrow Connector 63">
            <a:extLst>
              <a:ext uri="{FF2B5EF4-FFF2-40B4-BE49-F238E27FC236}">
                <a16:creationId xmlns:a16="http://schemas.microsoft.com/office/drawing/2014/main" id="{EC0C9DCA-3EEA-4147-9B20-C9C5A45B2F3B}"/>
              </a:ext>
            </a:extLst>
          </p:cNvPr>
          <p:cNvCxnSpPr>
            <a:cxnSpLocks/>
          </p:cNvCxnSpPr>
          <p:nvPr/>
        </p:nvCxnSpPr>
        <p:spPr>
          <a:xfrm>
            <a:off x="3114674" y="7400924"/>
            <a:ext cx="800100" cy="0"/>
          </a:xfrm>
          <a:prstGeom prst="straightConnector1">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pic>
        <p:nvPicPr>
          <p:cNvPr id="11" name="Picture 20">
            <a:extLst>
              <a:ext uri="{FF2B5EF4-FFF2-40B4-BE49-F238E27FC236}">
                <a16:creationId xmlns:a16="http://schemas.microsoft.com/office/drawing/2014/main" id="{379B1225-E8B0-4D1A-A4AF-66DCB9945EBA}"/>
              </a:ext>
            </a:extLst>
          </p:cNvPr>
          <p:cNvPicPr>
            <a:picLocks noChangeAspect="1"/>
          </p:cNvPicPr>
          <p:nvPr/>
        </p:nvPicPr>
        <p:blipFill>
          <a:blip r:embed="rId16"/>
          <a:stretch>
            <a:fillRect/>
          </a:stretch>
        </p:blipFill>
        <p:spPr>
          <a:xfrm>
            <a:off x="5562600" y="6605588"/>
            <a:ext cx="828675" cy="809625"/>
          </a:xfrm>
          <a:prstGeom prst="rect">
            <a:avLst/>
          </a:prstGeom>
        </p:spPr>
      </p:pic>
      <p:sp>
        <p:nvSpPr>
          <p:cNvPr id="23" name="TextBox 22">
            <a:extLst>
              <a:ext uri="{FF2B5EF4-FFF2-40B4-BE49-F238E27FC236}">
                <a16:creationId xmlns:a16="http://schemas.microsoft.com/office/drawing/2014/main" id="{855D4443-E2E5-420F-8577-727F7C5B0562}"/>
              </a:ext>
            </a:extLst>
          </p:cNvPr>
          <p:cNvSpPr txBox="1"/>
          <p:nvPr/>
        </p:nvSpPr>
        <p:spPr>
          <a:xfrm>
            <a:off x="5257800" y="7419975"/>
            <a:ext cx="14668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            Black</a:t>
            </a:r>
          </a:p>
        </p:txBody>
      </p:sp>
      <p:sp>
        <p:nvSpPr>
          <p:cNvPr id="21" name="TextBox 20">
            <a:extLst>
              <a:ext uri="{FF2B5EF4-FFF2-40B4-BE49-F238E27FC236}">
                <a16:creationId xmlns:a16="http://schemas.microsoft.com/office/drawing/2014/main" id="{6F8D6DA8-C02B-4DBD-B704-392860250E10}"/>
              </a:ext>
            </a:extLst>
          </p:cNvPr>
          <p:cNvSpPr txBox="1"/>
          <p:nvPr/>
        </p:nvSpPr>
        <p:spPr>
          <a:xfrm>
            <a:off x="6534150" y="923925"/>
            <a:ext cx="8953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25</a:t>
            </a:r>
            <a:endParaRPr lang="en-US" b="1" dirty="0">
              <a:cs typeface="Calibri"/>
            </a:endParaRPr>
          </a:p>
        </p:txBody>
      </p:sp>
    </p:spTree>
    <p:extLst>
      <p:ext uri="{BB962C8B-B14F-4D97-AF65-F5344CB8AC3E}">
        <p14:creationId xmlns:p14="http://schemas.microsoft.com/office/powerpoint/2010/main" val="3024097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AFFC4-E227-4A57-95D7-5E89760B9C53}"/>
              </a:ext>
            </a:extLst>
          </p:cNvPr>
          <p:cNvSpPr txBox="1"/>
          <p:nvPr/>
        </p:nvSpPr>
        <p:spPr>
          <a:xfrm>
            <a:off x="365124" y="1128395"/>
            <a:ext cx="5197475"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The Little Black Dress Forecast</a:t>
            </a:r>
          </a:p>
        </p:txBody>
      </p:sp>
      <p:sp>
        <p:nvSpPr>
          <p:cNvPr id="2" name="Rectangle 1">
            <a:extLst>
              <a:ext uri="{FF2B5EF4-FFF2-40B4-BE49-F238E27FC236}">
                <a16:creationId xmlns:a16="http://schemas.microsoft.com/office/drawing/2014/main" id="{789EC110-7370-488B-9086-36D861991EF5}"/>
              </a:ext>
            </a:extLst>
          </p:cNvPr>
          <p:cNvSpPr/>
          <p:nvPr/>
        </p:nvSpPr>
        <p:spPr>
          <a:xfrm>
            <a:off x="0" y="1552575"/>
            <a:ext cx="5705475" cy="5715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6AEA20-1DEF-49EC-850B-2C9266782396}"/>
              </a:ext>
            </a:extLst>
          </p:cNvPr>
          <p:cNvSpPr txBox="1"/>
          <p:nvPr/>
        </p:nvSpPr>
        <p:spPr>
          <a:xfrm>
            <a:off x="361950" y="1781175"/>
            <a:ext cx="6105525" cy="10746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Based on expected fashion trends in Spring/Summer 2020 and based on the original Little Black Dress by Gabrielle Coco Chanel, I designed three the Little Black Dresses. Basically, all three of the Little Black Dresses are based on princess dress line and their lengths are short; hang above the knee. Also, all three have collars and lace as details.</a:t>
            </a: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The First Little Black Dress</a:t>
            </a:r>
          </a:p>
          <a:p>
            <a:pPr>
              <a:lnSpc>
                <a:spcPct val="200000"/>
              </a:lnSpc>
            </a:pPr>
            <a:r>
              <a:rPr lang="en-US" sz="1200" dirty="0">
                <a:latin typeface="Times New Roman"/>
                <a:cs typeface="Times New Roman"/>
              </a:rPr>
              <a:t>     In addition to the princess line and its length, long sleeves called between Angel, Trumpet, and Kimono are added to the first Little Black Dress. The dress also has collar called between </a:t>
            </a:r>
            <a:r>
              <a:rPr lang="en-US" sz="1200" err="1">
                <a:latin typeface="Times New Roman"/>
                <a:cs typeface="Times New Roman"/>
              </a:rPr>
              <a:t>Talloted</a:t>
            </a:r>
            <a:r>
              <a:rPr lang="en-US" sz="1200" dirty="0">
                <a:latin typeface="Times New Roman"/>
                <a:cs typeface="Times New Roman"/>
              </a:rPr>
              <a:t> and Wing. </a:t>
            </a:r>
          </a:p>
          <a:p>
            <a:pPr>
              <a:lnSpc>
                <a:spcPct val="200000"/>
              </a:lnSpc>
            </a:pPr>
            <a:r>
              <a:rPr lang="en-US" sz="1200" dirty="0">
                <a:latin typeface="Times New Roman"/>
                <a:cs typeface="Times New Roman"/>
              </a:rPr>
              <a:t>     With its design, because garments made with metallic fabrics will be showed in the fashion shows for Spring/Summer 2020, so I also use metallic fabrics for collar with lace and long sleeves, but the dress part is made with knit to maintain Chanel's original the Little Black Dress style.  </a:t>
            </a:r>
          </a:p>
          <a:p>
            <a:pPr>
              <a:lnSpc>
                <a:spcPct val="200000"/>
              </a:lnSpc>
            </a:pPr>
            <a:r>
              <a:rPr lang="en-US" sz="1200" dirty="0">
                <a:latin typeface="Times New Roman"/>
                <a:cs typeface="Times New Roman"/>
              </a:rPr>
              <a:t>     As with design and fabrics, since vivid colors like red, yellow, green, and pastel colors like pale blue, pale green, pale pink, pale lavender, and black will be used in the garments as trend colors in Spring/Summer 2020, so I also use black color for dress part, mixed dark pale pink and red color for collar, and pale gray for long sleeves. </a:t>
            </a: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The Second Little Black Dress</a:t>
            </a:r>
          </a:p>
          <a:p>
            <a:pPr>
              <a:lnSpc>
                <a:spcPct val="200000"/>
              </a:lnSpc>
            </a:pPr>
            <a:r>
              <a:rPr lang="en-US" sz="1200" b="1" dirty="0">
                <a:latin typeface="Times New Roman"/>
                <a:cs typeface="Times New Roman"/>
              </a:rPr>
              <a:t>     </a:t>
            </a:r>
            <a:r>
              <a:rPr lang="en-US" sz="1200" dirty="0">
                <a:latin typeface="Times New Roman"/>
                <a:cs typeface="Times New Roman"/>
              </a:rPr>
              <a:t>Unlike the first Little Black Dress, this dress has no sleeves, but has a long length of collar with lace and beads. A big difference with other two dresses is that this dress is designed with top and </a:t>
            </a:r>
            <a:r>
              <a:rPr lang="en-US" sz="1200">
                <a:latin typeface="Times New Roman"/>
                <a:cs typeface="Times New Roman"/>
              </a:rPr>
              <a:t>skirt but</a:t>
            </a:r>
            <a:r>
              <a:rPr lang="en-US" sz="1200" dirty="0">
                <a:latin typeface="Times New Roman"/>
                <a:cs typeface="Times New Roman"/>
              </a:rPr>
              <a:t> connected them together as one dress. Also, the skirt part is designed as pleats. </a:t>
            </a:r>
          </a:p>
          <a:p>
            <a:pPr>
              <a:lnSpc>
                <a:spcPct val="200000"/>
              </a:lnSpc>
            </a:pPr>
            <a:r>
              <a:rPr lang="en-US" sz="1200" dirty="0">
                <a:latin typeface="Times New Roman"/>
                <a:cs typeface="Times New Roman"/>
              </a:rPr>
              <a:t>     With its design, like the first dress, this dress is also made with metallic fabric, but only for collar. The collar is made with metallic fabric, as well as lace and beads. For the dress line part, it is divided into top and skirt; top is made with knit and skirt is made with wool.</a:t>
            </a: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p:txBody>
      </p:sp>
      <p:sp>
        <p:nvSpPr>
          <p:cNvPr id="5" name="TextBox 4">
            <a:extLst>
              <a:ext uri="{FF2B5EF4-FFF2-40B4-BE49-F238E27FC236}">
                <a16:creationId xmlns:a16="http://schemas.microsoft.com/office/drawing/2014/main" id="{96238B17-9A69-48B1-9B56-3DAB82B74793}"/>
              </a:ext>
            </a:extLst>
          </p:cNvPr>
          <p:cNvSpPr txBox="1"/>
          <p:nvPr/>
        </p:nvSpPr>
        <p:spPr>
          <a:xfrm>
            <a:off x="6515100" y="904875"/>
            <a:ext cx="75247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26</a:t>
            </a:r>
            <a:endParaRPr lang="en-US" i="1" dirty="0">
              <a:cs typeface="Calibri"/>
            </a:endParaRPr>
          </a:p>
        </p:txBody>
      </p:sp>
    </p:spTree>
    <p:extLst>
      <p:ext uri="{BB962C8B-B14F-4D97-AF65-F5344CB8AC3E}">
        <p14:creationId xmlns:p14="http://schemas.microsoft.com/office/powerpoint/2010/main" val="32903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752E2E-EC80-461F-9870-5552F10622D8}"/>
              </a:ext>
            </a:extLst>
          </p:cNvPr>
          <p:cNvSpPr txBox="1"/>
          <p:nvPr/>
        </p:nvSpPr>
        <p:spPr>
          <a:xfrm>
            <a:off x="381000" y="1123950"/>
            <a:ext cx="497205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The Little Black Dress Forecast</a:t>
            </a:r>
          </a:p>
          <a:p>
            <a:pPr algn="l"/>
            <a:endParaRPr lang="en-US" dirty="0"/>
          </a:p>
        </p:txBody>
      </p:sp>
      <p:sp>
        <p:nvSpPr>
          <p:cNvPr id="5" name="Rectangle 4">
            <a:extLst>
              <a:ext uri="{FF2B5EF4-FFF2-40B4-BE49-F238E27FC236}">
                <a16:creationId xmlns:a16="http://schemas.microsoft.com/office/drawing/2014/main" id="{1BB7E623-F3F9-4AFC-BD0B-B7B7A2F4F301}"/>
              </a:ext>
            </a:extLst>
          </p:cNvPr>
          <p:cNvSpPr/>
          <p:nvPr/>
        </p:nvSpPr>
        <p:spPr>
          <a:xfrm>
            <a:off x="0" y="1571625"/>
            <a:ext cx="5648325" cy="6667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907E51-35C3-4F73-A185-08D1F8CE32CB}"/>
              </a:ext>
            </a:extLst>
          </p:cNvPr>
          <p:cNvSpPr txBox="1"/>
          <p:nvPr/>
        </p:nvSpPr>
        <p:spPr>
          <a:xfrm>
            <a:off x="381000" y="1847850"/>
            <a:ext cx="6057900" cy="55399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For colors, the dress part basically has black color as the dress name is the Little Black Dress. However, the collar has white color with black colored lace, but beads in the collar has diverse trend colors like red, green, black, pale blue, and pale lavender.</a:t>
            </a:r>
            <a:endParaRPr lang="en-US"/>
          </a:p>
          <a:p>
            <a:pPr algn="l">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The Third Little Black Dress</a:t>
            </a:r>
          </a:p>
          <a:p>
            <a:pPr>
              <a:lnSpc>
                <a:spcPct val="200000"/>
              </a:lnSpc>
            </a:pPr>
            <a:r>
              <a:rPr lang="en-US" sz="1200" b="1" dirty="0">
                <a:latin typeface="Times New Roman"/>
                <a:cs typeface="Times New Roman"/>
              </a:rPr>
              <a:t>     </a:t>
            </a:r>
            <a:r>
              <a:rPr lang="en-US" sz="1200" dirty="0">
                <a:latin typeface="Times New Roman"/>
                <a:cs typeface="Times New Roman"/>
              </a:rPr>
              <a:t>This Little black Dress has no long sleeves like the second dress, but its collar is designed like the first dress; between </a:t>
            </a:r>
            <a:r>
              <a:rPr lang="en-US" sz="1200" dirty="0" err="1">
                <a:latin typeface="Times New Roman"/>
                <a:cs typeface="Times New Roman"/>
              </a:rPr>
              <a:t>Talloted</a:t>
            </a:r>
            <a:r>
              <a:rPr lang="en-US" sz="1200" dirty="0">
                <a:latin typeface="Times New Roman"/>
                <a:cs typeface="Times New Roman"/>
              </a:rPr>
              <a:t> and Wing.</a:t>
            </a:r>
            <a:endParaRPr lang="en-US" sz="1200" b="1" dirty="0">
              <a:latin typeface="Times New Roman"/>
              <a:cs typeface="Times New Roman"/>
            </a:endParaRPr>
          </a:p>
          <a:p>
            <a:pPr>
              <a:lnSpc>
                <a:spcPct val="200000"/>
              </a:lnSpc>
            </a:pPr>
            <a:r>
              <a:rPr lang="en-US" sz="1200" dirty="0">
                <a:latin typeface="Times New Roman"/>
                <a:cs typeface="Times New Roman"/>
              </a:rPr>
              <a:t>     As with overall design, for fabric part, this dress has a big different than the other two dresses. If lace is used in the collar part in the other two dresses, lace is used in the dress part in this dress. The whole dress part is made with knit, lace with geometric patterns which will be one of trends in Spring/Summer 2020, the collar is made with metallic fabric. </a:t>
            </a:r>
          </a:p>
          <a:p>
            <a:pPr>
              <a:lnSpc>
                <a:spcPct val="200000"/>
              </a:lnSpc>
            </a:pPr>
            <a:r>
              <a:rPr lang="en-US" sz="1200" dirty="0">
                <a:latin typeface="Times New Roman"/>
                <a:cs typeface="Times New Roman"/>
              </a:rPr>
              <a:t>    For colors, as the dress name is the Little Black Dress, the whole dress's color is kind of black, but closer to dark gray. On the other hand, because the whole dress is dark gray color, I design collar with trend colors – gradation of  pale pink and lavender.   </a:t>
            </a:r>
          </a:p>
          <a:p>
            <a:endParaRPr lang="en-US">
              <a:cs typeface="Calibri"/>
            </a:endParaRPr>
          </a:p>
        </p:txBody>
      </p:sp>
      <p:sp>
        <p:nvSpPr>
          <p:cNvPr id="2" name="TextBox 1">
            <a:extLst>
              <a:ext uri="{FF2B5EF4-FFF2-40B4-BE49-F238E27FC236}">
                <a16:creationId xmlns:a16="http://schemas.microsoft.com/office/drawing/2014/main" id="{37A6C083-96F4-408C-8987-F279D23E01FE}"/>
              </a:ext>
            </a:extLst>
          </p:cNvPr>
          <p:cNvSpPr txBox="1"/>
          <p:nvPr/>
        </p:nvSpPr>
        <p:spPr>
          <a:xfrm>
            <a:off x="6515100" y="914400"/>
            <a:ext cx="11049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27</a:t>
            </a:r>
            <a:endParaRPr lang="en-US" b="1" dirty="0">
              <a:cs typeface="Calibri"/>
            </a:endParaRPr>
          </a:p>
        </p:txBody>
      </p:sp>
    </p:spTree>
    <p:extLst>
      <p:ext uri="{BB962C8B-B14F-4D97-AF65-F5344CB8AC3E}">
        <p14:creationId xmlns:p14="http://schemas.microsoft.com/office/powerpoint/2010/main" val="3030900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098BF-2733-4802-A974-A542BDE66FA1}"/>
              </a:ext>
            </a:extLst>
          </p:cNvPr>
          <p:cNvSpPr txBox="1"/>
          <p:nvPr/>
        </p:nvSpPr>
        <p:spPr>
          <a:xfrm>
            <a:off x="374650" y="1129665"/>
            <a:ext cx="41656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Day Black Dress Forecast</a:t>
            </a:r>
          </a:p>
        </p:txBody>
      </p:sp>
      <p:sp>
        <p:nvSpPr>
          <p:cNvPr id="2" name="Rectangle 1">
            <a:extLst>
              <a:ext uri="{FF2B5EF4-FFF2-40B4-BE49-F238E27FC236}">
                <a16:creationId xmlns:a16="http://schemas.microsoft.com/office/drawing/2014/main" id="{4CD98A39-BD8D-4EC5-8FB2-4CC0B4C8800B}"/>
              </a:ext>
            </a:extLst>
          </p:cNvPr>
          <p:cNvSpPr/>
          <p:nvPr/>
        </p:nvSpPr>
        <p:spPr>
          <a:xfrm>
            <a:off x="0" y="1562100"/>
            <a:ext cx="5419725" cy="571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9F07EE-71AF-4D69-B704-6A699332EB44}"/>
              </a:ext>
            </a:extLst>
          </p:cNvPr>
          <p:cNvSpPr txBox="1"/>
          <p:nvPr/>
        </p:nvSpPr>
        <p:spPr>
          <a:xfrm>
            <a:off x="371475" y="1895475"/>
            <a:ext cx="6124575" cy="100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From information and pictures in some websites like YouTube, I believe some jackets with geometric patterns and futurism will be showed in the fashion shows for Spring/Summer 2020. </a:t>
            </a:r>
          </a:p>
          <a:p>
            <a:pPr>
              <a:lnSpc>
                <a:spcPct val="200000"/>
              </a:lnSpc>
            </a:pPr>
            <a:r>
              <a:rPr lang="en-US" sz="1200" dirty="0">
                <a:latin typeface="Times New Roman"/>
                <a:cs typeface="Times New Roman"/>
              </a:rPr>
              <a:t>So, although this section is for a day black dress, I'll design dresses with jackets because not only for the trends in Spring/Summer 2020, but many females also wear a dress with a jacket at schools and in their workplaces in general. </a:t>
            </a:r>
          </a:p>
          <a:p>
            <a:pPr>
              <a:lnSpc>
                <a:spcPct val="200000"/>
              </a:lnSpc>
            </a:pPr>
            <a:r>
              <a:rPr lang="en-US" sz="1200" dirty="0">
                <a:latin typeface="Times New Roman"/>
                <a:cs typeface="Times New Roman"/>
              </a:rPr>
              <a:t>     For the dresses, all three will have short lengths; hang above knee and all three jackets will have long sleeves. </a:t>
            </a: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The First Day Black Dress</a:t>
            </a:r>
          </a:p>
          <a:p>
            <a:pPr>
              <a:lnSpc>
                <a:spcPct val="200000"/>
              </a:lnSpc>
            </a:pPr>
            <a:r>
              <a:rPr lang="en-US" sz="1200" dirty="0">
                <a:latin typeface="Times New Roman"/>
                <a:cs typeface="Times New Roman"/>
              </a:rPr>
              <a:t>      The dress is designed with V-neck, Princess line, and long sleeve – between Trumpet and Kimono. The V-neck part is connected to black colored necklace with a red pointed beads. For the jacket, it is designed with princess line like the dress with long sleeves and big convertible collars.</a:t>
            </a:r>
          </a:p>
          <a:p>
            <a:pPr>
              <a:lnSpc>
                <a:spcPct val="200000"/>
              </a:lnSpc>
            </a:pPr>
            <a:r>
              <a:rPr lang="en-US" sz="1200" dirty="0">
                <a:latin typeface="Times New Roman"/>
                <a:cs typeface="Times New Roman"/>
              </a:rPr>
              <a:t>      As with design, the dress is made with knit and the black colored necklace part is made with knit too. However, in the case of jacket, it is made with a metallic fabric following trends in  Spring/Summer 2020. </a:t>
            </a:r>
          </a:p>
          <a:p>
            <a:pPr>
              <a:lnSpc>
                <a:spcPct val="200000"/>
              </a:lnSpc>
            </a:pPr>
            <a:r>
              <a:rPr lang="en-US" sz="1200" dirty="0">
                <a:latin typeface="Times New Roman"/>
                <a:cs typeface="Times New Roman"/>
              </a:rPr>
              <a:t>     In addition to its design and fabric, a color of the whole dress is black, but the jacket is green to follow trends. </a:t>
            </a: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The Second Day Black Dress</a:t>
            </a:r>
          </a:p>
          <a:p>
            <a:pPr>
              <a:lnSpc>
                <a:spcPct val="200000"/>
              </a:lnSpc>
            </a:pPr>
            <a:r>
              <a:rPr lang="en-US" sz="1200" dirty="0">
                <a:latin typeface="Times New Roman"/>
                <a:cs typeface="Times New Roman"/>
              </a:rPr>
              <a:t>      Unlike the other two dresses, this dress with designed with Sheath to show body line. The dress has long sleeves and high-bias roll. About the jacket, it is designed like denim style with no collars, but with low-bias roll. </a:t>
            </a:r>
            <a:endParaRPr lang="en-US" sz="1200" b="1" dirty="0">
              <a:latin typeface="Times New Roman"/>
              <a:cs typeface="Times New Roman"/>
            </a:endParaRPr>
          </a:p>
          <a:p>
            <a:pPr>
              <a:lnSpc>
                <a:spcPct val="200000"/>
              </a:lnSpc>
            </a:pPr>
            <a:r>
              <a:rPr lang="en-US" sz="1200" dirty="0">
                <a:latin typeface="Times New Roman"/>
                <a:cs typeface="Times New Roman"/>
              </a:rPr>
              <a:t>      For the fabric, the black dress is made with jersey knit, but the jacket is made with a metallic </a:t>
            </a: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p:txBody>
      </p:sp>
      <p:sp>
        <p:nvSpPr>
          <p:cNvPr id="5" name="TextBox 4">
            <a:extLst>
              <a:ext uri="{FF2B5EF4-FFF2-40B4-BE49-F238E27FC236}">
                <a16:creationId xmlns:a16="http://schemas.microsoft.com/office/drawing/2014/main" id="{3EA4DFF3-AFB9-4100-A849-CFA21186D14A}"/>
              </a:ext>
            </a:extLst>
          </p:cNvPr>
          <p:cNvSpPr txBox="1"/>
          <p:nvPr/>
        </p:nvSpPr>
        <p:spPr>
          <a:xfrm>
            <a:off x="6524625" y="857250"/>
            <a:ext cx="6096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28</a:t>
            </a:r>
            <a:endParaRPr lang="en-US" b="1" i="1" dirty="0">
              <a:cs typeface="Calibri"/>
            </a:endParaRPr>
          </a:p>
        </p:txBody>
      </p:sp>
    </p:spTree>
    <p:extLst>
      <p:ext uri="{BB962C8B-B14F-4D97-AF65-F5344CB8AC3E}">
        <p14:creationId xmlns:p14="http://schemas.microsoft.com/office/powerpoint/2010/main" val="136821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5A774-034D-4CE4-80AF-F1201FFA9A48}"/>
              </a:ext>
            </a:extLst>
          </p:cNvPr>
          <p:cNvSpPr txBox="1"/>
          <p:nvPr/>
        </p:nvSpPr>
        <p:spPr>
          <a:xfrm>
            <a:off x="428624" y="1190625"/>
            <a:ext cx="5000625"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Day Black Dress Forecast</a:t>
            </a:r>
          </a:p>
        </p:txBody>
      </p:sp>
      <p:sp>
        <p:nvSpPr>
          <p:cNvPr id="5" name="Rectangle 4">
            <a:extLst>
              <a:ext uri="{FF2B5EF4-FFF2-40B4-BE49-F238E27FC236}">
                <a16:creationId xmlns:a16="http://schemas.microsoft.com/office/drawing/2014/main" id="{AC7B2A7F-6192-4E30-A5AB-1BEB468CB0AB}"/>
              </a:ext>
            </a:extLst>
          </p:cNvPr>
          <p:cNvSpPr/>
          <p:nvPr/>
        </p:nvSpPr>
        <p:spPr>
          <a:xfrm>
            <a:off x="0" y="1619250"/>
            <a:ext cx="5619750" cy="6667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57EDC-5738-466D-ACCE-181B014CDEA3}"/>
              </a:ext>
            </a:extLst>
          </p:cNvPr>
          <p:cNvSpPr txBox="1"/>
          <p:nvPr/>
        </p:nvSpPr>
        <p:spPr>
          <a:xfrm>
            <a:off x="428625" y="1914525"/>
            <a:ext cx="5991225" cy="40986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fabric with some buttons. </a:t>
            </a:r>
            <a:endParaRPr lang="en-US"/>
          </a:p>
          <a:p>
            <a:pPr>
              <a:lnSpc>
                <a:spcPct val="200000"/>
              </a:lnSpc>
            </a:pPr>
            <a:r>
              <a:rPr lang="en-US" sz="1200" dirty="0">
                <a:latin typeface="Times New Roman"/>
                <a:cs typeface="Times New Roman"/>
              </a:rPr>
              <a:t>     With design and fabric, the dress's overall color is black, but a color of the jacket is yellow.</a:t>
            </a: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The Third Day Black Dress</a:t>
            </a:r>
            <a:r>
              <a:rPr lang="en-US" sz="1200" dirty="0">
                <a:latin typeface="Times New Roman"/>
                <a:cs typeface="Times New Roman"/>
              </a:rPr>
              <a:t> </a:t>
            </a:r>
          </a:p>
          <a:p>
            <a:pPr>
              <a:lnSpc>
                <a:spcPct val="200000"/>
              </a:lnSpc>
            </a:pPr>
            <a:r>
              <a:rPr lang="en-US" sz="1200" dirty="0">
                <a:latin typeface="Times New Roman"/>
                <a:cs typeface="Times New Roman"/>
              </a:rPr>
              <a:t>     The dress is designed with A-line, high-bias roll, and long sleeves, whereas the jacket is designed with long sleeves, square neck-line with shawl collar, but with short top. In particular, to follow trends, the jacket is designed with geometric patterns. </a:t>
            </a:r>
          </a:p>
          <a:p>
            <a:pPr>
              <a:lnSpc>
                <a:spcPct val="200000"/>
              </a:lnSpc>
            </a:pPr>
            <a:r>
              <a:rPr lang="en-US" sz="1200" dirty="0">
                <a:latin typeface="Times New Roman"/>
                <a:cs typeface="Times New Roman"/>
              </a:rPr>
              <a:t>     For the fabric, the dress is made with knit, but the jacket is made with buttons, a metallic fabric patterned with geometric images</a:t>
            </a:r>
          </a:p>
          <a:p>
            <a:pPr>
              <a:lnSpc>
                <a:spcPct val="200000"/>
              </a:lnSpc>
            </a:pPr>
            <a:r>
              <a:rPr lang="en-US" sz="1200" dirty="0">
                <a:latin typeface="Times New Roman"/>
                <a:cs typeface="Times New Roman"/>
              </a:rPr>
              <a:t>     In addition to its design and fabric, the dress is black and the jacket is red with yellow colored geometric patterns. </a:t>
            </a:r>
          </a:p>
        </p:txBody>
      </p:sp>
      <p:sp>
        <p:nvSpPr>
          <p:cNvPr id="2" name="TextBox 1">
            <a:extLst>
              <a:ext uri="{FF2B5EF4-FFF2-40B4-BE49-F238E27FC236}">
                <a16:creationId xmlns:a16="http://schemas.microsoft.com/office/drawing/2014/main" id="{1B432824-DF71-41DE-A4B5-8C62E53DDF4F}"/>
              </a:ext>
            </a:extLst>
          </p:cNvPr>
          <p:cNvSpPr txBox="1"/>
          <p:nvPr/>
        </p:nvSpPr>
        <p:spPr>
          <a:xfrm>
            <a:off x="6524625" y="914400"/>
            <a:ext cx="90487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29</a:t>
            </a:r>
            <a:endParaRPr lang="en-US" b="1" dirty="0">
              <a:cs typeface="Calibri"/>
            </a:endParaRPr>
          </a:p>
        </p:txBody>
      </p:sp>
    </p:spTree>
    <p:extLst>
      <p:ext uri="{BB962C8B-B14F-4D97-AF65-F5344CB8AC3E}">
        <p14:creationId xmlns:p14="http://schemas.microsoft.com/office/powerpoint/2010/main" val="848717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3F84D1-7AC3-4652-9BE5-3B10E632BF7B}"/>
              </a:ext>
            </a:extLst>
          </p:cNvPr>
          <p:cNvSpPr txBox="1"/>
          <p:nvPr/>
        </p:nvSpPr>
        <p:spPr>
          <a:xfrm>
            <a:off x="313690" y="1116965"/>
            <a:ext cx="479171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Evening Black Dress Forecast</a:t>
            </a:r>
          </a:p>
        </p:txBody>
      </p:sp>
      <p:sp>
        <p:nvSpPr>
          <p:cNvPr id="2" name="Rectangle 1">
            <a:extLst>
              <a:ext uri="{FF2B5EF4-FFF2-40B4-BE49-F238E27FC236}">
                <a16:creationId xmlns:a16="http://schemas.microsoft.com/office/drawing/2014/main" id="{51646A1E-0E46-485F-A38E-DD79460913F5}"/>
              </a:ext>
            </a:extLst>
          </p:cNvPr>
          <p:cNvSpPr/>
          <p:nvPr/>
        </p:nvSpPr>
        <p:spPr>
          <a:xfrm>
            <a:off x="0" y="1552575"/>
            <a:ext cx="5610225" cy="571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683551-092F-4070-BD54-6DA37C751A10}"/>
              </a:ext>
            </a:extLst>
          </p:cNvPr>
          <p:cNvSpPr txBox="1"/>
          <p:nvPr/>
        </p:nvSpPr>
        <p:spPr>
          <a:xfrm>
            <a:off x="314325" y="1847850"/>
            <a:ext cx="6124575" cy="96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Most women in normal do not wear black dress for only their daily lives and for schools and workplaces, but they would like to wear some special black dresses to enjoy their lives more and  to join in nice parties and clubs. When they participate in the parties or clubs, they cannot wear their daily dresses, but they need a special evening dress that can make them very stunning in the parties. So, for females who should be beautiful in the parties and festivals, I'll design three evening black dresses. The three evening black dresses have pretty long lengths –two are designed as maxi dresses and one is shorter than the other two - and are designed very fancy and showy. The three evening black dresses also describe nature, particularly flowers that are one of trends in Spring/Summer 2020. </a:t>
            </a:r>
          </a:p>
          <a:p>
            <a:pPr>
              <a:lnSpc>
                <a:spcPct val="200000"/>
              </a:lnSpc>
            </a:pPr>
            <a:endParaRPr lang="en-US" sz="1200" dirty="0">
              <a:latin typeface="Times New Roman"/>
              <a:cs typeface="Times New Roman"/>
            </a:endParaRPr>
          </a:p>
          <a:p>
            <a:pPr>
              <a:lnSpc>
                <a:spcPct val="200000"/>
              </a:lnSpc>
            </a:pPr>
            <a:r>
              <a:rPr lang="en-US" sz="1200" b="1" dirty="0">
                <a:latin typeface="Times New Roman"/>
                <a:cs typeface="Times New Roman"/>
              </a:rPr>
              <a:t>The First Evening Black Dress</a:t>
            </a:r>
          </a:p>
          <a:p>
            <a:pPr>
              <a:lnSpc>
                <a:spcPct val="200000"/>
              </a:lnSpc>
            </a:pPr>
            <a:r>
              <a:rPr lang="en-US" sz="1200" dirty="0">
                <a:latin typeface="Times New Roman"/>
                <a:cs typeface="Times New Roman"/>
              </a:rPr>
              <a:t>     The overall style of the dress is between mermaid and trumpet, sweetheart, but closer to flowers. There is a big bow in the back of the dress, the big bow represents a butterfly. </a:t>
            </a:r>
          </a:p>
          <a:p>
            <a:pPr>
              <a:lnSpc>
                <a:spcPct val="200000"/>
              </a:lnSpc>
            </a:pPr>
            <a:r>
              <a:rPr lang="en-US" sz="1200" dirty="0">
                <a:latin typeface="Times New Roman"/>
                <a:cs typeface="Times New Roman"/>
              </a:rPr>
              <a:t>The big wings that three of them are located in each side of hip part in the dress also describe leaves of flowers. </a:t>
            </a:r>
          </a:p>
          <a:p>
            <a:pPr>
              <a:lnSpc>
                <a:spcPct val="200000"/>
              </a:lnSpc>
            </a:pPr>
            <a:r>
              <a:rPr lang="en-US" sz="1200" dirty="0">
                <a:latin typeface="Times New Roman"/>
                <a:cs typeface="Times New Roman"/>
              </a:rPr>
              <a:t>     In addition to design, the overall body line (between mermaid and trumpet, flowers) is made with satin, but the top (flowers) is added with a metallic fabric. Top's inside that is touched with human's body is made with satin, outside is covered by the metallic fabric. The big bow in the back of the dress is also made with a metallic fabric decorated with colorful beads. For the part of the leaves of flowers, these parts are made with lace, </a:t>
            </a:r>
            <a:r>
              <a:rPr lang="en-US" sz="1200">
                <a:latin typeface="Times New Roman"/>
                <a:cs typeface="Times New Roman"/>
              </a:rPr>
              <a:t>embroidered</a:t>
            </a:r>
            <a:r>
              <a:rPr lang="en-US" sz="1200" dirty="0">
                <a:latin typeface="Times New Roman"/>
                <a:cs typeface="Times New Roman"/>
              </a:rPr>
              <a:t>, and organza decorated with colorful beads. To keep its shape, wires are attached inside. </a:t>
            </a:r>
          </a:p>
          <a:p>
            <a:pPr>
              <a:lnSpc>
                <a:spcPct val="200000"/>
              </a:lnSpc>
            </a:pPr>
            <a:r>
              <a:rPr lang="en-US" sz="1200" dirty="0">
                <a:latin typeface="Times New Roman"/>
                <a:cs typeface="Times New Roman"/>
              </a:rPr>
              <a:t>     For the color, the dress is basically black, trends colored beads are added as details in the parts of the leaves of flowers and flowers that are on the top.</a:t>
            </a:r>
            <a:endParaRPr lang="en-US" dirty="0">
              <a:latin typeface="Calibri"/>
              <a:cs typeface="Calibri"/>
            </a:endParaRPr>
          </a:p>
          <a:p>
            <a:pPr>
              <a:lnSpc>
                <a:spcPct val="200000"/>
              </a:lnSpc>
            </a:pPr>
            <a:endParaRPr lang="en-US" sz="1200" dirty="0">
              <a:latin typeface="Times New Roman"/>
              <a:cs typeface="Times New Roman"/>
            </a:endParaRPr>
          </a:p>
          <a:p>
            <a:pPr>
              <a:lnSpc>
                <a:spcPct val="200000"/>
              </a:lnSpc>
            </a:pPr>
            <a:endParaRPr lang="en-US" sz="1200" b="1" dirty="0">
              <a:latin typeface="Times New Roman"/>
              <a:cs typeface="Times New Roman"/>
            </a:endParaRPr>
          </a:p>
        </p:txBody>
      </p:sp>
      <p:sp>
        <p:nvSpPr>
          <p:cNvPr id="5" name="TextBox 4">
            <a:extLst>
              <a:ext uri="{FF2B5EF4-FFF2-40B4-BE49-F238E27FC236}">
                <a16:creationId xmlns:a16="http://schemas.microsoft.com/office/drawing/2014/main" id="{6089E42C-C707-435C-A241-3A3D1E12B8FE}"/>
              </a:ext>
            </a:extLst>
          </p:cNvPr>
          <p:cNvSpPr txBox="1"/>
          <p:nvPr/>
        </p:nvSpPr>
        <p:spPr>
          <a:xfrm>
            <a:off x="6524625" y="923925"/>
            <a:ext cx="9334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30</a:t>
            </a:r>
            <a:endParaRPr lang="en-US" sz="1200" b="1" i="1" dirty="0">
              <a:latin typeface="Bookman Old Style"/>
              <a:cs typeface="Calibri"/>
            </a:endParaRPr>
          </a:p>
        </p:txBody>
      </p:sp>
    </p:spTree>
    <p:extLst>
      <p:ext uri="{BB962C8B-B14F-4D97-AF65-F5344CB8AC3E}">
        <p14:creationId xmlns:p14="http://schemas.microsoft.com/office/powerpoint/2010/main" val="1741091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1DFC9F-C3AC-4F63-9C22-6B43A4B4F98A}"/>
              </a:ext>
            </a:extLst>
          </p:cNvPr>
          <p:cNvSpPr txBox="1"/>
          <p:nvPr/>
        </p:nvSpPr>
        <p:spPr>
          <a:xfrm>
            <a:off x="352425" y="1095375"/>
            <a:ext cx="5019675"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Evening Black Dress Forecast</a:t>
            </a:r>
          </a:p>
        </p:txBody>
      </p:sp>
      <p:sp>
        <p:nvSpPr>
          <p:cNvPr id="5" name="Rectangle 4">
            <a:extLst>
              <a:ext uri="{FF2B5EF4-FFF2-40B4-BE49-F238E27FC236}">
                <a16:creationId xmlns:a16="http://schemas.microsoft.com/office/drawing/2014/main" id="{36FC9752-7304-486E-B1E4-7494E0880A0A}"/>
              </a:ext>
            </a:extLst>
          </p:cNvPr>
          <p:cNvSpPr/>
          <p:nvPr/>
        </p:nvSpPr>
        <p:spPr>
          <a:xfrm>
            <a:off x="0" y="1543050"/>
            <a:ext cx="5610225" cy="571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6933BA-6E44-47CE-A026-1428EA12AAD7}"/>
              </a:ext>
            </a:extLst>
          </p:cNvPr>
          <p:cNvSpPr txBox="1"/>
          <p:nvPr/>
        </p:nvSpPr>
        <p:spPr>
          <a:xfrm>
            <a:off x="352425" y="1781175"/>
            <a:ext cx="6076950" cy="816133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b="1" dirty="0">
                <a:latin typeface="Times New Roman"/>
                <a:cs typeface="Times New Roman"/>
              </a:rPr>
              <a:t>The Second Evening Black Dress</a:t>
            </a:r>
            <a:endParaRPr lang="en-US" sz="1200" dirty="0">
              <a:latin typeface="Times New Roman"/>
              <a:cs typeface="Times New Roman"/>
            </a:endParaRPr>
          </a:p>
          <a:p>
            <a:pPr>
              <a:lnSpc>
                <a:spcPct val="200000"/>
              </a:lnSpc>
            </a:pPr>
            <a:r>
              <a:rPr lang="en-US" sz="1200" dirty="0">
                <a:latin typeface="Times New Roman"/>
                <a:cs typeface="Times New Roman"/>
              </a:rPr>
              <a:t>     Like the first dress, overall design of this dress also represents flowers. However, its skirt part is designed with pouf (inside) and ball gown (outside). But, top and ball gown of this dress describe flowers and ball gown is designed with three layers. </a:t>
            </a:r>
          </a:p>
          <a:p>
            <a:pPr>
              <a:lnSpc>
                <a:spcPct val="200000"/>
              </a:lnSpc>
            </a:pPr>
            <a:r>
              <a:rPr lang="en-US" sz="1200" dirty="0">
                <a:latin typeface="Times New Roman"/>
                <a:cs typeface="Times New Roman"/>
              </a:rPr>
              <a:t>     As with the first dress, top and pouf of this dress are made with satin and metallic fabrics, in </a:t>
            </a:r>
            <a:r>
              <a:rPr lang="en-US" sz="1200">
                <a:latin typeface="Times New Roman"/>
                <a:cs typeface="Times New Roman"/>
              </a:rPr>
              <a:t>particular the</a:t>
            </a:r>
            <a:r>
              <a:rPr lang="en-US" sz="1200" dirty="0">
                <a:latin typeface="Times New Roman"/>
                <a:cs typeface="Times New Roman"/>
              </a:rPr>
              <a:t> top is decorated with beads. For the ball gown, it is made with three layered organza and embroidered. </a:t>
            </a:r>
          </a:p>
          <a:p>
            <a:pPr>
              <a:lnSpc>
                <a:spcPct val="200000"/>
              </a:lnSpc>
            </a:pPr>
            <a:r>
              <a:rPr lang="en-US" sz="1200" dirty="0">
                <a:latin typeface="Times New Roman"/>
                <a:cs typeface="Times New Roman"/>
              </a:rPr>
              <a:t>    For colors, like the first dress, overall color of this dress is black, but the top is decorated with colorful beads. The ball gown is also made with bright pale gray closer to white, pale gray, and dark gray from inside to outside of the three layers. </a:t>
            </a:r>
          </a:p>
          <a:p>
            <a:pPr>
              <a:lnSpc>
                <a:spcPct val="200000"/>
              </a:lnSpc>
            </a:pPr>
            <a:endParaRPr lang="en-US" sz="1200" b="1" dirty="0">
              <a:latin typeface="Times New Roman"/>
              <a:cs typeface="Times New Roman"/>
            </a:endParaRPr>
          </a:p>
          <a:p>
            <a:pPr>
              <a:lnSpc>
                <a:spcPct val="200000"/>
              </a:lnSpc>
            </a:pPr>
            <a:r>
              <a:rPr lang="en-US" sz="1200" b="1" dirty="0">
                <a:latin typeface="Times New Roman"/>
                <a:cs typeface="Times New Roman"/>
              </a:rPr>
              <a:t>The Third Evening Black Dress</a:t>
            </a:r>
          </a:p>
          <a:p>
            <a:pPr>
              <a:lnSpc>
                <a:spcPct val="200000"/>
              </a:lnSpc>
            </a:pPr>
            <a:r>
              <a:rPr lang="en-US" sz="1200" b="1" dirty="0">
                <a:latin typeface="Times New Roman"/>
                <a:cs typeface="Times New Roman"/>
              </a:rPr>
              <a:t>     </a:t>
            </a:r>
            <a:r>
              <a:rPr lang="en-US" sz="1200" dirty="0">
                <a:latin typeface="Times New Roman"/>
                <a:cs typeface="Times New Roman"/>
              </a:rPr>
              <a:t>The overall design of this dress is based on halter dress, but the skirt part describes flowers like the other two dresses.</a:t>
            </a:r>
            <a:endParaRPr lang="en-US" sz="1200" b="1" dirty="0">
              <a:latin typeface="Times New Roman"/>
              <a:cs typeface="Times New Roman"/>
            </a:endParaRPr>
          </a:p>
          <a:p>
            <a:pPr>
              <a:lnSpc>
                <a:spcPct val="200000"/>
              </a:lnSpc>
            </a:pPr>
            <a:r>
              <a:rPr lang="en-US" sz="1200" dirty="0">
                <a:latin typeface="Times New Roman"/>
                <a:cs typeface="Times New Roman"/>
              </a:rPr>
              <a:t>     As with the other two dresses, the skirt part of the dress is made with a metallic fabric, but less shiny one. Also, to support and keep the skirt shape, wires or plastic sticks are added inside of the skirt. The waist part is made with satin, halter (top) is made with three layers of organza.</a:t>
            </a:r>
            <a:endParaRPr lang="en-US" sz="1200" b="1" dirty="0">
              <a:latin typeface="Times New Roman"/>
              <a:cs typeface="Times New Roman"/>
            </a:endParaRPr>
          </a:p>
          <a:p>
            <a:pPr>
              <a:lnSpc>
                <a:spcPct val="200000"/>
              </a:lnSpc>
            </a:pPr>
            <a:r>
              <a:rPr lang="en-US" sz="1200" dirty="0">
                <a:latin typeface="Times New Roman"/>
                <a:cs typeface="Times New Roman"/>
              </a:rPr>
              <a:t>     Unlike the other two dresses, the skirt part is a color mixed of lavender and dark pale blue that will be one of trends in Spring/Summer 2020. But, like the second dress, halter (top) of the dress is black, dark gray, and pale gray from inside to outside of the three layers. Likewise, colorful beads are added in the waist of this dress like the other two dresses. </a:t>
            </a:r>
          </a:p>
          <a:p>
            <a:pPr>
              <a:lnSpc>
                <a:spcPct val="200000"/>
              </a:lnSpc>
            </a:pPr>
            <a:endParaRPr lang="en-US" sz="1200" dirty="0">
              <a:latin typeface="Times New Roman"/>
              <a:cs typeface="Times New Roman"/>
            </a:endParaRPr>
          </a:p>
        </p:txBody>
      </p:sp>
      <p:sp>
        <p:nvSpPr>
          <p:cNvPr id="7" name="TextBox 6">
            <a:extLst>
              <a:ext uri="{FF2B5EF4-FFF2-40B4-BE49-F238E27FC236}">
                <a16:creationId xmlns:a16="http://schemas.microsoft.com/office/drawing/2014/main" id="{7C61FB1A-1AB3-4CDB-9883-0047493DF6C8}"/>
              </a:ext>
            </a:extLst>
          </p:cNvPr>
          <p:cNvSpPr txBox="1"/>
          <p:nvPr/>
        </p:nvSpPr>
        <p:spPr>
          <a:xfrm>
            <a:off x="6534150" y="885825"/>
            <a:ext cx="94297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rPr>
              <a:t>31</a:t>
            </a:r>
            <a:endParaRPr lang="en-US" sz="1200" b="1" i="1" dirty="0">
              <a:latin typeface="Bookman Old Style"/>
            </a:endParaRPr>
          </a:p>
        </p:txBody>
      </p:sp>
    </p:spTree>
    <p:extLst>
      <p:ext uri="{BB962C8B-B14F-4D97-AF65-F5344CB8AC3E}">
        <p14:creationId xmlns:p14="http://schemas.microsoft.com/office/powerpoint/2010/main" val="2866035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CF7E7-9B23-454E-9AD7-223A292718C5}"/>
              </a:ext>
            </a:extLst>
          </p:cNvPr>
          <p:cNvSpPr txBox="1"/>
          <p:nvPr/>
        </p:nvSpPr>
        <p:spPr>
          <a:xfrm>
            <a:off x="152400" y="3686175"/>
            <a:ext cx="6705600" cy="31700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dirty="0">
                <a:latin typeface="Aldhabi"/>
                <a:cs typeface="Aldhabi"/>
              </a:rPr>
              <a:t>              SKETCHES:</a:t>
            </a:r>
          </a:p>
          <a:p>
            <a:r>
              <a:rPr lang="en-US" sz="5000" dirty="0">
                <a:latin typeface="Aldhabi"/>
                <a:cs typeface="Aldhabi"/>
              </a:rPr>
              <a:t>   • The Little Black Dress</a:t>
            </a:r>
          </a:p>
          <a:p>
            <a:r>
              <a:rPr lang="en-US" sz="5000" dirty="0">
                <a:latin typeface="Aldhabi"/>
                <a:cs typeface="Aldhabi"/>
              </a:rPr>
              <a:t>   • Day Black Dress</a:t>
            </a:r>
          </a:p>
          <a:p>
            <a:r>
              <a:rPr lang="en-US" sz="5000" dirty="0">
                <a:latin typeface="Aldhabi"/>
                <a:cs typeface="Aldhabi"/>
              </a:rPr>
              <a:t>   • Evening Black Dress</a:t>
            </a:r>
          </a:p>
        </p:txBody>
      </p:sp>
    </p:spTree>
    <p:extLst>
      <p:ext uri="{BB962C8B-B14F-4D97-AF65-F5344CB8AC3E}">
        <p14:creationId xmlns:p14="http://schemas.microsoft.com/office/powerpoint/2010/main" val="2365631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8978-20BF-9344-BA2F-3EA0A23E3E4F}"/>
              </a:ext>
            </a:extLst>
          </p:cNvPr>
          <p:cNvSpPr>
            <a:spLocks noGrp="1"/>
          </p:cNvSpPr>
          <p:nvPr>
            <p:ph type="title"/>
          </p:nvPr>
        </p:nvSpPr>
        <p:spPr>
          <a:xfrm>
            <a:off x="261938" y="820564"/>
            <a:ext cx="5915025" cy="551036"/>
          </a:xfrm>
        </p:spPr>
        <p:txBody>
          <a:bodyPr/>
          <a:lstStyle/>
          <a:p>
            <a:r>
              <a:rPr lang="en-US" dirty="0"/>
              <a:t>The Little Black Dress</a:t>
            </a:r>
          </a:p>
        </p:txBody>
      </p:sp>
      <p:pic>
        <p:nvPicPr>
          <p:cNvPr id="7" name="Picture 6">
            <a:extLst>
              <a:ext uri="{FF2B5EF4-FFF2-40B4-BE49-F238E27FC236}">
                <a16:creationId xmlns:a16="http://schemas.microsoft.com/office/drawing/2014/main" id="{1BCC9A29-EE9F-BD49-9A1D-043247F7F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1674985"/>
            <a:ext cx="3892550" cy="8708515"/>
          </a:xfrm>
          <a:prstGeom prst="rect">
            <a:avLst/>
          </a:prstGeom>
        </p:spPr>
      </p:pic>
      <p:sp>
        <p:nvSpPr>
          <p:cNvPr id="8" name="Rectangle 7">
            <a:extLst>
              <a:ext uri="{FF2B5EF4-FFF2-40B4-BE49-F238E27FC236}">
                <a16:creationId xmlns:a16="http://schemas.microsoft.com/office/drawing/2014/main" id="{8C7F1A01-E21E-854A-9AF8-9D6FDFED3640}"/>
              </a:ext>
            </a:extLst>
          </p:cNvPr>
          <p:cNvSpPr/>
          <p:nvPr/>
        </p:nvSpPr>
        <p:spPr>
          <a:xfrm>
            <a:off x="0" y="1306831"/>
            <a:ext cx="571500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11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AF6B-EE66-154B-9A4A-A471BFC41CA2}"/>
              </a:ext>
            </a:extLst>
          </p:cNvPr>
          <p:cNvSpPr>
            <a:spLocks noGrp="1"/>
          </p:cNvSpPr>
          <p:nvPr>
            <p:ph type="title"/>
          </p:nvPr>
        </p:nvSpPr>
        <p:spPr>
          <a:xfrm>
            <a:off x="319088" y="744364"/>
            <a:ext cx="5915025" cy="1065386"/>
          </a:xfrm>
        </p:spPr>
        <p:txBody>
          <a:bodyPr/>
          <a:lstStyle/>
          <a:p>
            <a:r>
              <a:rPr lang="en-US" dirty="0"/>
              <a:t>Day Black Dress</a:t>
            </a:r>
          </a:p>
        </p:txBody>
      </p:sp>
      <p:sp>
        <p:nvSpPr>
          <p:cNvPr id="4" name="Rectangle 3">
            <a:extLst>
              <a:ext uri="{FF2B5EF4-FFF2-40B4-BE49-F238E27FC236}">
                <a16:creationId xmlns:a16="http://schemas.microsoft.com/office/drawing/2014/main" id="{4736EF0F-4840-234F-AF33-5FF7165AE531}"/>
              </a:ext>
            </a:extLst>
          </p:cNvPr>
          <p:cNvSpPr/>
          <p:nvPr/>
        </p:nvSpPr>
        <p:spPr>
          <a:xfrm>
            <a:off x="0" y="1466850"/>
            <a:ext cx="5772150" cy="57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pic>
        <p:nvPicPr>
          <p:cNvPr id="6" name="Picture 5">
            <a:extLst>
              <a:ext uri="{FF2B5EF4-FFF2-40B4-BE49-F238E27FC236}">
                <a16:creationId xmlns:a16="http://schemas.microsoft.com/office/drawing/2014/main" id="{A20E2258-ADA4-694A-A05C-30EB076EB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574" y="2246486"/>
            <a:ext cx="4136576" cy="7926214"/>
          </a:xfrm>
          <a:prstGeom prst="rect">
            <a:avLst/>
          </a:prstGeom>
        </p:spPr>
      </p:pic>
    </p:spTree>
    <p:extLst>
      <p:ext uri="{BB962C8B-B14F-4D97-AF65-F5344CB8AC3E}">
        <p14:creationId xmlns:p14="http://schemas.microsoft.com/office/powerpoint/2010/main" val="11938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2B456A-CFAA-4FE4-80E6-2298A98575F7}"/>
              </a:ext>
            </a:extLst>
          </p:cNvPr>
          <p:cNvSpPr txBox="1"/>
          <p:nvPr/>
        </p:nvSpPr>
        <p:spPr>
          <a:xfrm>
            <a:off x="390525" y="1200150"/>
            <a:ext cx="27432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Aldhabi"/>
                <a:cs typeface="Aldhabi"/>
              </a:rPr>
              <a:t>About Author</a:t>
            </a:r>
          </a:p>
        </p:txBody>
      </p:sp>
      <p:sp>
        <p:nvSpPr>
          <p:cNvPr id="5" name="Rectangle 4">
            <a:extLst>
              <a:ext uri="{FF2B5EF4-FFF2-40B4-BE49-F238E27FC236}">
                <a16:creationId xmlns:a16="http://schemas.microsoft.com/office/drawing/2014/main" id="{7417A818-2A58-4F14-945B-E01E1DC61899}"/>
              </a:ext>
            </a:extLst>
          </p:cNvPr>
          <p:cNvSpPr/>
          <p:nvPr/>
        </p:nvSpPr>
        <p:spPr>
          <a:xfrm>
            <a:off x="0" y="1628775"/>
            <a:ext cx="5553075" cy="762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7B980F-EB79-4EFE-9422-36AC900008BE}"/>
              </a:ext>
            </a:extLst>
          </p:cNvPr>
          <p:cNvSpPr txBox="1"/>
          <p:nvPr/>
        </p:nvSpPr>
        <p:spPr>
          <a:xfrm>
            <a:off x="361950" y="2028825"/>
            <a:ext cx="5905500" cy="26250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details and a change too. However, she believes having senses for fashion is not enough to study and to work in the fashion industry, but people who are in the fashion field as students and as workers need to have knowledge too. She has seen and learned all fashion people and </a:t>
            </a:r>
            <a:endParaRPr lang="en-US">
              <a:cs typeface="Calibri"/>
            </a:endParaRPr>
          </a:p>
          <a:p>
            <a:pPr>
              <a:lnSpc>
                <a:spcPct val="200000"/>
              </a:lnSpc>
            </a:pPr>
            <a:r>
              <a:rPr lang="en-US" sz="1200" dirty="0">
                <a:latin typeface="Times New Roman"/>
                <a:cs typeface="Times New Roman"/>
              </a:rPr>
              <a:t>designers get ideas from knowledge like art, history, and current events. So, she is trying to keep studying current events, and a change in the fashion industry and in a society from her own business as well as other knowledge like history, art, science, and marketing from college too.</a:t>
            </a:r>
            <a:endParaRPr lang="en-US" dirty="0">
              <a:cs typeface="Calibri"/>
            </a:endParaRPr>
          </a:p>
        </p:txBody>
      </p:sp>
      <p:sp>
        <p:nvSpPr>
          <p:cNvPr id="2" name="TextBox 1">
            <a:extLst>
              <a:ext uri="{FF2B5EF4-FFF2-40B4-BE49-F238E27FC236}">
                <a16:creationId xmlns:a16="http://schemas.microsoft.com/office/drawing/2014/main" id="{AB6476B1-072E-43F0-8499-6D46D8F52A63}"/>
              </a:ext>
            </a:extLst>
          </p:cNvPr>
          <p:cNvSpPr txBox="1"/>
          <p:nvPr/>
        </p:nvSpPr>
        <p:spPr>
          <a:xfrm>
            <a:off x="6635115" y="990600"/>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Times New Roman"/>
                <a:cs typeface="Times New Roman"/>
              </a:rPr>
              <a:t>ii</a:t>
            </a:r>
          </a:p>
        </p:txBody>
      </p:sp>
    </p:spTree>
    <p:extLst>
      <p:ext uri="{BB962C8B-B14F-4D97-AF65-F5344CB8AC3E}">
        <p14:creationId xmlns:p14="http://schemas.microsoft.com/office/powerpoint/2010/main" val="265873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ED83-6925-664E-B119-EAE015B56FDE}"/>
              </a:ext>
            </a:extLst>
          </p:cNvPr>
          <p:cNvSpPr>
            <a:spLocks noGrp="1"/>
          </p:cNvSpPr>
          <p:nvPr>
            <p:ph type="title"/>
          </p:nvPr>
        </p:nvSpPr>
        <p:spPr>
          <a:xfrm>
            <a:off x="223838" y="820564"/>
            <a:ext cx="5915025" cy="1255886"/>
          </a:xfrm>
        </p:spPr>
        <p:txBody>
          <a:bodyPr/>
          <a:lstStyle/>
          <a:p>
            <a:r>
              <a:rPr lang="en-US" dirty="0"/>
              <a:t>Evening Black Dress</a:t>
            </a:r>
          </a:p>
        </p:txBody>
      </p:sp>
      <p:sp>
        <p:nvSpPr>
          <p:cNvPr id="4" name="Rectangle 3">
            <a:extLst>
              <a:ext uri="{FF2B5EF4-FFF2-40B4-BE49-F238E27FC236}">
                <a16:creationId xmlns:a16="http://schemas.microsoft.com/office/drawing/2014/main" id="{FA065EDC-081A-D845-9127-F69AA04E1515}"/>
              </a:ext>
            </a:extLst>
          </p:cNvPr>
          <p:cNvSpPr/>
          <p:nvPr/>
        </p:nvSpPr>
        <p:spPr>
          <a:xfrm>
            <a:off x="0" y="1657350"/>
            <a:ext cx="579120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EA7E01A-A877-3C48-8BE5-AB9BF5503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34" y="2539855"/>
            <a:ext cx="5180279" cy="7861300"/>
          </a:xfrm>
          <a:prstGeom prst="rect">
            <a:avLst/>
          </a:prstGeom>
        </p:spPr>
      </p:pic>
    </p:spTree>
    <p:extLst>
      <p:ext uri="{BB962C8B-B14F-4D97-AF65-F5344CB8AC3E}">
        <p14:creationId xmlns:p14="http://schemas.microsoft.com/office/powerpoint/2010/main" val="1148533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39DFFD-9A41-4877-A87F-9D4AD21D139B}"/>
              </a:ext>
            </a:extLst>
          </p:cNvPr>
          <p:cNvSpPr txBox="1"/>
          <p:nvPr/>
        </p:nvSpPr>
        <p:spPr>
          <a:xfrm>
            <a:off x="390525" y="1123950"/>
            <a:ext cx="27432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000" dirty="0">
                <a:latin typeface="Aldhabi"/>
                <a:cs typeface="Aldhabi"/>
              </a:rPr>
              <a:t>Conclusion</a:t>
            </a:r>
          </a:p>
        </p:txBody>
      </p:sp>
      <p:sp>
        <p:nvSpPr>
          <p:cNvPr id="5" name="Rectangle 4">
            <a:extLst>
              <a:ext uri="{FF2B5EF4-FFF2-40B4-BE49-F238E27FC236}">
                <a16:creationId xmlns:a16="http://schemas.microsoft.com/office/drawing/2014/main" id="{244F1146-A655-49D9-9A21-17AA63A53419}"/>
              </a:ext>
            </a:extLst>
          </p:cNvPr>
          <p:cNvSpPr/>
          <p:nvPr/>
        </p:nvSpPr>
        <p:spPr>
          <a:xfrm>
            <a:off x="0" y="1562100"/>
            <a:ext cx="5476875" cy="5715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AAF616-D825-4761-BEF3-3D745D7B5DFE}"/>
              </a:ext>
            </a:extLst>
          </p:cNvPr>
          <p:cNvSpPr txBox="1"/>
          <p:nvPr/>
        </p:nvSpPr>
        <p:spPr>
          <a:xfrm>
            <a:off x="390525" y="1733550"/>
            <a:ext cx="6019800" cy="50220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dirty="0">
                <a:cs typeface="Calibri"/>
              </a:rPr>
              <a:t>  </a:t>
            </a:r>
            <a:r>
              <a:rPr lang="en-US" sz="1200" dirty="0">
                <a:latin typeface="Times New Roman"/>
                <a:cs typeface="Times New Roman"/>
              </a:rPr>
              <a:t>    Based on information and images what I've found and studied, I've tried to explain as much as possible I can to make you understand better about black dress and the Little Black Dress. Although my works in this book are not enough, I hope my works help you comprehend what I want to say and what I want to show you that black dress is not made in only one style or very few styles, but it can be designed in many different ways. Also, without using expensive fabrics, black dress, as well as other garments can be made in inexpensive ways using cheaper materials. </a:t>
            </a:r>
            <a:endParaRPr lang="en-US">
              <a:latin typeface="Calibri"/>
              <a:cs typeface="Calibri"/>
            </a:endParaRPr>
          </a:p>
          <a:p>
            <a:pPr>
              <a:lnSpc>
                <a:spcPct val="200000"/>
              </a:lnSpc>
            </a:pPr>
            <a:r>
              <a:rPr lang="en-US" sz="1200" dirty="0">
                <a:latin typeface="Times New Roman"/>
                <a:cs typeface="Times New Roman"/>
              </a:rPr>
              <a:t>    Many people think black dress should be only black color because its name is black dress as well. However, other colors can be added as details in black dress as I design. So, its meaning shouldn't be limited because it can block designers' creativities, as well as adaptation of new events or styles happening in a society among public who also can be called as customers. </a:t>
            </a:r>
          </a:p>
          <a:p>
            <a:pPr>
              <a:lnSpc>
                <a:spcPct val="200000"/>
              </a:lnSpc>
            </a:pPr>
            <a:r>
              <a:rPr lang="en-US" sz="1200" dirty="0">
                <a:latin typeface="Times New Roman"/>
                <a:cs typeface="Times New Roman"/>
              </a:rPr>
              <a:t>So, from this book, I hope many readers can broaden their thoughts about black dress, as well as other garments, and other fields. </a:t>
            </a:r>
          </a:p>
        </p:txBody>
      </p:sp>
      <p:sp>
        <p:nvSpPr>
          <p:cNvPr id="7" name="TextBox 6">
            <a:extLst>
              <a:ext uri="{FF2B5EF4-FFF2-40B4-BE49-F238E27FC236}">
                <a16:creationId xmlns:a16="http://schemas.microsoft.com/office/drawing/2014/main" id="{BFA4B024-02FC-45BF-8E56-666AD89EB7D0}"/>
              </a:ext>
            </a:extLst>
          </p:cNvPr>
          <p:cNvSpPr txBox="1"/>
          <p:nvPr/>
        </p:nvSpPr>
        <p:spPr>
          <a:xfrm>
            <a:off x="6524625" y="942975"/>
            <a:ext cx="81915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rPr>
              <a:t>41</a:t>
            </a:r>
            <a:endParaRPr lang="en-US" sz="1200" b="1" i="1" dirty="0">
              <a:latin typeface="Bookman Old Style"/>
            </a:endParaRPr>
          </a:p>
          <a:p>
            <a:endParaRPr lang="en-US" sz="1200" dirty="0">
              <a:latin typeface="Bookman Old Style"/>
            </a:endParaRPr>
          </a:p>
        </p:txBody>
      </p:sp>
    </p:spTree>
    <p:extLst>
      <p:ext uri="{BB962C8B-B14F-4D97-AF65-F5344CB8AC3E}">
        <p14:creationId xmlns:p14="http://schemas.microsoft.com/office/powerpoint/2010/main" val="52513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F0AEE1-3D65-46BE-A26B-20937E2E3AFA}"/>
              </a:ext>
            </a:extLst>
          </p:cNvPr>
          <p:cNvSpPr txBox="1"/>
          <p:nvPr/>
        </p:nvSpPr>
        <p:spPr>
          <a:xfrm>
            <a:off x="438150" y="1152525"/>
            <a:ext cx="27432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References</a:t>
            </a:r>
            <a:endParaRPr lang="en-US">
              <a:cs typeface="Calibri"/>
            </a:endParaRPr>
          </a:p>
        </p:txBody>
      </p:sp>
      <p:sp>
        <p:nvSpPr>
          <p:cNvPr id="2" name="TextBox 1">
            <a:extLst>
              <a:ext uri="{FF2B5EF4-FFF2-40B4-BE49-F238E27FC236}">
                <a16:creationId xmlns:a16="http://schemas.microsoft.com/office/drawing/2014/main" id="{EDDE136D-B66B-42E4-B152-475BD3130BAC}"/>
              </a:ext>
            </a:extLst>
          </p:cNvPr>
          <p:cNvSpPr txBox="1"/>
          <p:nvPr/>
        </p:nvSpPr>
        <p:spPr>
          <a:xfrm>
            <a:off x="438150" y="1895475"/>
            <a:ext cx="5991225" cy="57393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200000"/>
              </a:lnSpc>
            </a:pPr>
            <a:r>
              <a:rPr lang="en-US" sz="1200">
                <a:latin typeface="Times New Roman"/>
                <a:cs typeface="Times New Roman"/>
              </a:rPr>
              <a:t>Fritz, M. (n.d.). </a:t>
            </a:r>
            <a:r>
              <a:rPr lang="en-US" sz="1200" i="1">
                <a:latin typeface="Times New Roman"/>
                <a:cs typeface="Times New Roman"/>
              </a:rPr>
              <a:t>A Short History of the Little Black Dress</a:t>
            </a:r>
            <a:r>
              <a:rPr lang="en-US" sz="1200">
                <a:latin typeface="Times New Roman"/>
                <a:cs typeface="Times New Roman"/>
              </a:rPr>
              <a:t>. Retrieved November 28, 2018, from</a:t>
            </a:r>
            <a:endParaRPr lang="en-US" dirty="0">
              <a:latin typeface="Calibri"/>
              <a:cs typeface="Calibri"/>
            </a:endParaRPr>
          </a:p>
          <a:p>
            <a:pPr indent="-457200">
              <a:lnSpc>
                <a:spcPct val="200000"/>
              </a:lnSpc>
            </a:pPr>
            <a:r>
              <a:rPr lang="en-US" sz="1200" dirty="0">
                <a:latin typeface="Times New Roman"/>
                <a:cs typeface="Times New Roman"/>
              </a:rPr>
              <a:t>         </a:t>
            </a:r>
            <a:r>
              <a:rPr lang="en-US" sz="1200" dirty="0">
                <a:latin typeface="Times New Roman"/>
                <a:cs typeface="Times New Roman"/>
                <a:hlinkClick r:id="rId2"/>
              </a:rPr>
              <a:t>https://www.realsimple.com/beauty-fashion/clothing/dresses-skirts/little-black-dress-</a:t>
            </a:r>
            <a:r>
              <a:rPr lang="en-US" sz="1200" dirty="0">
                <a:latin typeface="Times New Roman"/>
                <a:cs typeface="Times New Roman"/>
              </a:rPr>
              <a:t>        </a:t>
            </a:r>
            <a:r>
              <a:rPr lang="en-US" sz="1200" u="sng">
                <a:solidFill>
                  <a:srgbClr val="0070C0"/>
                </a:solidFill>
                <a:latin typeface="Times New Roman"/>
                <a:cs typeface="Times New Roman"/>
              </a:rPr>
              <a:t> history</a:t>
            </a:r>
            <a:endParaRPr lang="en-US" u="sng">
              <a:solidFill>
                <a:srgbClr val="0070C0"/>
              </a:solidFill>
              <a:cs typeface="Calibri"/>
            </a:endParaRPr>
          </a:p>
          <a:p>
            <a:pPr indent="-457200">
              <a:lnSpc>
                <a:spcPct val="200000"/>
              </a:lnSpc>
            </a:pPr>
            <a:r>
              <a:rPr lang="en-US" sz="1200">
                <a:solidFill>
                  <a:srgbClr val="000000"/>
                </a:solidFill>
                <a:latin typeface="Times New Roman"/>
                <a:cs typeface="Times New Roman"/>
              </a:rPr>
              <a:t>Pithers, E. (2017, February 23). </a:t>
            </a:r>
            <a:r>
              <a:rPr lang="en-US" sz="1200" i="1">
                <a:solidFill>
                  <a:srgbClr val="000000"/>
                </a:solidFill>
                <a:latin typeface="Times New Roman"/>
                <a:cs typeface="Times New Roman"/>
              </a:rPr>
              <a:t>Spring/Summer 2017 Fashion Trends To Know Now</a:t>
            </a:r>
            <a:r>
              <a:rPr lang="en-US" sz="1200">
                <a:solidFill>
                  <a:srgbClr val="000000"/>
                </a:solidFill>
                <a:latin typeface="Times New Roman"/>
                <a:cs typeface="Times New Roman"/>
              </a:rPr>
              <a:t>.</a:t>
            </a:r>
            <a:endParaRPr lang="en-US">
              <a:solidFill>
                <a:srgbClr val="000000"/>
              </a:solidFill>
              <a:latin typeface="Calibri"/>
              <a:cs typeface="Calibri"/>
            </a:endParaRPr>
          </a:p>
          <a:p>
            <a:pPr indent="-457200">
              <a:lnSpc>
                <a:spcPct val="200000"/>
              </a:lnSpc>
            </a:pPr>
            <a:r>
              <a:rPr lang="en-US" sz="1200">
                <a:solidFill>
                  <a:srgbClr val="000000"/>
                </a:solidFill>
                <a:latin typeface="Times New Roman"/>
                <a:cs typeface="Times New Roman"/>
              </a:rPr>
              <a:t>         Retrieved December 01, 2018, from </a:t>
            </a:r>
            <a:r>
              <a:rPr lang="en-US" sz="1200" dirty="0">
                <a:solidFill>
                  <a:srgbClr val="000000"/>
                </a:solidFill>
                <a:latin typeface="Times New Roman"/>
                <a:cs typeface="Times New Roman"/>
                <a:hlinkClick r:id="rId3"/>
              </a:rPr>
              <a:t>https://www.vogue.co.uk/gallery/spring-summer-</a:t>
            </a:r>
            <a:endParaRPr lang="en-US" dirty="0">
              <a:solidFill>
                <a:srgbClr val="000000"/>
              </a:solidFill>
              <a:latin typeface="Calibri"/>
              <a:cs typeface="Calibri"/>
            </a:endParaRPr>
          </a:p>
          <a:p>
            <a:pPr indent="-457200">
              <a:lnSpc>
                <a:spcPct val="200000"/>
              </a:lnSpc>
            </a:pPr>
            <a:r>
              <a:rPr lang="en-US" sz="1200" dirty="0">
                <a:solidFill>
                  <a:srgbClr val="000000"/>
                </a:solidFill>
                <a:latin typeface="Times New Roman"/>
                <a:cs typeface="Times New Roman"/>
              </a:rPr>
              <a:t>       </a:t>
            </a:r>
            <a:r>
              <a:rPr lang="en-US" sz="1200" dirty="0">
                <a:solidFill>
                  <a:schemeClr val="accent5">
                    <a:lumMod val="75000"/>
                  </a:schemeClr>
                </a:solidFill>
                <a:latin typeface="Times New Roman"/>
                <a:cs typeface="Times New Roman"/>
              </a:rPr>
              <a:t>  </a:t>
            </a:r>
            <a:r>
              <a:rPr lang="en-US" sz="1200" u="sng">
                <a:solidFill>
                  <a:srgbClr val="0070C0"/>
                </a:solidFill>
                <a:latin typeface="Times New Roman"/>
                <a:cs typeface="Times New Roman"/>
              </a:rPr>
              <a:t>2017-fashion-trends</a:t>
            </a:r>
            <a:endParaRPr lang="en-US" u="sng">
              <a:solidFill>
                <a:srgbClr val="0070C0"/>
              </a:solidFill>
              <a:cs typeface="Calibri"/>
            </a:endParaRPr>
          </a:p>
          <a:p>
            <a:pPr indent="-457200">
              <a:lnSpc>
                <a:spcPct val="200000"/>
              </a:lnSpc>
            </a:pPr>
            <a:r>
              <a:rPr lang="en-US" sz="1200">
                <a:latin typeface="Times New Roman"/>
                <a:cs typeface="Times New Roman"/>
              </a:rPr>
              <a:t>Rubin, S. G. (n.d.). </a:t>
            </a:r>
            <a:r>
              <a:rPr lang="en-US" sz="1200" i="1">
                <a:latin typeface="Times New Roman"/>
                <a:cs typeface="Times New Roman"/>
              </a:rPr>
              <a:t>Coco Chanel: Pearls, Perfume, and the Little Black Dress</a:t>
            </a:r>
            <a:r>
              <a:rPr lang="en-US" sz="1200">
                <a:latin typeface="Times New Roman"/>
                <a:cs typeface="Times New Roman"/>
              </a:rPr>
              <a:t>. Retrieved </a:t>
            </a:r>
            <a:endParaRPr lang="en-US">
              <a:latin typeface="Calibri"/>
              <a:cs typeface="Calibri"/>
            </a:endParaRPr>
          </a:p>
          <a:p>
            <a:pPr indent="-457200">
              <a:lnSpc>
                <a:spcPct val="200000"/>
              </a:lnSpc>
            </a:pPr>
            <a:r>
              <a:rPr lang="en-US" sz="1200" dirty="0">
                <a:latin typeface="Times New Roman"/>
                <a:cs typeface="Times New Roman"/>
              </a:rPr>
              <a:t>         October 18, 2018, from </a:t>
            </a:r>
            <a:r>
              <a:rPr lang="en-US" sz="1200" u="sng" dirty="0">
                <a:solidFill>
                  <a:schemeClr val="accent1"/>
                </a:solidFill>
                <a:latin typeface="Times New Roman"/>
                <a:cs typeface="Times New Roman"/>
                <a:hlinkClick r:id="rId4"/>
              </a:rPr>
              <a:t>https://books.google.com/books</a:t>
            </a:r>
            <a:r>
              <a:rPr lang="en-US" sz="1200" u="sng" dirty="0">
                <a:solidFill>
                  <a:schemeClr val="accent1"/>
                </a:solidFill>
                <a:latin typeface="Times New Roman"/>
                <a:cs typeface="Times New Roman"/>
              </a:rPr>
              <a:t>?</a:t>
            </a:r>
            <a:endParaRPr lang="en-US" u="sng" dirty="0">
              <a:solidFill>
                <a:schemeClr val="accent1"/>
              </a:solidFill>
              <a:latin typeface="Calibri"/>
              <a:cs typeface="Calibri"/>
            </a:endParaRPr>
          </a:p>
          <a:p>
            <a:pPr indent="-457200">
              <a:lnSpc>
                <a:spcPct val="200000"/>
              </a:lnSpc>
            </a:pPr>
            <a:r>
              <a:rPr lang="en-US" sz="1200" dirty="0">
                <a:solidFill>
                  <a:schemeClr val="accent1"/>
                </a:solidFill>
                <a:latin typeface="Times New Roman"/>
                <a:cs typeface="Times New Roman"/>
              </a:rPr>
              <a:t>     </a:t>
            </a:r>
            <a:r>
              <a:rPr lang="en-US" sz="1200" dirty="0">
                <a:solidFill>
                  <a:schemeClr val="accent1">
                    <a:lumMod val="75000"/>
                  </a:schemeClr>
                </a:solidFill>
                <a:latin typeface="Times New Roman"/>
                <a:cs typeface="Times New Roman"/>
              </a:rPr>
              <a:t>   </a:t>
            </a:r>
            <a:r>
              <a:rPr lang="en-US" sz="1200" dirty="0">
                <a:solidFill>
                  <a:srgbClr val="0070C0"/>
                </a:solidFill>
                <a:latin typeface="Times New Roman"/>
                <a:cs typeface="Times New Roman"/>
              </a:rPr>
              <a:t> </a:t>
            </a:r>
            <a:r>
              <a:rPr lang="en-US" sz="1200" u="sng" dirty="0">
                <a:solidFill>
                  <a:srgbClr val="0070C0"/>
                </a:solidFill>
                <a:latin typeface="Times New Roman"/>
                <a:cs typeface="Times New Roman"/>
              </a:rPr>
              <a:t>id=iM1FDwAAQBAJ&amp;printsec=</a:t>
            </a:r>
            <a:r>
              <a:rPr lang="en-US" sz="1200" u="sng" err="1">
                <a:solidFill>
                  <a:srgbClr val="0070C0"/>
                </a:solidFill>
                <a:latin typeface="Times New Roman"/>
                <a:cs typeface="Times New Roman"/>
              </a:rPr>
              <a:t>frontcover&amp;dq</a:t>
            </a:r>
            <a:r>
              <a:rPr lang="en-US" sz="1200" u="sng" dirty="0">
                <a:solidFill>
                  <a:srgbClr val="0070C0"/>
                </a:solidFill>
                <a:latin typeface="Times New Roman"/>
                <a:cs typeface="Times New Roman"/>
              </a:rPr>
              <a:t>=coco </a:t>
            </a:r>
            <a:r>
              <a:rPr lang="en-US" sz="1200" u="sng" err="1">
                <a:solidFill>
                  <a:srgbClr val="0070C0"/>
                </a:solidFill>
                <a:latin typeface="Times New Roman"/>
                <a:cs typeface="Times New Roman"/>
              </a:rPr>
              <a:t>chanel</a:t>
            </a:r>
            <a:r>
              <a:rPr lang="en-US" sz="1200" u="sng" dirty="0">
                <a:solidFill>
                  <a:srgbClr val="0070C0"/>
                </a:solidFill>
                <a:latin typeface="Times New Roman"/>
                <a:cs typeface="Times New Roman"/>
              </a:rPr>
              <a:t> the little black</a:t>
            </a:r>
            <a:endParaRPr lang="en-US" u="sng">
              <a:solidFill>
                <a:srgbClr val="0070C0"/>
              </a:solidFill>
              <a:latin typeface="Calibri"/>
              <a:cs typeface="Calibri"/>
            </a:endParaRPr>
          </a:p>
          <a:p>
            <a:pPr indent="-457200">
              <a:lnSpc>
                <a:spcPct val="200000"/>
              </a:lnSpc>
            </a:pPr>
            <a:r>
              <a:rPr lang="en-US" sz="1200" dirty="0">
                <a:solidFill>
                  <a:srgbClr val="0070C0"/>
                </a:solidFill>
                <a:latin typeface="Times New Roman"/>
                <a:cs typeface="Times New Roman"/>
              </a:rPr>
              <a:t>         </a:t>
            </a:r>
            <a:r>
              <a:rPr lang="en-US" sz="1200" u="sng" err="1">
                <a:solidFill>
                  <a:srgbClr val="0070C0"/>
                </a:solidFill>
                <a:latin typeface="Times New Roman"/>
                <a:cs typeface="Times New Roman"/>
              </a:rPr>
              <a:t>dress&amp;hl</a:t>
            </a:r>
            <a:r>
              <a:rPr lang="en-US" sz="1200" u="sng" dirty="0">
                <a:solidFill>
                  <a:srgbClr val="0070C0"/>
                </a:solidFill>
                <a:latin typeface="Times New Roman"/>
                <a:cs typeface="Times New Roman"/>
              </a:rPr>
              <a:t>=</a:t>
            </a:r>
            <a:r>
              <a:rPr lang="en-US" sz="1200" u="sng" err="1">
                <a:solidFill>
                  <a:srgbClr val="0070C0"/>
                </a:solidFill>
                <a:latin typeface="Times New Roman"/>
                <a:cs typeface="Times New Roman"/>
              </a:rPr>
              <a:t>en&amp;sa</a:t>
            </a:r>
            <a:r>
              <a:rPr lang="en-US" sz="1200" u="sng" dirty="0">
                <a:solidFill>
                  <a:srgbClr val="0070C0"/>
                </a:solidFill>
                <a:latin typeface="Times New Roman"/>
                <a:cs typeface="Times New Roman"/>
              </a:rPr>
              <a:t>=</a:t>
            </a:r>
            <a:r>
              <a:rPr lang="en-US" sz="1200" u="sng" err="1">
                <a:solidFill>
                  <a:srgbClr val="0070C0"/>
                </a:solidFill>
                <a:latin typeface="Times New Roman"/>
                <a:cs typeface="Times New Roman"/>
              </a:rPr>
              <a:t>X&amp;ved</a:t>
            </a:r>
            <a:r>
              <a:rPr lang="en-US" sz="1200" u="sng" dirty="0">
                <a:solidFill>
                  <a:srgbClr val="0070C0"/>
                </a:solidFill>
                <a:latin typeface="Times New Roman"/>
                <a:cs typeface="Times New Roman"/>
              </a:rPr>
              <a:t>=0ahUKEwjjt9GsspDeAhUEh-</a:t>
            </a:r>
            <a:endParaRPr lang="en-US" u="sng">
              <a:solidFill>
                <a:srgbClr val="0070C0"/>
              </a:solidFill>
              <a:latin typeface="Calibri"/>
              <a:cs typeface="Calibri"/>
            </a:endParaRPr>
          </a:p>
          <a:p>
            <a:pPr indent="-457200">
              <a:lnSpc>
                <a:spcPct val="200000"/>
              </a:lnSpc>
            </a:pPr>
            <a:r>
              <a:rPr lang="en-US" sz="1200" dirty="0">
                <a:solidFill>
                  <a:srgbClr val="0070C0"/>
                </a:solidFill>
                <a:latin typeface="Times New Roman"/>
                <a:cs typeface="Times New Roman"/>
              </a:rPr>
              <a:t>         </a:t>
            </a:r>
            <a:r>
              <a:rPr lang="en-US" sz="1200" u="sng" dirty="0">
                <a:solidFill>
                  <a:srgbClr val="0070C0"/>
                </a:solidFill>
                <a:latin typeface="Times New Roman"/>
                <a:cs typeface="Times New Roman"/>
              </a:rPr>
              <a:t>AKHdJYCIUQ6AEILTAB#v=</a:t>
            </a:r>
            <a:r>
              <a:rPr lang="en-US" sz="1200" u="sng" err="1">
                <a:solidFill>
                  <a:srgbClr val="0070C0"/>
                </a:solidFill>
                <a:latin typeface="Times New Roman"/>
                <a:cs typeface="Times New Roman"/>
              </a:rPr>
              <a:t>onepage&amp;q</a:t>
            </a:r>
            <a:r>
              <a:rPr lang="en-US" sz="1200" u="sng" dirty="0">
                <a:solidFill>
                  <a:srgbClr val="0070C0"/>
                </a:solidFill>
                <a:latin typeface="Times New Roman"/>
                <a:cs typeface="Times New Roman"/>
              </a:rPr>
              <a:t>=coco </a:t>
            </a:r>
            <a:r>
              <a:rPr lang="en-US" sz="1200" u="sng" err="1">
                <a:solidFill>
                  <a:srgbClr val="0070C0"/>
                </a:solidFill>
                <a:latin typeface="Times New Roman"/>
                <a:cs typeface="Times New Roman"/>
              </a:rPr>
              <a:t>chanel</a:t>
            </a:r>
            <a:r>
              <a:rPr lang="en-US" sz="1200" u="sng" dirty="0">
                <a:solidFill>
                  <a:srgbClr val="0070C0"/>
                </a:solidFill>
                <a:latin typeface="Times New Roman"/>
                <a:cs typeface="Times New Roman"/>
              </a:rPr>
              <a:t> the little black </a:t>
            </a:r>
            <a:r>
              <a:rPr lang="en-US" sz="1200" u="sng" err="1">
                <a:solidFill>
                  <a:srgbClr val="0070C0"/>
                </a:solidFill>
                <a:latin typeface="Times New Roman"/>
                <a:cs typeface="Times New Roman"/>
              </a:rPr>
              <a:t>dress&amp;f</a:t>
            </a:r>
            <a:r>
              <a:rPr lang="en-US" sz="1200" u="sng" dirty="0">
                <a:solidFill>
                  <a:srgbClr val="0070C0"/>
                </a:solidFill>
                <a:latin typeface="Times New Roman"/>
                <a:cs typeface="Times New Roman"/>
              </a:rPr>
              <a:t>=false</a:t>
            </a:r>
            <a:endParaRPr lang="en-US" u="sng" dirty="0">
              <a:solidFill>
                <a:srgbClr val="0070C0"/>
              </a:solidFill>
              <a:cs typeface="Calibri"/>
            </a:endParaRPr>
          </a:p>
          <a:p>
            <a:pPr>
              <a:lnSpc>
                <a:spcPct val="200000"/>
              </a:lnSpc>
            </a:pPr>
            <a:r>
              <a:rPr lang="en-US" sz="1200">
                <a:solidFill>
                  <a:srgbClr val="000000"/>
                </a:solidFill>
                <a:latin typeface="Times New Roman"/>
                <a:cs typeface="Times New Roman"/>
              </a:rPr>
              <a:t>Slowey, A. (2018, March 19). </a:t>
            </a:r>
            <a:r>
              <a:rPr lang="en-US" sz="1200" i="1">
                <a:solidFill>
                  <a:srgbClr val="000000"/>
                </a:solidFill>
                <a:latin typeface="Times New Roman"/>
                <a:cs typeface="Times New Roman"/>
              </a:rPr>
              <a:t>Runway Report: Top Trends From Spring/Summer 2010</a:t>
            </a:r>
            <a:r>
              <a:rPr lang="en-US" sz="1200">
                <a:solidFill>
                  <a:srgbClr val="000000"/>
                </a:solidFill>
                <a:latin typeface="Times New Roman"/>
                <a:cs typeface="Times New Roman"/>
              </a:rPr>
              <a:t>.</a:t>
            </a:r>
            <a:endParaRPr lang="en-US">
              <a:solidFill>
                <a:srgbClr val="000000"/>
              </a:solidFill>
              <a:latin typeface="Calibri"/>
              <a:cs typeface="Calibri"/>
            </a:endParaRPr>
          </a:p>
          <a:p>
            <a:pPr>
              <a:lnSpc>
                <a:spcPct val="200000"/>
              </a:lnSpc>
            </a:pPr>
            <a:r>
              <a:rPr lang="en-US" sz="1200">
                <a:solidFill>
                  <a:srgbClr val="000000"/>
                </a:solidFill>
                <a:latin typeface="Times New Roman"/>
                <a:cs typeface="Times New Roman"/>
              </a:rPr>
              <a:t>          Retrieved December 01, 2018, from </a:t>
            </a:r>
            <a:r>
              <a:rPr lang="en-US" sz="1200" dirty="0">
                <a:solidFill>
                  <a:srgbClr val="000000"/>
                </a:solidFill>
                <a:latin typeface="Times New Roman"/>
                <a:cs typeface="Times New Roman"/>
                <a:hlinkClick r:id="rId5"/>
              </a:rPr>
              <a:t>https://www.elle.com/fashion/a9055/runway-report-</a:t>
            </a:r>
            <a:endParaRPr lang="en-US" dirty="0">
              <a:solidFill>
                <a:srgbClr val="000000"/>
              </a:solidFill>
              <a:latin typeface="Calibri"/>
              <a:cs typeface="Calibri"/>
            </a:endParaRPr>
          </a:p>
          <a:p>
            <a:pPr>
              <a:lnSpc>
                <a:spcPct val="200000"/>
              </a:lnSpc>
            </a:pPr>
            <a:r>
              <a:rPr lang="en-US" sz="1200" dirty="0">
                <a:solidFill>
                  <a:srgbClr val="000000"/>
                </a:solidFill>
                <a:latin typeface="Times New Roman"/>
                <a:cs typeface="Times New Roman"/>
              </a:rPr>
              <a:t>          </a:t>
            </a:r>
            <a:r>
              <a:rPr lang="en-US" sz="1200" u="sng">
                <a:solidFill>
                  <a:srgbClr val="0070C0"/>
                </a:solidFill>
                <a:latin typeface="Times New Roman"/>
                <a:cs typeface="Times New Roman"/>
              </a:rPr>
              <a:t>springsummer-2010-389222/</a:t>
            </a:r>
            <a:endParaRPr lang="en-US" u="sng">
              <a:solidFill>
                <a:srgbClr val="0070C0"/>
              </a:solidFill>
              <a:cs typeface="Calibri"/>
            </a:endParaRPr>
          </a:p>
          <a:p>
            <a:pPr indent="-457200">
              <a:lnSpc>
                <a:spcPct val="200000"/>
              </a:lnSpc>
            </a:pPr>
            <a:endParaRPr lang="en-US" u="sng" dirty="0">
              <a:solidFill>
                <a:schemeClr val="accent1"/>
              </a:solidFill>
              <a:cs typeface="Calibri"/>
            </a:endParaRPr>
          </a:p>
        </p:txBody>
      </p:sp>
      <p:sp>
        <p:nvSpPr>
          <p:cNvPr id="3" name="Rectangle 2">
            <a:extLst>
              <a:ext uri="{FF2B5EF4-FFF2-40B4-BE49-F238E27FC236}">
                <a16:creationId xmlns:a16="http://schemas.microsoft.com/office/drawing/2014/main" id="{E3E58958-2E7B-4D47-A5F4-573D1600A76C}"/>
              </a:ext>
            </a:extLst>
          </p:cNvPr>
          <p:cNvSpPr/>
          <p:nvPr/>
        </p:nvSpPr>
        <p:spPr>
          <a:xfrm>
            <a:off x="0" y="1590675"/>
            <a:ext cx="5362575" cy="571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B946CD-F501-4CE9-8C72-C35EC78C08C3}"/>
              </a:ext>
            </a:extLst>
          </p:cNvPr>
          <p:cNvSpPr txBox="1"/>
          <p:nvPr/>
        </p:nvSpPr>
        <p:spPr>
          <a:xfrm>
            <a:off x="6524625" y="981075"/>
            <a:ext cx="8191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cs typeface="Calibri"/>
              </a:rPr>
              <a:t>42</a:t>
            </a:r>
            <a:endParaRPr lang="en-US" b="1" dirty="0">
              <a:cs typeface="Calibri"/>
            </a:endParaRPr>
          </a:p>
        </p:txBody>
      </p:sp>
    </p:spTree>
    <p:extLst>
      <p:ext uri="{BB962C8B-B14F-4D97-AF65-F5344CB8AC3E}">
        <p14:creationId xmlns:p14="http://schemas.microsoft.com/office/powerpoint/2010/main" val="399863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38A436-3E42-4EEE-BDDE-8CCC4F948B72}"/>
              </a:ext>
            </a:extLst>
          </p:cNvPr>
          <p:cNvSpPr txBox="1"/>
          <p:nvPr/>
        </p:nvSpPr>
        <p:spPr>
          <a:xfrm>
            <a:off x="352425" y="1200150"/>
            <a:ext cx="27432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000" dirty="0">
                <a:latin typeface="Aldhabi"/>
                <a:cs typeface="Aldhabi"/>
              </a:rPr>
              <a:t>Appendix</a:t>
            </a:r>
          </a:p>
        </p:txBody>
      </p:sp>
      <p:sp>
        <p:nvSpPr>
          <p:cNvPr id="5" name="Rectangle 4">
            <a:extLst>
              <a:ext uri="{FF2B5EF4-FFF2-40B4-BE49-F238E27FC236}">
                <a16:creationId xmlns:a16="http://schemas.microsoft.com/office/drawing/2014/main" id="{529AA540-464F-4651-9AA6-7FA551B1820D}"/>
              </a:ext>
            </a:extLst>
          </p:cNvPr>
          <p:cNvSpPr/>
          <p:nvPr/>
        </p:nvSpPr>
        <p:spPr>
          <a:xfrm>
            <a:off x="0" y="1647825"/>
            <a:ext cx="5505450" cy="5715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encil and paper&#10;&#10;Description generated with high confidence">
            <a:extLst>
              <a:ext uri="{FF2B5EF4-FFF2-40B4-BE49-F238E27FC236}">
                <a16:creationId xmlns:a16="http://schemas.microsoft.com/office/drawing/2014/main" id="{CB147E4F-6224-411F-99AF-52DBC93D9C9D}"/>
              </a:ext>
            </a:extLst>
          </p:cNvPr>
          <p:cNvPicPr>
            <a:picLocks noChangeAspect="1"/>
          </p:cNvPicPr>
          <p:nvPr/>
        </p:nvPicPr>
        <p:blipFill>
          <a:blip r:embed="rId2"/>
          <a:stretch>
            <a:fillRect/>
          </a:stretch>
        </p:blipFill>
        <p:spPr>
          <a:xfrm>
            <a:off x="409575" y="2219720"/>
            <a:ext cx="6219825" cy="3656810"/>
          </a:xfrm>
          <a:prstGeom prst="rect">
            <a:avLst/>
          </a:prstGeom>
        </p:spPr>
      </p:pic>
      <p:sp>
        <p:nvSpPr>
          <p:cNvPr id="6" name="TextBox 5">
            <a:extLst>
              <a:ext uri="{FF2B5EF4-FFF2-40B4-BE49-F238E27FC236}">
                <a16:creationId xmlns:a16="http://schemas.microsoft.com/office/drawing/2014/main" id="{5CD02C54-5758-4760-BC34-5CD45E405777}"/>
              </a:ext>
            </a:extLst>
          </p:cNvPr>
          <p:cNvSpPr txBox="1"/>
          <p:nvPr/>
        </p:nvSpPr>
        <p:spPr>
          <a:xfrm>
            <a:off x="409575" y="5762625"/>
            <a:ext cx="592455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Times New Roman"/>
                <a:cs typeface="Times New Roman"/>
              </a:rPr>
              <a:t>http://www.bmagency.net/daily-digest/china-to-become-the-worlds-largest-apparel-market-in-2019</a:t>
            </a:r>
          </a:p>
        </p:txBody>
      </p:sp>
      <p:sp>
        <p:nvSpPr>
          <p:cNvPr id="7" name="TextBox 6">
            <a:extLst>
              <a:ext uri="{FF2B5EF4-FFF2-40B4-BE49-F238E27FC236}">
                <a16:creationId xmlns:a16="http://schemas.microsoft.com/office/drawing/2014/main" id="{B68EC5F1-4020-4B95-A24C-58C3FE98F303}"/>
              </a:ext>
            </a:extLst>
          </p:cNvPr>
          <p:cNvSpPr txBox="1"/>
          <p:nvPr/>
        </p:nvSpPr>
        <p:spPr>
          <a:xfrm>
            <a:off x="6515100" y="952500"/>
            <a:ext cx="88582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a:latin typeface="Bookman Old Style"/>
              </a:rPr>
              <a:t>43</a:t>
            </a:r>
          </a:p>
        </p:txBody>
      </p:sp>
      <p:pic>
        <p:nvPicPr>
          <p:cNvPr id="3" name="Picture 7" descr="A screenshot of a cell phone&#10;&#10;Description generated with very high confidence">
            <a:extLst>
              <a:ext uri="{FF2B5EF4-FFF2-40B4-BE49-F238E27FC236}">
                <a16:creationId xmlns:a16="http://schemas.microsoft.com/office/drawing/2014/main" id="{86D6FF98-B0CE-4314-866D-D48DF052E840}"/>
              </a:ext>
            </a:extLst>
          </p:cNvPr>
          <p:cNvPicPr>
            <a:picLocks noChangeAspect="1"/>
          </p:cNvPicPr>
          <p:nvPr/>
        </p:nvPicPr>
        <p:blipFill>
          <a:blip r:embed="rId3"/>
          <a:stretch>
            <a:fillRect/>
          </a:stretch>
        </p:blipFill>
        <p:spPr>
          <a:xfrm>
            <a:off x="495300" y="6715125"/>
            <a:ext cx="5762625" cy="2886075"/>
          </a:xfrm>
          <a:prstGeom prst="rect">
            <a:avLst/>
          </a:prstGeom>
        </p:spPr>
      </p:pic>
      <p:sp>
        <p:nvSpPr>
          <p:cNvPr id="9" name="TextBox 8">
            <a:extLst>
              <a:ext uri="{FF2B5EF4-FFF2-40B4-BE49-F238E27FC236}">
                <a16:creationId xmlns:a16="http://schemas.microsoft.com/office/drawing/2014/main" id="{BDD81DDA-FD5F-4F8D-A465-9803963F9FAB}"/>
              </a:ext>
            </a:extLst>
          </p:cNvPr>
          <p:cNvSpPr txBox="1"/>
          <p:nvPr/>
        </p:nvSpPr>
        <p:spPr>
          <a:xfrm>
            <a:off x="457200" y="9601200"/>
            <a:ext cx="576262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Times New Roman"/>
                <a:cs typeface="Times New Roman"/>
              </a:rPr>
              <a:t>https://www.shopify.com/enterprise/ecommerce-fashion-industry</a:t>
            </a:r>
          </a:p>
        </p:txBody>
      </p:sp>
    </p:spTree>
    <p:extLst>
      <p:ext uri="{BB962C8B-B14F-4D97-AF65-F5344CB8AC3E}">
        <p14:creationId xmlns:p14="http://schemas.microsoft.com/office/powerpoint/2010/main" val="147678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186DE9-E44A-449B-B920-05E33BE6A794}"/>
              </a:ext>
            </a:extLst>
          </p:cNvPr>
          <p:cNvSpPr txBox="1"/>
          <p:nvPr/>
        </p:nvSpPr>
        <p:spPr>
          <a:xfrm>
            <a:off x="428625" y="1104900"/>
            <a:ext cx="27432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Aldhabi"/>
                <a:cs typeface="Aldhabi"/>
              </a:rPr>
              <a:t>Contents</a:t>
            </a:r>
            <a:endParaRPr lang="en-US">
              <a:cs typeface="Calibri"/>
            </a:endParaRPr>
          </a:p>
        </p:txBody>
      </p:sp>
      <p:sp>
        <p:nvSpPr>
          <p:cNvPr id="5" name="Rectangle 4">
            <a:extLst>
              <a:ext uri="{FF2B5EF4-FFF2-40B4-BE49-F238E27FC236}">
                <a16:creationId xmlns:a16="http://schemas.microsoft.com/office/drawing/2014/main" id="{3930FA77-136B-4E6F-B40A-E2533D2AB080}"/>
              </a:ext>
            </a:extLst>
          </p:cNvPr>
          <p:cNvSpPr/>
          <p:nvPr/>
        </p:nvSpPr>
        <p:spPr>
          <a:xfrm>
            <a:off x="552450" y="1990725"/>
            <a:ext cx="5762625" cy="12001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Times New Roman"/>
                <a:ea typeface="Helvetica Neue"/>
                <a:cs typeface="Times New Roman"/>
              </a:rPr>
              <a:t>PREFACE</a:t>
            </a:r>
            <a:endParaRPr lang="en-US" sz="1200" dirty="0">
              <a:solidFill>
                <a:schemeClr val="tx1"/>
              </a:solidFill>
              <a:latin typeface="Times New Roman"/>
              <a:ea typeface="Helvetica Neue"/>
              <a:cs typeface="Times New Roman"/>
            </a:endParaRPr>
          </a:p>
          <a:p>
            <a:endParaRPr lang="en-US" dirty="0">
              <a:solidFill>
                <a:schemeClr val="tx1"/>
              </a:solidFill>
              <a:latin typeface="Helvetica Neue"/>
              <a:ea typeface="Helvetica Neue"/>
              <a:cs typeface="Helvetica Neue"/>
            </a:endParaRPr>
          </a:p>
          <a:p>
            <a:r>
              <a:rPr lang="en-US" dirty="0">
                <a:solidFill>
                  <a:schemeClr val="tx1"/>
                </a:solidFill>
                <a:latin typeface="Helvetica Neue"/>
                <a:ea typeface="Helvetica Neue"/>
                <a:cs typeface="Helvetica Neue"/>
              </a:rPr>
              <a:t>         </a:t>
            </a:r>
            <a:r>
              <a:rPr lang="en-US" dirty="0">
                <a:solidFill>
                  <a:schemeClr val="tx1"/>
                </a:solidFill>
                <a:latin typeface="Helvetica Neue"/>
                <a:ea typeface="Helvetica Neue"/>
                <a:cs typeface="Times New Roman"/>
              </a:rPr>
              <a:t> </a:t>
            </a:r>
            <a:r>
              <a:rPr lang="en-US" sz="1200">
                <a:solidFill>
                  <a:schemeClr val="tx1"/>
                </a:solidFill>
                <a:latin typeface="Times New Roman"/>
                <a:ea typeface="Helvetica Neue"/>
                <a:cs typeface="Times New Roman"/>
              </a:rPr>
              <a:t>TO THE READER</a:t>
            </a:r>
            <a:endParaRPr lang="en-US" sz="1200" dirty="0">
              <a:solidFill>
                <a:schemeClr val="tx1"/>
              </a:solidFill>
              <a:latin typeface="Times New Roman"/>
              <a:ea typeface="Helvetica Neue"/>
              <a:cs typeface="Times New Roman"/>
            </a:endParaRPr>
          </a:p>
          <a:p>
            <a:endParaRPr lang="en-US" sz="1200" dirty="0">
              <a:solidFill>
                <a:schemeClr val="tx1"/>
              </a:solidFill>
              <a:latin typeface="Times New Roman"/>
              <a:ea typeface="Helvetica Neue"/>
              <a:cs typeface="Times New Roman"/>
            </a:endParaRPr>
          </a:p>
          <a:p>
            <a:r>
              <a:rPr lang="en-US" sz="1200">
                <a:solidFill>
                  <a:schemeClr val="tx1"/>
                </a:solidFill>
                <a:latin typeface="Times New Roman"/>
                <a:ea typeface="Helvetica Neue"/>
                <a:cs typeface="Times New Roman"/>
              </a:rPr>
              <a:t>                 CONSUMER PROFILE</a:t>
            </a:r>
            <a:endParaRPr lang="en-US" sz="1200" dirty="0">
              <a:solidFill>
                <a:schemeClr val="tx1"/>
              </a:solidFill>
              <a:latin typeface="Times New Roman"/>
              <a:ea typeface="Helvetica Neue"/>
              <a:cs typeface="Times New Roman"/>
            </a:endParaRPr>
          </a:p>
        </p:txBody>
      </p:sp>
      <p:sp>
        <p:nvSpPr>
          <p:cNvPr id="6" name="Rectangle 5">
            <a:extLst>
              <a:ext uri="{FF2B5EF4-FFF2-40B4-BE49-F238E27FC236}">
                <a16:creationId xmlns:a16="http://schemas.microsoft.com/office/drawing/2014/main" id="{D5CC9E90-0C51-45FA-AD12-CF6283926DC1}"/>
              </a:ext>
            </a:extLst>
          </p:cNvPr>
          <p:cNvSpPr/>
          <p:nvPr/>
        </p:nvSpPr>
        <p:spPr>
          <a:xfrm>
            <a:off x="552449" y="3619500"/>
            <a:ext cx="5762625" cy="18859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Times New Roman"/>
              <a:ea typeface="Helvetica Neue"/>
              <a:cs typeface="Times New Roman"/>
            </a:endParaRPr>
          </a:p>
          <a:p>
            <a:endParaRPr lang="en-US" sz="1200" dirty="0">
              <a:solidFill>
                <a:schemeClr val="tx1"/>
              </a:solidFill>
              <a:latin typeface="Times New Roman"/>
              <a:ea typeface="Helvetica Neue"/>
              <a:cs typeface="Times New Roman"/>
            </a:endParaRPr>
          </a:p>
          <a:p>
            <a:r>
              <a:rPr lang="en-US" sz="1200" dirty="0">
                <a:solidFill>
                  <a:schemeClr val="tx1"/>
                </a:solidFill>
                <a:latin typeface="Times New Roman"/>
                <a:ea typeface="Helvetica Neue"/>
                <a:cs typeface="Times New Roman"/>
              </a:rPr>
              <a:t>PART ONE</a:t>
            </a:r>
          </a:p>
          <a:p>
            <a:endParaRPr lang="en-US" sz="1200" dirty="0">
              <a:solidFill>
                <a:schemeClr val="tx1"/>
              </a:solidFill>
              <a:latin typeface="Times New Roman"/>
              <a:ea typeface="Helvetica Neue"/>
              <a:cs typeface="Times New Roman"/>
            </a:endParaRPr>
          </a:p>
          <a:p>
            <a:r>
              <a:rPr lang="en-US" sz="1200" dirty="0">
                <a:solidFill>
                  <a:schemeClr val="tx1"/>
                </a:solidFill>
                <a:latin typeface="Times New Roman"/>
                <a:ea typeface="Helvetica Neue"/>
                <a:cs typeface="Times New Roman"/>
              </a:rPr>
              <a:t>                 HISTORY OF THE BLACK DRESS</a:t>
            </a:r>
            <a:endParaRPr lang="en-US" dirty="0">
              <a:solidFill>
                <a:schemeClr val="tx1"/>
              </a:solidFill>
              <a:cs typeface="Calibri"/>
            </a:endParaRPr>
          </a:p>
          <a:p>
            <a:endParaRPr lang="en-US" sz="1200" dirty="0">
              <a:solidFill>
                <a:schemeClr val="tx1"/>
              </a:solidFill>
              <a:latin typeface="Times New Roman"/>
              <a:ea typeface="Helvetica Neue"/>
              <a:cs typeface="Times New Roman"/>
            </a:endParaRPr>
          </a:p>
          <a:p>
            <a:r>
              <a:rPr lang="en-US" sz="1200" dirty="0">
                <a:solidFill>
                  <a:schemeClr val="tx1"/>
                </a:solidFill>
                <a:latin typeface="Times New Roman"/>
                <a:ea typeface="Helvetica Neue"/>
                <a:cs typeface="Times New Roman"/>
              </a:rPr>
              <a:t>                 A TIME LINE OF THE BLACK DRESS</a:t>
            </a:r>
          </a:p>
          <a:p>
            <a:endParaRPr lang="en-US" sz="1200" dirty="0">
              <a:solidFill>
                <a:schemeClr val="tx1"/>
              </a:solidFill>
              <a:latin typeface="Times New Roman"/>
              <a:ea typeface="Helvetica Neue"/>
              <a:cs typeface="Times New Roman"/>
            </a:endParaRPr>
          </a:p>
          <a:p>
            <a:r>
              <a:rPr lang="en-US" sz="1200" dirty="0">
                <a:solidFill>
                  <a:schemeClr val="tx1"/>
                </a:solidFill>
                <a:latin typeface="Times New Roman"/>
                <a:ea typeface="Helvetica Neue"/>
                <a:cs typeface="Times New Roman"/>
              </a:rPr>
              <a:t>                 (SOCIAL, POLITICAL, ECONOMIC INFLUENCES)</a:t>
            </a:r>
          </a:p>
          <a:p>
            <a:endParaRPr lang="en-US" sz="1200" dirty="0">
              <a:solidFill>
                <a:schemeClr val="tx1"/>
              </a:solidFill>
              <a:latin typeface="Times New Roman"/>
              <a:ea typeface="Helvetica Neue"/>
              <a:cs typeface="Times New Roman"/>
            </a:endParaRPr>
          </a:p>
          <a:p>
            <a:r>
              <a:rPr lang="en-US" sz="1200" dirty="0">
                <a:solidFill>
                  <a:schemeClr val="tx1"/>
                </a:solidFill>
                <a:latin typeface="Times New Roman"/>
                <a:ea typeface="Helvetica Neue"/>
                <a:cs typeface="Times New Roman"/>
              </a:rPr>
              <a:t>                 </a:t>
            </a:r>
          </a:p>
          <a:p>
            <a:endParaRPr lang="en-US" sz="1200" dirty="0">
              <a:solidFill>
                <a:schemeClr val="tx1"/>
              </a:solidFill>
              <a:latin typeface="Times New Roman"/>
              <a:cs typeface="Times New Roman"/>
            </a:endParaRPr>
          </a:p>
        </p:txBody>
      </p:sp>
      <p:sp>
        <p:nvSpPr>
          <p:cNvPr id="7" name="Rectangle 6">
            <a:extLst>
              <a:ext uri="{FF2B5EF4-FFF2-40B4-BE49-F238E27FC236}">
                <a16:creationId xmlns:a16="http://schemas.microsoft.com/office/drawing/2014/main" id="{E9895BD9-D9A6-4775-BBA5-DBB570587ACE}"/>
              </a:ext>
            </a:extLst>
          </p:cNvPr>
          <p:cNvSpPr/>
          <p:nvPr/>
        </p:nvSpPr>
        <p:spPr>
          <a:xfrm>
            <a:off x="581024" y="5924549"/>
            <a:ext cx="5762625" cy="22098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F79772-B185-4C7D-8903-77BDD877D846}"/>
              </a:ext>
            </a:extLst>
          </p:cNvPr>
          <p:cNvSpPr/>
          <p:nvPr/>
        </p:nvSpPr>
        <p:spPr>
          <a:xfrm>
            <a:off x="581024" y="8553449"/>
            <a:ext cx="5762625" cy="21526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a:p>
          <a:p>
            <a:r>
              <a:rPr lang="en-US" sz="1200" dirty="0">
                <a:solidFill>
                  <a:schemeClr val="tx1"/>
                </a:solidFill>
                <a:latin typeface="Times New Roman"/>
                <a:cs typeface="Times New Roman"/>
              </a:rPr>
              <a:t>SKETCHES</a:t>
            </a:r>
            <a:endParaRPr lang="en-US" dirty="0">
              <a:solidFill>
                <a:schemeClr val="tx1"/>
              </a:solidFill>
              <a:cs typeface="Calibri"/>
            </a:endParaRPr>
          </a:p>
          <a:p>
            <a:endParaRPr lang="en-US" dirty="0">
              <a:ea typeface="+mn-lt"/>
              <a:cs typeface="+mn-lt"/>
            </a:endParaRPr>
          </a:p>
          <a:p>
            <a:r>
              <a:rPr lang="en-US" sz="1200" dirty="0">
                <a:solidFill>
                  <a:schemeClr val="tx1"/>
                </a:solidFill>
                <a:latin typeface="Times New Roman"/>
                <a:cs typeface="Times New Roman"/>
              </a:rPr>
              <a:t>CONCLUSION</a:t>
            </a:r>
            <a:endParaRPr lang="en-US" dirty="0">
              <a:solidFill>
                <a:schemeClr val="tx1"/>
              </a:solidFill>
              <a:latin typeface="Calibri"/>
              <a:cs typeface="Calibri"/>
            </a:endParaRPr>
          </a:p>
          <a:p>
            <a:endParaRPr lang="en-US" sz="1200" dirty="0">
              <a:solidFill>
                <a:schemeClr val="tx1"/>
              </a:solidFill>
              <a:latin typeface="Times New Roman"/>
              <a:cs typeface="Times New Roman"/>
            </a:endParaRPr>
          </a:p>
          <a:p>
            <a:endParaRPr lang="en-US" sz="1200" dirty="0">
              <a:solidFill>
                <a:schemeClr val="tx1"/>
              </a:solidFill>
              <a:latin typeface="Times New Roman"/>
              <a:cs typeface="Times New Roman"/>
            </a:endParaRPr>
          </a:p>
          <a:p>
            <a:r>
              <a:rPr lang="en-US" sz="1200" dirty="0">
                <a:solidFill>
                  <a:schemeClr val="tx1"/>
                </a:solidFill>
                <a:latin typeface="Times New Roman"/>
                <a:cs typeface="Times New Roman"/>
              </a:rPr>
              <a:t>REFERENCES</a:t>
            </a:r>
          </a:p>
          <a:p>
            <a:endParaRPr lang="en-US" sz="1200" dirty="0">
              <a:solidFill>
                <a:schemeClr val="tx1"/>
              </a:solidFill>
              <a:latin typeface="Times New Roman"/>
              <a:cs typeface="Times New Roman"/>
            </a:endParaRPr>
          </a:p>
          <a:p>
            <a:pPr>
              <a:lnSpc>
                <a:spcPct val="200000"/>
              </a:lnSpc>
            </a:pPr>
            <a:r>
              <a:rPr lang="en-US" sz="1200" dirty="0">
                <a:solidFill>
                  <a:schemeClr val="tx1"/>
                </a:solidFill>
                <a:latin typeface="Times New Roman"/>
                <a:cs typeface="Times New Roman"/>
              </a:rPr>
              <a:t>APPENDIX</a:t>
            </a:r>
          </a:p>
          <a:p>
            <a:pPr algn="ctr"/>
            <a:endParaRPr lang="en-US" dirty="0">
              <a:cs typeface="Calibri"/>
            </a:endParaRPr>
          </a:p>
        </p:txBody>
      </p:sp>
      <p:sp>
        <p:nvSpPr>
          <p:cNvPr id="9" name="TextBox 8">
            <a:extLst>
              <a:ext uri="{FF2B5EF4-FFF2-40B4-BE49-F238E27FC236}">
                <a16:creationId xmlns:a16="http://schemas.microsoft.com/office/drawing/2014/main" id="{DAED0E8E-8CC2-492E-83EC-5725AC5E3FDE}"/>
              </a:ext>
            </a:extLst>
          </p:cNvPr>
          <p:cNvSpPr txBox="1"/>
          <p:nvPr/>
        </p:nvSpPr>
        <p:spPr>
          <a:xfrm>
            <a:off x="552450" y="5972175"/>
            <a:ext cx="5762625"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PART TWO</a:t>
            </a:r>
          </a:p>
          <a:p>
            <a:endParaRPr lang="en-US" sz="1200" dirty="0">
              <a:latin typeface="Times New Roman"/>
              <a:cs typeface="Times New Roman"/>
            </a:endParaRPr>
          </a:p>
          <a:p>
            <a:r>
              <a:rPr lang="en-US" sz="1200" dirty="0">
                <a:latin typeface="Times New Roman"/>
                <a:cs typeface="Times New Roman"/>
              </a:rPr>
              <a:t>                  TREND FORECAST FOR 2020 SPRING</a:t>
            </a:r>
          </a:p>
          <a:p>
            <a:endParaRPr lang="en-US" sz="1200" dirty="0">
              <a:latin typeface="Times New Roman"/>
              <a:cs typeface="Times New Roman"/>
            </a:endParaRPr>
          </a:p>
          <a:p>
            <a:r>
              <a:rPr lang="en-US" sz="1200">
                <a:latin typeface="Times New Roman"/>
                <a:cs typeface="Times New Roman"/>
              </a:rPr>
              <a:t>                           COLOR PALETTES                          </a:t>
            </a:r>
            <a:endParaRPr lang="en-US" sz="1200" dirty="0">
              <a:latin typeface="Times New Roman"/>
              <a:cs typeface="Times New Roman"/>
            </a:endParaRPr>
          </a:p>
          <a:p>
            <a:endParaRPr lang="en-US" sz="1200" dirty="0">
              <a:latin typeface="Times New Roman"/>
              <a:cs typeface="Times New Roman"/>
            </a:endParaRPr>
          </a:p>
          <a:p>
            <a:r>
              <a:rPr lang="en-US" sz="1200" dirty="0">
                <a:latin typeface="Times New Roman"/>
                <a:cs typeface="Times New Roman"/>
              </a:rPr>
              <a:t>                           THE LITTLE BLACK DRESS FORECAST</a:t>
            </a:r>
          </a:p>
          <a:p>
            <a:endParaRPr lang="en-US" sz="1200" dirty="0">
              <a:latin typeface="Times New Roman"/>
              <a:cs typeface="Times New Roman"/>
            </a:endParaRPr>
          </a:p>
          <a:p>
            <a:r>
              <a:rPr lang="en-US" sz="1200" dirty="0">
                <a:latin typeface="Times New Roman"/>
                <a:cs typeface="Times New Roman"/>
              </a:rPr>
              <a:t>                           DAY BLACK DRESS FORECAST</a:t>
            </a:r>
          </a:p>
          <a:p>
            <a:endParaRPr lang="en-US" sz="1200" dirty="0">
              <a:latin typeface="Times New Roman"/>
              <a:cs typeface="Times New Roman"/>
            </a:endParaRPr>
          </a:p>
          <a:p>
            <a:r>
              <a:rPr lang="en-US" sz="1200" dirty="0">
                <a:latin typeface="Times New Roman"/>
                <a:cs typeface="Times New Roman"/>
              </a:rPr>
              <a:t>                           EVENING BLACK DRESS FORECAST</a:t>
            </a:r>
          </a:p>
          <a:p>
            <a:endParaRPr lang="en-US" sz="1200" dirty="0">
              <a:latin typeface="Times New Roman"/>
              <a:cs typeface="Times New Roman"/>
            </a:endParaRPr>
          </a:p>
        </p:txBody>
      </p:sp>
      <p:cxnSp>
        <p:nvCxnSpPr>
          <p:cNvPr id="10" name="Straight Arrow Connector 9">
            <a:extLst>
              <a:ext uri="{FF2B5EF4-FFF2-40B4-BE49-F238E27FC236}">
                <a16:creationId xmlns:a16="http://schemas.microsoft.com/office/drawing/2014/main" id="{03D389B4-8B60-432C-B80B-FF036262EF61}"/>
              </a:ext>
            </a:extLst>
          </p:cNvPr>
          <p:cNvCxnSpPr/>
          <p:nvPr/>
        </p:nvCxnSpPr>
        <p:spPr>
          <a:xfrm flipV="1">
            <a:off x="2809875" y="3076575"/>
            <a:ext cx="2570480" cy="1016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96ECE02-AC73-4D73-925A-49D7EEA423FC}"/>
              </a:ext>
            </a:extLst>
          </p:cNvPr>
          <p:cNvCxnSpPr>
            <a:cxnSpLocks/>
          </p:cNvCxnSpPr>
          <p:nvPr/>
        </p:nvCxnSpPr>
        <p:spPr>
          <a:xfrm>
            <a:off x="2476499" y="2723514"/>
            <a:ext cx="2914015" cy="1016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D9A6B5C-BD56-4861-AF24-91148DE462C5}"/>
              </a:ext>
            </a:extLst>
          </p:cNvPr>
          <p:cNvCxnSpPr>
            <a:cxnSpLocks/>
          </p:cNvCxnSpPr>
          <p:nvPr/>
        </p:nvCxnSpPr>
        <p:spPr>
          <a:xfrm flipV="1">
            <a:off x="3562350" y="4276090"/>
            <a:ext cx="1824355" cy="635"/>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5F33F86-1286-4E99-8C89-F3A5F2A4D3FB}"/>
              </a:ext>
            </a:extLst>
          </p:cNvPr>
          <p:cNvCxnSpPr>
            <a:cxnSpLocks/>
          </p:cNvCxnSpPr>
          <p:nvPr/>
        </p:nvCxnSpPr>
        <p:spPr>
          <a:xfrm>
            <a:off x="3819525" y="4638674"/>
            <a:ext cx="156210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5C29251-8314-4CA8-BA9E-F9CCE77FD7CC}"/>
              </a:ext>
            </a:extLst>
          </p:cNvPr>
          <p:cNvCxnSpPr>
            <a:cxnSpLocks/>
          </p:cNvCxnSpPr>
          <p:nvPr/>
        </p:nvCxnSpPr>
        <p:spPr>
          <a:xfrm flipV="1">
            <a:off x="3009900" y="6848474"/>
            <a:ext cx="2333625"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EEA390A-C581-4DC0-9CDA-74FC73C3353B}"/>
              </a:ext>
            </a:extLst>
          </p:cNvPr>
          <p:cNvCxnSpPr>
            <a:cxnSpLocks/>
          </p:cNvCxnSpPr>
          <p:nvPr/>
        </p:nvCxnSpPr>
        <p:spPr>
          <a:xfrm>
            <a:off x="3857624" y="7600949"/>
            <a:ext cx="148590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FC607F4-C54B-40B1-9BDE-00E7B5E1768C}"/>
              </a:ext>
            </a:extLst>
          </p:cNvPr>
          <p:cNvCxnSpPr>
            <a:cxnSpLocks/>
          </p:cNvCxnSpPr>
          <p:nvPr/>
        </p:nvCxnSpPr>
        <p:spPr>
          <a:xfrm flipV="1">
            <a:off x="4181474" y="7953374"/>
            <a:ext cx="116205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143316A-0347-44E4-B4D8-CD7B6B88243A}"/>
              </a:ext>
            </a:extLst>
          </p:cNvPr>
          <p:cNvCxnSpPr>
            <a:cxnSpLocks/>
          </p:cNvCxnSpPr>
          <p:nvPr/>
        </p:nvCxnSpPr>
        <p:spPr>
          <a:xfrm>
            <a:off x="1457324" y="9048749"/>
            <a:ext cx="388620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BF2AA3C-5956-4544-A307-625E58CDB884}"/>
              </a:ext>
            </a:extLst>
          </p:cNvPr>
          <p:cNvCxnSpPr>
            <a:cxnSpLocks/>
          </p:cNvCxnSpPr>
          <p:nvPr/>
        </p:nvCxnSpPr>
        <p:spPr>
          <a:xfrm>
            <a:off x="1619249" y="9486899"/>
            <a:ext cx="369570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98ACE0BF-CA7E-4095-B873-C77285417F41}"/>
              </a:ext>
            </a:extLst>
          </p:cNvPr>
          <p:cNvSpPr txBox="1"/>
          <p:nvPr/>
        </p:nvSpPr>
        <p:spPr>
          <a:xfrm>
            <a:off x="5302885" y="2524125"/>
            <a:ext cx="73596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Footlight MT Light"/>
                <a:cs typeface="JasmineUPC"/>
              </a:rPr>
              <a:t>04 - 05</a:t>
            </a:r>
          </a:p>
        </p:txBody>
      </p:sp>
      <p:sp>
        <p:nvSpPr>
          <p:cNvPr id="22" name="TextBox 21">
            <a:extLst>
              <a:ext uri="{FF2B5EF4-FFF2-40B4-BE49-F238E27FC236}">
                <a16:creationId xmlns:a16="http://schemas.microsoft.com/office/drawing/2014/main" id="{656D8749-9D03-4EA6-85AD-9CF107F2DD14}"/>
              </a:ext>
            </a:extLst>
          </p:cNvPr>
          <p:cNvSpPr txBox="1"/>
          <p:nvPr/>
        </p:nvSpPr>
        <p:spPr>
          <a:xfrm>
            <a:off x="5303520" y="2885440"/>
            <a:ext cx="73533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Footlight MT Light"/>
                <a:cs typeface="Times New Roman"/>
              </a:rPr>
              <a:t>06 - 07</a:t>
            </a:r>
            <a:endParaRPr lang="en-US" sz="1300" dirty="0">
              <a:latin typeface="Footlight MT Light"/>
              <a:cs typeface="Times New Roman"/>
            </a:endParaRPr>
          </a:p>
        </p:txBody>
      </p:sp>
      <p:sp>
        <p:nvSpPr>
          <p:cNvPr id="24" name="Rectangle 23">
            <a:extLst>
              <a:ext uri="{FF2B5EF4-FFF2-40B4-BE49-F238E27FC236}">
                <a16:creationId xmlns:a16="http://schemas.microsoft.com/office/drawing/2014/main" id="{8FEC7AEB-D82F-4186-8984-64DEE52D4AA1}"/>
              </a:ext>
            </a:extLst>
          </p:cNvPr>
          <p:cNvSpPr/>
          <p:nvPr/>
        </p:nvSpPr>
        <p:spPr>
          <a:xfrm>
            <a:off x="0" y="1543050"/>
            <a:ext cx="5429250" cy="5715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8D66F1D-9EC3-4443-815D-DD087C05E9F7}"/>
              </a:ext>
            </a:extLst>
          </p:cNvPr>
          <p:cNvSpPr txBox="1"/>
          <p:nvPr/>
        </p:nvSpPr>
        <p:spPr>
          <a:xfrm>
            <a:off x="4172585" y="967105"/>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i="1">
                <a:latin typeface="Times New Roman"/>
                <a:cs typeface="Times New Roman"/>
              </a:rPr>
              <a:t>iii</a:t>
            </a:r>
            <a:endParaRPr lang="en-US" sz="1200" b="1" i="1" dirty="0">
              <a:latin typeface="Times New Roman"/>
              <a:cs typeface="Times New Roman"/>
            </a:endParaRPr>
          </a:p>
        </p:txBody>
      </p:sp>
      <p:sp>
        <p:nvSpPr>
          <p:cNvPr id="2" name="TextBox 1">
            <a:extLst>
              <a:ext uri="{FF2B5EF4-FFF2-40B4-BE49-F238E27FC236}">
                <a16:creationId xmlns:a16="http://schemas.microsoft.com/office/drawing/2014/main" id="{26A37B72-A0A6-4237-8F37-9398AB3F736F}"/>
              </a:ext>
            </a:extLst>
          </p:cNvPr>
          <p:cNvSpPr txBox="1"/>
          <p:nvPr/>
        </p:nvSpPr>
        <p:spPr>
          <a:xfrm>
            <a:off x="5315585" y="4090035"/>
            <a:ext cx="130048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0000"/>
                </a:solidFill>
                <a:latin typeface="Footlight MT Light"/>
              </a:rPr>
              <a:t>08</a:t>
            </a:r>
            <a:r>
              <a:rPr lang="en-US" sz="1200" u="none" strike="noStrike" dirty="0">
                <a:solidFill>
                  <a:srgbClr val="000000"/>
                </a:solidFill>
                <a:latin typeface="Footlight MT Light"/>
              </a:rPr>
              <a:t> -</a:t>
            </a:r>
            <a:r>
              <a:rPr lang="en-US" sz="1200" dirty="0">
                <a:solidFill>
                  <a:srgbClr val="000000"/>
                </a:solidFill>
                <a:latin typeface="Footlight MT Light"/>
              </a:rPr>
              <a:t> 14</a:t>
            </a:r>
            <a:endParaRPr lang="en-US" sz="1200" dirty="0"/>
          </a:p>
        </p:txBody>
      </p:sp>
      <p:cxnSp>
        <p:nvCxnSpPr>
          <p:cNvPr id="26" name="Straight Arrow Connector 25">
            <a:extLst>
              <a:ext uri="{FF2B5EF4-FFF2-40B4-BE49-F238E27FC236}">
                <a16:creationId xmlns:a16="http://schemas.microsoft.com/office/drawing/2014/main" id="{2D47E8C9-68B2-43E9-BD46-60A455D61E8F}"/>
              </a:ext>
            </a:extLst>
          </p:cNvPr>
          <p:cNvCxnSpPr>
            <a:cxnSpLocks/>
          </p:cNvCxnSpPr>
          <p:nvPr/>
        </p:nvCxnSpPr>
        <p:spPr>
          <a:xfrm>
            <a:off x="3933825" y="6505574"/>
            <a:ext cx="140970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68FEC4DF-B69A-4F69-B1D0-B9C86D0F6A7A}"/>
              </a:ext>
            </a:extLst>
          </p:cNvPr>
          <p:cNvCxnSpPr>
            <a:cxnSpLocks/>
          </p:cNvCxnSpPr>
          <p:nvPr/>
        </p:nvCxnSpPr>
        <p:spPr>
          <a:xfrm>
            <a:off x="1419224" y="10487024"/>
            <a:ext cx="392430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B6E886D-874A-4FE4-BE7C-1EDB5A56905C}"/>
              </a:ext>
            </a:extLst>
          </p:cNvPr>
          <p:cNvCxnSpPr>
            <a:cxnSpLocks/>
          </p:cNvCxnSpPr>
          <p:nvPr/>
        </p:nvCxnSpPr>
        <p:spPr>
          <a:xfrm flipV="1">
            <a:off x="4362449" y="7219949"/>
            <a:ext cx="981075"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7BC125B9-4FD0-49AE-8615-7DA60FD4F312}"/>
              </a:ext>
            </a:extLst>
          </p:cNvPr>
          <p:cNvSpPr txBox="1"/>
          <p:nvPr/>
        </p:nvSpPr>
        <p:spPr>
          <a:xfrm>
            <a:off x="5305425" y="4448175"/>
            <a:ext cx="113347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ootlight MT Light"/>
              </a:rPr>
              <a:t>15 - 22</a:t>
            </a:r>
            <a:endParaRPr lang="en-US" sz="1200" dirty="0">
              <a:latin typeface="Footlight MT Light"/>
            </a:endParaRPr>
          </a:p>
        </p:txBody>
      </p:sp>
      <p:sp>
        <p:nvSpPr>
          <p:cNvPr id="14" name="TextBox 13">
            <a:extLst>
              <a:ext uri="{FF2B5EF4-FFF2-40B4-BE49-F238E27FC236}">
                <a16:creationId xmlns:a16="http://schemas.microsoft.com/office/drawing/2014/main" id="{894341F2-2661-452A-8E41-40B2E4F70B08}"/>
              </a:ext>
            </a:extLst>
          </p:cNvPr>
          <p:cNvSpPr txBox="1"/>
          <p:nvPr/>
        </p:nvSpPr>
        <p:spPr>
          <a:xfrm>
            <a:off x="5305425" y="6315075"/>
            <a:ext cx="79057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ootlight MT Light"/>
                <a:cs typeface="Calibri"/>
              </a:rPr>
              <a:t>23 - 31</a:t>
            </a:r>
            <a:endParaRPr lang="en-US">
              <a:cs typeface="Calibri"/>
            </a:endParaRPr>
          </a:p>
        </p:txBody>
      </p:sp>
      <p:sp>
        <p:nvSpPr>
          <p:cNvPr id="15" name="TextBox 14">
            <a:extLst>
              <a:ext uri="{FF2B5EF4-FFF2-40B4-BE49-F238E27FC236}">
                <a16:creationId xmlns:a16="http://schemas.microsoft.com/office/drawing/2014/main" id="{D57B8A57-271E-4A42-8109-AF98067E75F9}"/>
              </a:ext>
            </a:extLst>
          </p:cNvPr>
          <p:cNvSpPr txBox="1"/>
          <p:nvPr/>
        </p:nvSpPr>
        <p:spPr>
          <a:xfrm>
            <a:off x="5305425" y="6610350"/>
            <a:ext cx="14478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sz="1200">
                <a:latin typeface="Footlight MT Light"/>
                <a:cs typeface="Calibri"/>
              </a:rPr>
              <a:t>25</a:t>
            </a:r>
            <a:endParaRPr lang="en-US" sz="1200" dirty="0">
              <a:latin typeface="Footlight MT Light"/>
              <a:cs typeface="Calibri"/>
            </a:endParaRPr>
          </a:p>
        </p:txBody>
      </p:sp>
      <p:sp>
        <p:nvSpPr>
          <p:cNvPr id="28" name="TextBox 27">
            <a:extLst>
              <a:ext uri="{FF2B5EF4-FFF2-40B4-BE49-F238E27FC236}">
                <a16:creationId xmlns:a16="http://schemas.microsoft.com/office/drawing/2014/main" id="{33C6E03C-6EAB-4138-88F4-F147CC18BA34}"/>
              </a:ext>
            </a:extLst>
          </p:cNvPr>
          <p:cNvSpPr txBox="1"/>
          <p:nvPr/>
        </p:nvSpPr>
        <p:spPr>
          <a:xfrm>
            <a:off x="5305425" y="7029450"/>
            <a:ext cx="160972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ootlight MT Light"/>
                <a:cs typeface="Calibri"/>
              </a:rPr>
              <a:t>26 - 27</a:t>
            </a:r>
            <a:endParaRPr lang="en-US">
              <a:cs typeface="Calibri"/>
            </a:endParaRPr>
          </a:p>
        </p:txBody>
      </p:sp>
      <p:sp>
        <p:nvSpPr>
          <p:cNvPr id="29" name="TextBox 28">
            <a:extLst>
              <a:ext uri="{FF2B5EF4-FFF2-40B4-BE49-F238E27FC236}">
                <a16:creationId xmlns:a16="http://schemas.microsoft.com/office/drawing/2014/main" id="{BD2E7DC9-FF67-4F0F-812B-D8F8D75C948D}"/>
              </a:ext>
            </a:extLst>
          </p:cNvPr>
          <p:cNvSpPr txBox="1"/>
          <p:nvPr/>
        </p:nvSpPr>
        <p:spPr>
          <a:xfrm>
            <a:off x="5314950" y="7410450"/>
            <a:ext cx="1162050" cy="2865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ootlight MT Light"/>
                <a:cs typeface="Calibri"/>
              </a:rPr>
              <a:t>28 - 29</a:t>
            </a:r>
            <a:endParaRPr lang="en-US">
              <a:cs typeface="Calibri"/>
            </a:endParaRPr>
          </a:p>
        </p:txBody>
      </p:sp>
      <p:sp>
        <p:nvSpPr>
          <p:cNvPr id="30" name="TextBox 29">
            <a:extLst>
              <a:ext uri="{FF2B5EF4-FFF2-40B4-BE49-F238E27FC236}">
                <a16:creationId xmlns:a16="http://schemas.microsoft.com/office/drawing/2014/main" id="{DF663756-8BAB-4A02-8AE6-B12C715CD960}"/>
              </a:ext>
            </a:extLst>
          </p:cNvPr>
          <p:cNvSpPr txBox="1"/>
          <p:nvPr/>
        </p:nvSpPr>
        <p:spPr>
          <a:xfrm>
            <a:off x="5314950" y="7762875"/>
            <a:ext cx="11620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ootlight MT Light"/>
                <a:cs typeface="Calibri"/>
              </a:rPr>
              <a:t>30 - 31</a:t>
            </a:r>
            <a:endParaRPr lang="en-US">
              <a:cs typeface="Calibri"/>
            </a:endParaRPr>
          </a:p>
        </p:txBody>
      </p:sp>
      <p:sp>
        <p:nvSpPr>
          <p:cNvPr id="31" name="TextBox 30">
            <a:extLst>
              <a:ext uri="{FF2B5EF4-FFF2-40B4-BE49-F238E27FC236}">
                <a16:creationId xmlns:a16="http://schemas.microsoft.com/office/drawing/2014/main" id="{3B9366D7-EDB6-44CD-9B88-6E2DCEB4F953}"/>
              </a:ext>
            </a:extLst>
          </p:cNvPr>
          <p:cNvSpPr txBox="1"/>
          <p:nvPr/>
        </p:nvSpPr>
        <p:spPr>
          <a:xfrm>
            <a:off x="5305425" y="8820150"/>
            <a:ext cx="12763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ootlight MT Light"/>
                <a:cs typeface="Calibri"/>
              </a:rPr>
              <a:t>32 - 40</a:t>
            </a:r>
            <a:endParaRPr lang="en-US">
              <a:cs typeface="Calibri"/>
            </a:endParaRPr>
          </a:p>
        </p:txBody>
      </p:sp>
      <p:sp>
        <p:nvSpPr>
          <p:cNvPr id="32" name="TextBox 31">
            <a:extLst>
              <a:ext uri="{FF2B5EF4-FFF2-40B4-BE49-F238E27FC236}">
                <a16:creationId xmlns:a16="http://schemas.microsoft.com/office/drawing/2014/main" id="{85C3EE80-265D-430B-8BCB-903A3BD3DA05}"/>
              </a:ext>
            </a:extLst>
          </p:cNvPr>
          <p:cNvSpPr txBox="1"/>
          <p:nvPr/>
        </p:nvSpPr>
        <p:spPr>
          <a:xfrm>
            <a:off x="5305425" y="9344025"/>
            <a:ext cx="113347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ootlight MT Light"/>
                <a:cs typeface="Calibri"/>
              </a:rPr>
              <a:t>        41</a:t>
            </a:r>
            <a:endParaRPr lang="en-US" dirty="0">
              <a:cs typeface="Calibri"/>
            </a:endParaRPr>
          </a:p>
        </p:txBody>
      </p:sp>
      <p:cxnSp>
        <p:nvCxnSpPr>
          <p:cNvPr id="33" name="Straight Arrow Connector 32">
            <a:extLst>
              <a:ext uri="{FF2B5EF4-FFF2-40B4-BE49-F238E27FC236}">
                <a16:creationId xmlns:a16="http://schemas.microsoft.com/office/drawing/2014/main" id="{875D0B78-4E29-42F6-9D37-EC9B419578E7}"/>
              </a:ext>
            </a:extLst>
          </p:cNvPr>
          <p:cNvCxnSpPr>
            <a:cxnSpLocks/>
          </p:cNvCxnSpPr>
          <p:nvPr/>
        </p:nvCxnSpPr>
        <p:spPr>
          <a:xfrm>
            <a:off x="1619249" y="10029824"/>
            <a:ext cx="3695700" cy="0"/>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9326FF8-251E-4174-8494-893463695D88}"/>
              </a:ext>
            </a:extLst>
          </p:cNvPr>
          <p:cNvSpPr txBox="1"/>
          <p:nvPr/>
        </p:nvSpPr>
        <p:spPr>
          <a:xfrm>
            <a:off x="5619750" y="9801225"/>
            <a:ext cx="4381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latin typeface="Footlight MT Light"/>
                <a:cs typeface="Calibri"/>
              </a:rPr>
              <a:t>42</a:t>
            </a:r>
            <a:endParaRPr lang="en-US" sz="1200" dirty="0">
              <a:latin typeface="Footlight MT Light"/>
              <a:cs typeface="Calibri"/>
            </a:endParaRPr>
          </a:p>
        </p:txBody>
      </p:sp>
      <p:sp>
        <p:nvSpPr>
          <p:cNvPr id="35" name="TextBox 34">
            <a:extLst>
              <a:ext uri="{FF2B5EF4-FFF2-40B4-BE49-F238E27FC236}">
                <a16:creationId xmlns:a16="http://schemas.microsoft.com/office/drawing/2014/main" id="{AAEAACDF-6789-469E-803C-752B258700E8}"/>
              </a:ext>
            </a:extLst>
          </p:cNvPr>
          <p:cNvSpPr txBox="1"/>
          <p:nvPr/>
        </p:nvSpPr>
        <p:spPr>
          <a:xfrm>
            <a:off x="5619750" y="10296525"/>
            <a:ext cx="914400" cy="2865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latin typeface="Footlight MT Light"/>
                <a:cs typeface="Calibri"/>
              </a:rPr>
              <a:t>43</a:t>
            </a:r>
            <a:endParaRPr lang="en-US" dirty="0">
              <a:cs typeface="Calibri"/>
            </a:endParaRPr>
          </a:p>
        </p:txBody>
      </p:sp>
    </p:spTree>
    <p:extLst>
      <p:ext uri="{BB962C8B-B14F-4D97-AF65-F5344CB8AC3E}">
        <p14:creationId xmlns:p14="http://schemas.microsoft.com/office/powerpoint/2010/main" val="225328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F61DF-AC9E-47E6-BECA-9C68BE690527}"/>
              </a:ext>
            </a:extLst>
          </p:cNvPr>
          <p:cNvSpPr txBox="1"/>
          <p:nvPr/>
        </p:nvSpPr>
        <p:spPr>
          <a:xfrm>
            <a:off x="352424" y="1140883"/>
            <a:ext cx="2929466" cy="55399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To The Reader</a:t>
            </a:r>
            <a:endParaRPr lang="en-US"/>
          </a:p>
        </p:txBody>
      </p:sp>
      <p:sp>
        <p:nvSpPr>
          <p:cNvPr id="11" name="TextBox 10">
            <a:extLst>
              <a:ext uri="{FF2B5EF4-FFF2-40B4-BE49-F238E27FC236}">
                <a16:creationId xmlns:a16="http://schemas.microsoft.com/office/drawing/2014/main" id="{0625CF36-F633-4170-B9B6-BCFB2067D91C}"/>
              </a:ext>
            </a:extLst>
          </p:cNvPr>
          <p:cNvSpPr txBox="1"/>
          <p:nvPr/>
        </p:nvSpPr>
        <p:spPr>
          <a:xfrm>
            <a:off x="2441575" y="6446307"/>
            <a:ext cx="843491"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Times New Roman"/>
                <a:cs typeface="Times New Roman"/>
              </a:rPr>
              <a:t>https://en.vogue.fr/fashion-shows/shows/defile/pret-a-porter-femme-automne-hiver-2018-2019-paris-chanel/24729</a:t>
            </a:r>
            <a:endParaRPr lang="en-US" sz="900" dirty="0"/>
          </a:p>
        </p:txBody>
      </p:sp>
      <p:sp>
        <p:nvSpPr>
          <p:cNvPr id="12" name="TextBox 11">
            <a:extLst>
              <a:ext uri="{FF2B5EF4-FFF2-40B4-BE49-F238E27FC236}">
                <a16:creationId xmlns:a16="http://schemas.microsoft.com/office/drawing/2014/main" id="{428AFA4A-F240-4A7B-84A9-D2F627884DB9}"/>
              </a:ext>
            </a:extLst>
          </p:cNvPr>
          <p:cNvSpPr txBox="1"/>
          <p:nvPr/>
        </p:nvSpPr>
        <p:spPr>
          <a:xfrm>
            <a:off x="3249180" y="5085580"/>
            <a:ext cx="3038474" cy="2308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Times New Roman"/>
                <a:cs typeface="Times New Roman"/>
              </a:rPr>
              <a:t>https://www.pinterest.com/pin/437412182545381820/</a:t>
            </a:r>
            <a:endParaRPr lang="en-US" sz="900" dirty="0"/>
          </a:p>
        </p:txBody>
      </p:sp>
      <p:sp>
        <p:nvSpPr>
          <p:cNvPr id="13" name="TextBox 12">
            <a:extLst>
              <a:ext uri="{FF2B5EF4-FFF2-40B4-BE49-F238E27FC236}">
                <a16:creationId xmlns:a16="http://schemas.microsoft.com/office/drawing/2014/main" id="{E9A803E5-A6A3-40CF-8055-C5777C65D7AD}"/>
              </a:ext>
            </a:extLst>
          </p:cNvPr>
          <p:cNvSpPr txBox="1"/>
          <p:nvPr/>
        </p:nvSpPr>
        <p:spPr>
          <a:xfrm>
            <a:off x="374650" y="1664759"/>
            <a:ext cx="3037417" cy="45603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500" dirty="0">
                <a:latin typeface="Times New Roman"/>
                <a:cs typeface="Times New Roman"/>
              </a:rPr>
              <a:t>     </a:t>
            </a:r>
            <a:r>
              <a:rPr lang="en-US" sz="1200" dirty="0">
                <a:latin typeface="Times New Roman"/>
                <a:cs typeface="Times New Roman"/>
              </a:rPr>
              <a:t>You and people surrounding you will have at least one black dress in different design and </a:t>
            </a:r>
            <a:r>
              <a:rPr lang="en-US" sz="1200">
                <a:latin typeface="Times New Roman"/>
                <a:cs typeface="Times New Roman"/>
              </a:rPr>
              <a:t>details, but</a:t>
            </a:r>
            <a:r>
              <a:rPr lang="en-US" sz="1200" dirty="0">
                <a:latin typeface="Times New Roman"/>
                <a:cs typeface="Times New Roman"/>
              </a:rPr>
              <a:t> originated from Gabrielle Coco Chanel. But, when you think of black dress in general, what things are coming in your mind first? In general in your mind, there are only black color and one style that is your favorite one.</a:t>
            </a:r>
            <a:endParaRPr lang="en-US" sz="1200" dirty="0">
              <a:latin typeface="Calibri"/>
              <a:cs typeface="Calibri"/>
            </a:endParaRPr>
          </a:p>
          <a:p>
            <a:pPr>
              <a:lnSpc>
                <a:spcPct val="200000"/>
              </a:lnSpc>
            </a:pPr>
            <a:r>
              <a:rPr lang="en-US" sz="1200" dirty="0">
                <a:latin typeface="Times New Roman"/>
                <a:cs typeface="Times New Roman"/>
              </a:rPr>
              <a:t>     Black dress is designed in many different style, with different textiles, details, and colors like white and red. Also, in every season black dress is changed. For </a:t>
            </a:r>
            <a:r>
              <a:rPr lang="en-US" sz="1200">
                <a:latin typeface="Times New Roman"/>
                <a:cs typeface="Times New Roman"/>
              </a:rPr>
              <a:t>instance, </a:t>
            </a:r>
            <a:endParaRPr lang="en-US" sz="1200" dirty="0">
              <a:latin typeface="Times New Roman"/>
              <a:cs typeface="Times New Roman"/>
            </a:endParaRPr>
          </a:p>
        </p:txBody>
      </p:sp>
      <p:sp>
        <p:nvSpPr>
          <p:cNvPr id="4" name="TextBox 3">
            <a:extLst>
              <a:ext uri="{FF2B5EF4-FFF2-40B4-BE49-F238E27FC236}">
                <a16:creationId xmlns:a16="http://schemas.microsoft.com/office/drawing/2014/main" id="{B4EBCAA8-4F08-4062-ADCA-37E5B4908720}"/>
              </a:ext>
            </a:extLst>
          </p:cNvPr>
          <p:cNvSpPr txBox="1"/>
          <p:nvPr/>
        </p:nvSpPr>
        <p:spPr>
          <a:xfrm>
            <a:off x="3419475" y="5314950"/>
            <a:ext cx="2867025" cy="55760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a:latin typeface="Times New Roman"/>
                <a:cs typeface="Times New Roman"/>
              </a:rPr>
              <a:t>in Fall/Winter 2018, Karl Lagerfeld, a creative director at </a:t>
            </a:r>
            <a:r>
              <a:rPr lang="en-US" sz="1200" dirty="0">
                <a:latin typeface="Times New Roman"/>
                <a:cs typeface="Times New Roman"/>
              </a:rPr>
              <a:t>Coco Chanel designed the black Dress with line revealing a model's body which made the model look sexy. He also matched pink colored gloves with the dress and added an accessory right under the breast </a:t>
            </a:r>
            <a:r>
              <a:rPr lang="en-US" sz="1200">
                <a:latin typeface="Times New Roman"/>
                <a:cs typeface="Times New Roman"/>
              </a:rPr>
              <a:t>line of the dress. In contrast, in Spring/Summer 2019, He designed the </a:t>
            </a:r>
            <a:r>
              <a:rPr lang="en-US" sz="1200" dirty="0">
                <a:latin typeface="Times New Roman"/>
                <a:cs typeface="Times New Roman"/>
              </a:rPr>
              <a:t>black dress more romantic; put more details like ruffles, used organza and silk, and matched with lovely hat and Chanel logo belt. </a:t>
            </a:r>
            <a:endParaRPr lang="en-US">
              <a:latin typeface="Calibri"/>
              <a:cs typeface="Calibri"/>
            </a:endParaRPr>
          </a:p>
          <a:p>
            <a:pPr>
              <a:lnSpc>
                <a:spcPct val="200000"/>
              </a:lnSpc>
            </a:pPr>
            <a:r>
              <a:rPr lang="en-US" sz="1200">
                <a:latin typeface="Times New Roman"/>
                <a:cs typeface="Times New Roman"/>
              </a:rPr>
              <a:t>    From the examples, now, you </a:t>
            </a:r>
            <a:r>
              <a:rPr lang="en-US" sz="1200" dirty="0">
                <a:latin typeface="Times New Roman"/>
                <a:cs typeface="Times New Roman"/>
              </a:rPr>
              <a:t>know there are more black dresses, but you may feel</a:t>
            </a:r>
            <a:endParaRPr lang="en-US" dirty="0">
              <a:cs typeface="Calibri"/>
            </a:endParaRPr>
          </a:p>
          <a:p>
            <a:pPr>
              <a:lnSpc>
                <a:spcPct val="200000"/>
              </a:lnSpc>
            </a:pPr>
            <a:r>
              <a:rPr lang="en-US" sz="1200" dirty="0">
                <a:latin typeface="Times New Roman"/>
                <a:cs typeface="Times New Roman"/>
              </a:rPr>
              <a:t>  </a:t>
            </a:r>
          </a:p>
        </p:txBody>
      </p:sp>
      <p:pic>
        <p:nvPicPr>
          <p:cNvPr id="3" name="Picture 4" descr="A group of people standing next to a person&#10;&#10;Description generated with very high confidence">
            <a:extLst>
              <a:ext uri="{FF2B5EF4-FFF2-40B4-BE49-F238E27FC236}">
                <a16:creationId xmlns:a16="http://schemas.microsoft.com/office/drawing/2014/main" id="{38426D64-50FA-4432-818C-D88255E9CB0F}"/>
              </a:ext>
            </a:extLst>
          </p:cNvPr>
          <p:cNvPicPr>
            <a:picLocks noChangeAspect="1"/>
          </p:cNvPicPr>
          <p:nvPr/>
        </p:nvPicPr>
        <p:blipFill>
          <a:blip r:embed="rId2"/>
          <a:stretch>
            <a:fillRect/>
          </a:stretch>
        </p:blipFill>
        <p:spPr>
          <a:xfrm>
            <a:off x="3505200" y="1991650"/>
            <a:ext cx="2524125" cy="3093774"/>
          </a:xfrm>
          <a:prstGeom prst="rect">
            <a:avLst/>
          </a:prstGeom>
        </p:spPr>
      </p:pic>
      <p:pic>
        <p:nvPicPr>
          <p:cNvPr id="8" name="Picture 8" descr="A person standing in a field&#10;&#10;Description generated with very high confidence">
            <a:extLst>
              <a:ext uri="{FF2B5EF4-FFF2-40B4-BE49-F238E27FC236}">
                <a16:creationId xmlns:a16="http://schemas.microsoft.com/office/drawing/2014/main" id="{B45652E3-AD96-45B9-98E4-D4AA3D02009C}"/>
              </a:ext>
            </a:extLst>
          </p:cNvPr>
          <p:cNvPicPr>
            <a:picLocks noChangeAspect="1"/>
          </p:cNvPicPr>
          <p:nvPr/>
        </p:nvPicPr>
        <p:blipFill>
          <a:blip r:embed="rId3"/>
          <a:stretch>
            <a:fillRect/>
          </a:stretch>
        </p:blipFill>
        <p:spPr>
          <a:xfrm>
            <a:off x="476250" y="6157357"/>
            <a:ext cx="1962150" cy="2801460"/>
          </a:xfrm>
          <a:prstGeom prst="rect">
            <a:avLst/>
          </a:prstGeom>
        </p:spPr>
      </p:pic>
      <p:pic>
        <p:nvPicPr>
          <p:cNvPr id="10" name="Picture 13" descr="A group of people walking on a beach&#10;&#10;Description generated with very high confidence">
            <a:extLst>
              <a:ext uri="{FF2B5EF4-FFF2-40B4-BE49-F238E27FC236}">
                <a16:creationId xmlns:a16="http://schemas.microsoft.com/office/drawing/2014/main" id="{05EC0DBF-EDC8-4B92-B37E-D1F2A823CDCB}"/>
              </a:ext>
            </a:extLst>
          </p:cNvPr>
          <p:cNvPicPr>
            <a:picLocks noChangeAspect="1"/>
          </p:cNvPicPr>
          <p:nvPr/>
        </p:nvPicPr>
        <p:blipFill>
          <a:blip r:embed="rId4"/>
          <a:stretch>
            <a:fillRect/>
          </a:stretch>
        </p:blipFill>
        <p:spPr>
          <a:xfrm>
            <a:off x="1602257" y="7886700"/>
            <a:ext cx="1748485" cy="2619375"/>
          </a:xfrm>
          <a:prstGeom prst="rect">
            <a:avLst/>
          </a:prstGeom>
        </p:spPr>
      </p:pic>
      <p:sp>
        <p:nvSpPr>
          <p:cNvPr id="15" name="TextBox 14">
            <a:extLst>
              <a:ext uri="{FF2B5EF4-FFF2-40B4-BE49-F238E27FC236}">
                <a16:creationId xmlns:a16="http://schemas.microsoft.com/office/drawing/2014/main" id="{1F8CFD96-398B-41FB-BC06-1ADAD3FB02EA}"/>
              </a:ext>
            </a:extLst>
          </p:cNvPr>
          <p:cNvSpPr txBox="1"/>
          <p:nvPr/>
        </p:nvSpPr>
        <p:spPr>
          <a:xfrm>
            <a:off x="838200" y="9553575"/>
            <a:ext cx="809625" cy="10618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Times New Roman"/>
                <a:cs typeface="Times New Roman"/>
              </a:rPr>
              <a:t>https://www.vogue.com/fashion-shows/spring-2019-ready-to-wear/chanel</a:t>
            </a:r>
          </a:p>
        </p:txBody>
      </p:sp>
      <p:sp>
        <p:nvSpPr>
          <p:cNvPr id="2" name="Rectangle 1">
            <a:extLst>
              <a:ext uri="{FF2B5EF4-FFF2-40B4-BE49-F238E27FC236}">
                <a16:creationId xmlns:a16="http://schemas.microsoft.com/office/drawing/2014/main" id="{6B44914C-16A8-49C2-B01D-D9739D1D11D1}"/>
              </a:ext>
            </a:extLst>
          </p:cNvPr>
          <p:cNvSpPr/>
          <p:nvPr/>
        </p:nvSpPr>
        <p:spPr>
          <a:xfrm>
            <a:off x="0" y="1552575"/>
            <a:ext cx="5324475" cy="5715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018FA1-1AE2-40B3-A778-90098AC9BAD6}"/>
              </a:ext>
            </a:extLst>
          </p:cNvPr>
          <p:cNvSpPr txBox="1"/>
          <p:nvPr/>
        </p:nvSpPr>
        <p:spPr>
          <a:xfrm>
            <a:off x="4162425" y="875030"/>
            <a:ext cx="2743200" cy="2923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300" b="1" i="1" dirty="0">
                <a:latin typeface="Times New Roman"/>
                <a:cs typeface="Times New Roman"/>
              </a:rPr>
              <a:t>4</a:t>
            </a:r>
          </a:p>
        </p:txBody>
      </p:sp>
    </p:spTree>
    <p:extLst>
      <p:ext uri="{BB962C8B-B14F-4D97-AF65-F5344CB8AC3E}">
        <p14:creationId xmlns:p14="http://schemas.microsoft.com/office/powerpoint/2010/main" val="237677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DC5294-6C9D-4359-B618-4D8BE9B96BCA}"/>
              </a:ext>
            </a:extLst>
          </p:cNvPr>
          <p:cNvSpPr txBox="1"/>
          <p:nvPr/>
        </p:nvSpPr>
        <p:spPr>
          <a:xfrm>
            <a:off x="333375" y="1238250"/>
            <a:ext cx="274320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Aldhabi"/>
                <a:cs typeface="Aldhabi"/>
              </a:rPr>
              <a:t>To The Reader</a:t>
            </a:r>
          </a:p>
        </p:txBody>
      </p:sp>
      <p:sp>
        <p:nvSpPr>
          <p:cNvPr id="5" name="Rectangle 4">
            <a:extLst>
              <a:ext uri="{FF2B5EF4-FFF2-40B4-BE49-F238E27FC236}">
                <a16:creationId xmlns:a16="http://schemas.microsoft.com/office/drawing/2014/main" id="{E8E1CB98-66D7-45F1-B7A2-268528C5D288}"/>
              </a:ext>
            </a:extLst>
          </p:cNvPr>
          <p:cNvSpPr/>
          <p:nvPr/>
        </p:nvSpPr>
        <p:spPr>
          <a:xfrm>
            <a:off x="0" y="1657350"/>
            <a:ext cx="5572125" cy="76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3B200E-95BE-4CEA-81BB-826727FFEB34}"/>
              </a:ext>
            </a:extLst>
          </p:cNvPr>
          <p:cNvSpPr txBox="1"/>
          <p:nvPr/>
        </p:nvSpPr>
        <p:spPr>
          <a:xfrm>
            <a:off x="333375" y="2019300"/>
            <a:ext cx="6153150" cy="221599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a:t>
            </a:r>
            <a:r>
              <a:rPr lang="en-US" sz="1200">
                <a:latin typeface="Times New Roman"/>
                <a:cs typeface="Times New Roman"/>
              </a:rPr>
              <a:t>that black dress is uncomfortable as a daily look and it is for special days or for workplace because you see formal black dress in general in the condition surrounding you. However, based on the little black dress by Gabrielle Coco Chanel, the dress is designed for all the time and events like day time, and evening dress. So, to give you more information and help you to be more familiar with black dress, I'm writing this book. </a:t>
            </a:r>
            <a:endParaRPr lang="en-US"/>
          </a:p>
          <a:p>
            <a:pPr algn="l"/>
            <a:endParaRPr lang="en-US" dirty="0">
              <a:cs typeface="Calibri"/>
            </a:endParaRPr>
          </a:p>
        </p:txBody>
      </p:sp>
      <p:sp>
        <p:nvSpPr>
          <p:cNvPr id="2" name="TextBox 1">
            <a:extLst>
              <a:ext uri="{FF2B5EF4-FFF2-40B4-BE49-F238E27FC236}">
                <a16:creationId xmlns:a16="http://schemas.microsoft.com/office/drawing/2014/main" id="{335543EC-7F90-4BB2-A05C-ABE15B7399B3}"/>
              </a:ext>
            </a:extLst>
          </p:cNvPr>
          <p:cNvSpPr txBox="1"/>
          <p:nvPr/>
        </p:nvSpPr>
        <p:spPr>
          <a:xfrm>
            <a:off x="6629400" y="960755"/>
            <a:ext cx="13144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 Antiqua"/>
                <a:cs typeface="Angsana New"/>
              </a:rPr>
              <a:t>5</a:t>
            </a:r>
          </a:p>
        </p:txBody>
      </p:sp>
    </p:spTree>
    <p:extLst>
      <p:ext uri="{BB962C8B-B14F-4D97-AF65-F5344CB8AC3E}">
        <p14:creationId xmlns:p14="http://schemas.microsoft.com/office/powerpoint/2010/main" val="429450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544DE1-7FA5-4E95-882D-8F932FF4C87B}"/>
              </a:ext>
            </a:extLst>
          </p:cNvPr>
          <p:cNvSpPr txBox="1"/>
          <p:nvPr/>
        </p:nvSpPr>
        <p:spPr>
          <a:xfrm>
            <a:off x="205615" y="1068057"/>
            <a:ext cx="3034748"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Aldhabi"/>
                <a:cs typeface="Aldhabi"/>
              </a:rPr>
              <a:t>Consumer Profile</a:t>
            </a:r>
          </a:p>
        </p:txBody>
      </p:sp>
      <p:pic>
        <p:nvPicPr>
          <p:cNvPr id="2" name="Picture 2" descr="A picture containing person, outdoor, child, object&#10;&#10;Description generated with high confidence">
            <a:extLst>
              <a:ext uri="{FF2B5EF4-FFF2-40B4-BE49-F238E27FC236}">
                <a16:creationId xmlns:a16="http://schemas.microsoft.com/office/drawing/2014/main" id="{00C1E310-2B51-4464-B25D-FB0A33A5D141}"/>
              </a:ext>
            </a:extLst>
          </p:cNvPr>
          <p:cNvPicPr>
            <a:picLocks noChangeAspect="1"/>
          </p:cNvPicPr>
          <p:nvPr/>
        </p:nvPicPr>
        <p:blipFill>
          <a:blip r:embed="rId2"/>
          <a:stretch>
            <a:fillRect/>
          </a:stretch>
        </p:blipFill>
        <p:spPr>
          <a:xfrm>
            <a:off x="2238375" y="5810922"/>
            <a:ext cx="2762250" cy="2065580"/>
          </a:xfrm>
          <a:prstGeom prst="rect">
            <a:avLst/>
          </a:prstGeom>
        </p:spPr>
      </p:pic>
      <p:sp>
        <p:nvSpPr>
          <p:cNvPr id="5" name="TextBox 4">
            <a:extLst>
              <a:ext uri="{FF2B5EF4-FFF2-40B4-BE49-F238E27FC236}">
                <a16:creationId xmlns:a16="http://schemas.microsoft.com/office/drawing/2014/main" id="{12AA50BE-E860-43F5-9DC1-1B1627FF6660}"/>
              </a:ext>
            </a:extLst>
          </p:cNvPr>
          <p:cNvSpPr txBox="1"/>
          <p:nvPr/>
        </p:nvSpPr>
        <p:spPr>
          <a:xfrm>
            <a:off x="285750" y="1781175"/>
            <a:ext cx="6238875" cy="55399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b="1" dirty="0">
                <a:latin typeface="Times New Roman"/>
                <a:cs typeface="Times New Roman"/>
              </a:rPr>
              <a:t>Target Market  </a:t>
            </a:r>
            <a:endParaRPr lang="en-US" b="1" dirty="0">
              <a:latin typeface="Calibri"/>
              <a:cs typeface="Calibri"/>
            </a:endParaRPr>
          </a:p>
          <a:p>
            <a:pPr>
              <a:lnSpc>
                <a:spcPct val="200000"/>
              </a:lnSpc>
            </a:pPr>
            <a:r>
              <a:rPr lang="en-US" sz="1200" dirty="0">
                <a:latin typeface="Times New Roman"/>
                <a:cs typeface="Times New Roman"/>
              </a:rPr>
              <a:t>     I’ll target a model based on one of my friends. Her name is Chloe Kwon, from Republic of Korea, a holy Christian, a student at Brooklyn college, and in the early of 20s. Basically she is a poor student; most international students who are studying here normally are supported by their parents for tuition. However, in her case, because her family in South Korea is very low class, she must study and make tuition herself at the same time; to make tuition, she has worked at beauty store in Upper East, Manhattan and she brings small snack, beverage and lunch from her relative’s store and house everyday. So, since she has no money, she resides in her relative’s house located in Elmhurst, Queens with her relatives and she has no hobby or interest because of her condition now, but although she has hobby or interest, she cannot enjoy them. </a:t>
            </a:r>
            <a:endParaRPr lang="en-US">
              <a:cs typeface="Calibri"/>
            </a:endParaRPr>
          </a:p>
          <a:p>
            <a:pPr>
              <a:lnSpc>
                <a:spcPct val="200000"/>
              </a:lnSpc>
            </a:pPr>
            <a:r>
              <a:rPr lang="en-US" sz="1200" dirty="0">
                <a:latin typeface="Times New Roman"/>
                <a:cs typeface="Times New Roman"/>
              </a:rPr>
              <a:t>     </a:t>
            </a:r>
          </a:p>
          <a:p>
            <a:pPr>
              <a:lnSpc>
                <a:spcPct val="200000"/>
              </a:lnSpc>
            </a:pPr>
            <a:endParaRPr lang="en-US" dirty="0">
              <a:cs typeface="Calibri"/>
            </a:endParaRPr>
          </a:p>
          <a:p>
            <a:pPr algn="ctr"/>
            <a:br>
              <a:rPr lang="en-US" dirty="0"/>
            </a:br>
            <a:endParaRPr lang="en-US" dirty="0"/>
          </a:p>
          <a:p>
            <a:pPr algn="ctr"/>
            <a:endParaRPr lang="en-US" dirty="0">
              <a:cs typeface="Calibri"/>
            </a:endParaRPr>
          </a:p>
        </p:txBody>
      </p:sp>
      <p:sp>
        <p:nvSpPr>
          <p:cNvPr id="7" name="TextBox 6">
            <a:extLst>
              <a:ext uri="{FF2B5EF4-FFF2-40B4-BE49-F238E27FC236}">
                <a16:creationId xmlns:a16="http://schemas.microsoft.com/office/drawing/2014/main" id="{FB38D58D-278F-47BA-9E34-9646B73D6E4C}"/>
              </a:ext>
            </a:extLst>
          </p:cNvPr>
          <p:cNvSpPr txBox="1"/>
          <p:nvPr/>
        </p:nvSpPr>
        <p:spPr>
          <a:xfrm>
            <a:off x="285750" y="7515225"/>
            <a:ext cx="6343650" cy="33600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endParaRPr lang="en-US" sz="1200" dirty="0">
              <a:latin typeface="Times New Roman"/>
              <a:cs typeface="Times New Roman"/>
            </a:endParaRPr>
          </a:p>
          <a:p>
            <a:pPr>
              <a:lnSpc>
                <a:spcPct val="200000"/>
              </a:lnSpc>
            </a:pPr>
            <a:r>
              <a:rPr lang="en-US" sz="1200" dirty="0">
                <a:latin typeface="Times New Roman"/>
                <a:cs typeface="Times New Roman"/>
              </a:rPr>
              <a:t>garments with moderate price, but offer coupons and discounts to my targets very often. But, how to deliver these promotions to my targets?</a:t>
            </a:r>
          </a:p>
          <a:p>
            <a:pPr>
              <a:lnSpc>
                <a:spcPct val="200000"/>
              </a:lnSpc>
            </a:pPr>
            <a:r>
              <a:rPr lang="en-US" sz="1200" b="1" dirty="0">
                <a:latin typeface="Times New Roman"/>
                <a:cs typeface="Times New Roman"/>
              </a:rPr>
              <a:t>Business Plans; Promotion, Advertising</a:t>
            </a:r>
          </a:p>
          <a:p>
            <a:pPr>
              <a:lnSpc>
                <a:spcPct val="200000"/>
              </a:lnSpc>
            </a:pPr>
            <a:r>
              <a:rPr lang="en-US" sz="1200" dirty="0">
                <a:latin typeface="Times New Roman"/>
                <a:cs typeface="Times New Roman"/>
              </a:rPr>
              <a:t>     Since my targets are busy to study and make money simultaneously, they won’t have time to watch TV shows or movies. However, all they have mobile device like smartphone at least and they will check their social networking service like Facebook, Instagram, or </a:t>
            </a:r>
            <a:r>
              <a:rPr lang="en-US" sz="1200" dirty="0" err="1">
                <a:latin typeface="Times New Roman"/>
                <a:cs typeface="Times New Roman"/>
              </a:rPr>
              <a:t>Youtube</a:t>
            </a:r>
            <a:r>
              <a:rPr lang="en-US" sz="1200" dirty="0">
                <a:latin typeface="Times New Roman"/>
                <a:cs typeface="Times New Roman"/>
              </a:rPr>
              <a:t> using their smartphones on the way their home, schools, or workplace. So, I’ll advertise my garments</a:t>
            </a:r>
          </a:p>
          <a:p>
            <a:pPr>
              <a:lnSpc>
                <a:spcPct val="200000"/>
              </a:lnSpc>
            </a:pPr>
            <a:r>
              <a:rPr lang="en-US" sz="1200" dirty="0">
                <a:latin typeface="Times New Roman"/>
                <a:cs typeface="Times New Roman"/>
              </a:rPr>
              <a:t>through SNS and the </a:t>
            </a:r>
            <a:r>
              <a:rPr lang="en-US" sz="1200" dirty="0" err="1">
                <a:latin typeface="Times New Roman"/>
                <a:cs typeface="Times New Roman"/>
              </a:rPr>
              <a:t>influentials</a:t>
            </a:r>
            <a:r>
              <a:rPr lang="en-US" sz="1200" dirty="0">
                <a:latin typeface="Times New Roman"/>
                <a:cs typeface="Times New Roman"/>
              </a:rPr>
              <a:t> in social media as most customers, nowadays, are inspired by</a:t>
            </a:r>
            <a:endParaRPr lang="en-US" dirty="0">
              <a:cs typeface="Calibri"/>
            </a:endParaRPr>
          </a:p>
        </p:txBody>
      </p:sp>
      <p:sp>
        <p:nvSpPr>
          <p:cNvPr id="8" name="TextBox 7">
            <a:extLst>
              <a:ext uri="{FF2B5EF4-FFF2-40B4-BE49-F238E27FC236}">
                <a16:creationId xmlns:a16="http://schemas.microsoft.com/office/drawing/2014/main" id="{C3565E3A-A063-4F15-8E82-125C100D7E02}"/>
              </a:ext>
            </a:extLst>
          </p:cNvPr>
          <p:cNvSpPr txBox="1"/>
          <p:nvPr/>
        </p:nvSpPr>
        <p:spPr>
          <a:xfrm>
            <a:off x="285750" y="5343525"/>
            <a:ext cx="2076450" cy="44680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b="1" dirty="0">
                <a:latin typeface="Times New Roman"/>
                <a:cs typeface="Times New Roman"/>
              </a:rPr>
              <a:t>Product Plans</a:t>
            </a:r>
            <a:endParaRPr lang="en-US" b="1" dirty="0">
              <a:latin typeface="Calibri"/>
              <a:cs typeface="Calibri"/>
            </a:endParaRPr>
          </a:p>
          <a:p>
            <a:pPr>
              <a:lnSpc>
                <a:spcPct val="200000"/>
              </a:lnSpc>
            </a:pPr>
            <a:r>
              <a:rPr lang="en-US" sz="1200" dirty="0">
                <a:latin typeface="Times New Roman"/>
                <a:cs typeface="Times New Roman"/>
              </a:rPr>
              <a:t>     Based on my customer</a:t>
            </a:r>
          </a:p>
          <a:p>
            <a:pPr>
              <a:lnSpc>
                <a:spcPct val="200000"/>
              </a:lnSpc>
            </a:pPr>
            <a:r>
              <a:rPr lang="en-US" sz="1200" dirty="0">
                <a:latin typeface="Times New Roman"/>
                <a:cs typeface="Times New Roman"/>
              </a:rPr>
              <a:t>profile, high priced products will lead to failure of my business, so I'll plan moderate </a:t>
            </a:r>
            <a:endParaRPr lang="en-US" dirty="0">
              <a:latin typeface="Calibri"/>
              <a:cs typeface="Calibri"/>
            </a:endParaRPr>
          </a:p>
          <a:p>
            <a:pPr>
              <a:lnSpc>
                <a:spcPct val="200000"/>
              </a:lnSpc>
            </a:pPr>
            <a:r>
              <a:rPr lang="en-US" sz="1200" dirty="0">
                <a:latin typeface="Times New Roman"/>
                <a:cs typeface="Times New Roman"/>
              </a:rPr>
              <a:t>Price with nice quality </a:t>
            </a:r>
          </a:p>
          <a:p>
            <a:pPr>
              <a:lnSpc>
                <a:spcPct val="200000"/>
              </a:lnSpc>
            </a:pPr>
            <a:r>
              <a:rPr lang="en-US" sz="1200" dirty="0">
                <a:latin typeface="Times New Roman"/>
                <a:cs typeface="Times New Roman"/>
              </a:rPr>
              <a:t>because my targets will want </a:t>
            </a: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a:p>
            <a:pPr>
              <a:lnSpc>
                <a:spcPct val="200000"/>
              </a:lnSpc>
            </a:pPr>
            <a:endParaRPr lang="en-US" sz="1200" dirty="0">
              <a:latin typeface="Times New Roman"/>
              <a:cs typeface="Times New Roman"/>
            </a:endParaRPr>
          </a:p>
        </p:txBody>
      </p:sp>
      <p:sp>
        <p:nvSpPr>
          <p:cNvPr id="9" name="TextBox 8">
            <a:extLst>
              <a:ext uri="{FF2B5EF4-FFF2-40B4-BE49-F238E27FC236}">
                <a16:creationId xmlns:a16="http://schemas.microsoft.com/office/drawing/2014/main" id="{72BA3C1C-4D53-44FD-920E-1739C1262FF7}"/>
              </a:ext>
            </a:extLst>
          </p:cNvPr>
          <p:cNvSpPr txBox="1"/>
          <p:nvPr/>
        </p:nvSpPr>
        <p:spPr>
          <a:xfrm>
            <a:off x="5029200" y="5695950"/>
            <a:ext cx="1743075" cy="262135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low price, but with nice quality. However, </a:t>
            </a:r>
            <a:endParaRPr lang="en-US" dirty="0">
              <a:latin typeface="Calibri"/>
              <a:cs typeface="Calibri"/>
            </a:endParaRPr>
          </a:p>
          <a:p>
            <a:pPr>
              <a:lnSpc>
                <a:spcPct val="200000"/>
              </a:lnSpc>
            </a:pPr>
            <a:r>
              <a:rPr lang="en-US" sz="1200" dirty="0">
                <a:latin typeface="Times New Roman"/>
                <a:cs typeface="Times New Roman"/>
              </a:rPr>
              <a:t>making Products with </a:t>
            </a:r>
            <a:endParaRPr lang="en-US">
              <a:latin typeface="Calibri"/>
              <a:cs typeface="Calibri"/>
            </a:endParaRPr>
          </a:p>
          <a:p>
            <a:pPr>
              <a:lnSpc>
                <a:spcPct val="200000"/>
              </a:lnSpc>
            </a:pPr>
            <a:r>
              <a:rPr lang="en-US" sz="1200" dirty="0">
                <a:latin typeface="Times New Roman"/>
                <a:cs typeface="Times New Roman"/>
              </a:rPr>
              <a:t>low price, but with nice </a:t>
            </a:r>
            <a:endParaRPr lang="en-US">
              <a:latin typeface="Calibri"/>
              <a:cs typeface="Calibri"/>
            </a:endParaRPr>
          </a:p>
          <a:p>
            <a:pPr>
              <a:lnSpc>
                <a:spcPct val="200000"/>
              </a:lnSpc>
            </a:pPr>
            <a:r>
              <a:rPr lang="en-US" sz="1200" dirty="0">
                <a:latin typeface="Times New Roman"/>
                <a:cs typeface="Times New Roman"/>
              </a:rPr>
              <a:t>quality will be difficult </a:t>
            </a:r>
            <a:endParaRPr lang="en-US">
              <a:latin typeface="Calibri"/>
              <a:cs typeface="Calibri"/>
            </a:endParaRPr>
          </a:p>
          <a:p>
            <a:pPr>
              <a:lnSpc>
                <a:spcPct val="200000"/>
              </a:lnSpc>
            </a:pPr>
            <a:r>
              <a:rPr lang="en-US" sz="1200" dirty="0">
                <a:latin typeface="Times New Roman"/>
                <a:cs typeface="Times New Roman"/>
              </a:rPr>
              <a:t>in reality. So, make </a:t>
            </a:r>
            <a:endParaRPr lang="en-US">
              <a:latin typeface="Calibri"/>
              <a:cs typeface="Calibri"/>
            </a:endParaRPr>
          </a:p>
          <a:p>
            <a:pPr>
              <a:lnSpc>
                <a:spcPct val="200000"/>
              </a:lnSpc>
            </a:pPr>
            <a:endParaRPr lang="en-US" sz="1200" dirty="0">
              <a:latin typeface="Times New Roman"/>
              <a:cs typeface="Times New Roman"/>
            </a:endParaRPr>
          </a:p>
        </p:txBody>
      </p:sp>
      <p:sp>
        <p:nvSpPr>
          <p:cNvPr id="3" name="Rectangle 2">
            <a:extLst>
              <a:ext uri="{FF2B5EF4-FFF2-40B4-BE49-F238E27FC236}">
                <a16:creationId xmlns:a16="http://schemas.microsoft.com/office/drawing/2014/main" id="{E0AB784D-235F-4D54-BCDD-13864547A737}"/>
              </a:ext>
            </a:extLst>
          </p:cNvPr>
          <p:cNvSpPr/>
          <p:nvPr/>
        </p:nvSpPr>
        <p:spPr>
          <a:xfrm>
            <a:off x="0" y="1552575"/>
            <a:ext cx="5286375" cy="571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C4C053-9474-4FE1-8BE9-2AF7201A818C}"/>
              </a:ext>
            </a:extLst>
          </p:cNvPr>
          <p:cNvSpPr txBox="1"/>
          <p:nvPr/>
        </p:nvSpPr>
        <p:spPr>
          <a:xfrm>
            <a:off x="4118610" y="892810"/>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i="1" dirty="0">
                <a:latin typeface="Times New Roman"/>
                <a:cs typeface="Times New Roman"/>
              </a:rPr>
              <a:t>6</a:t>
            </a:r>
          </a:p>
        </p:txBody>
      </p:sp>
    </p:spTree>
    <p:extLst>
      <p:ext uri="{BB962C8B-B14F-4D97-AF65-F5344CB8AC3E}">
        <p14:creationId xmlns:p14="http://schemas.microsoft.com/office/powerpoint/2010/main" val="264493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98931B-8824-4606-B683-727B4DC89144}"/>
              </a:ext>
            </a:extLst>
          </p:cNvPr>
          <p:cNvSpPr txBox="1"/>
          <p:nvPr/>
        </p:nvSpPr>
        <p:spPr>
          <a:xfrm>
            <a:off x="304799" y="1285875"/>
            <a:ext cx="2994991"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ldhabi"/>
                <a:cs typeface="Aldhabi"/>
              </a:rPr>
              <a:t>Consumer Profile</a:t>
            </a:r>
          </a:p>
        </p:txBody>
      </p:sp>
      <p:sp>
        <p:nvSpPr>
          <p:cNvPr id="5" name="Rectangle 4">
            <a:extLst>
              <a:ext uri="{FF2B5EF4-FFF2-40B4-BE49-F238E27FC236}">
                <a16:creationId xmlns:a16="http://schemas.microsoft.com/office/drawing/2014/main" id="{116D1D3F-FC5F-480E-A786-5F3EBCA12213}"/>
              </a:ext>
            </a:extLst>
          </p:cNvPr>
          <p:cNvSpPr/>
          <p:nvPr/>
        </p:nvSpPr>
        <p:spPr>
          <a:xfrm>
            <a:off x="0" y="1704975"/>
            <a:ext cx="5286375" cy="6667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B19B6CE-81C8-4212-8957-2DF8C1C9D156}"/>
              </a:ext>
            </a:extLst>
          </p:cNvPr>
          <p:cNvSpPr txBox="1"/>
          <p:nvPr/>
        </p:nvSpPr>
        <p:spPr>
          <a:xfrm>
            <a:off x="304800" y="2009775"/>
            <a:ext cx="6324600" cy="317901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200" dirty="0">
                <a:latin typeface="Times New Roman"/>
                <a:cs typeface="Times New Roman"/>
              </a:rPr>
              <a:t> the </a:t>
            </a:r>
            <a:r>
              <a:rPr lang="en-US" sz="1200" dirty="0" err="1">
                <a:latin typeface="Times New Roman"/>
                <a:cs typeface="Times New Roman"/>
              </a:rPr>
              <a:t>influentials</a:t>
            </a:r>
            <a:r>
              <a:rPr lang="en-US" sz="1200" dirty="0">
                <a:latin typeface="Times New Roman"/>
                <a:cs typeface="Times New Roman"/>
              </a:rPr>
              <a:t> of social media before purchasing. However, although the </a:t>
            </a:r>
            <a:r>
              <a:rPr lang="en-US" sz="1200" dirty="0" err="1">
                <a:latin typeface="Times New Roman"/>
                <a:cs typeface="Times New Roman"/>
              </a:rPr>
              <a:t>influentials</a:t>
            </a:r>
            <a:r>
              <a:rPr lang="en-US" sz="1200" dirty="0">
                <a:latin typeface="Times New Roman"/>
                <a:cs typeface="Times New Roman"/>
              </a:rPr>
              <a:t> advertise my garments and my targets watch advertising of my garments in social media, if my garments are not attractive to them, then they do not purchase them. So, to attract my customers, I need to know their preference. </a:t>
            </a:r>
            <a:endParaRPr lang="en-US" dirty="0"/>
          </a:p>
          <a:p>
            <a:pPr>
              <a:lnSpc>
                <a:spcPct val="200000"/>
              </a:lnSpc>
            </a:pPr>
            <a:r>
              <a:rPr lang="en-US" dirty="0">
                <a:cs typeface="Calibri"/>
              </a:rPr>
              <a:t> </a:t>
            </a:r>
            <a:r>
              <a:rPr lang="en-US" dirty="0">
                <a:latin typeface="Calibri"/>
                <a:cs typeface="Calibri"/>
              </a:rPr>
              <a:t>  </a:t>
            </a:r>
            <a:r>
              <a:rPr lang="en-US" sz="1200" dirty="0">
                <a:latin typeface="Times New Roman"/>
                <a:cs typeface="Times New Roman"/>
              </a:rPr>
              <a:t>Age group of the early 20s now seeks trends and to be looked unique and differentiate from others, not similar to others. So, I’ll get trends from designers and luxury brands, but design and produce garments very unique in my own ideas since most female customers want unique design, but also look similar to luxury brands.  </a:t>
            </a:r>
            <a:endParaRPr lang="en-US" dirty="0">
              <a:cs typeface="Calibri"/>
            </a:endParaRPr>
          </a:p>
        </p:txBody>
      </p:sp>
      <p:sp>
        <p:nvSpPr>
          <p:cNvPr id="2" name="TextBox 1">
            <a:extLst>
              <a:ext uri="{FF2B5EF4-FFF2-40B4-BE49-F238E27FC236}">
                <a16:creationId xmlns:a16="http://schemas.microsoft.com/office/drawing/2014/main" id="{28BD1BD7-6BF0-4D0B-9788-BE705F9AA4B2}"/>
              </a:ext>
            </a:extLst>
          </p:cNvPr>
          <p:cNvSpPr txBox="1"/>
          <p:nvPr/>
        </p:nvSpPr>
        <p:spPr>
          <a:xfrm>
            <a:off x="6590030" y="917575"/>
            <a:ext cx="904875"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dirty="0">
                <a:latin typeface="Bookman Old Style"/>
              </a:rPr>
              <a:t>7</a:t>
            </a:r>
          </a:p>
        </p:txBody>
      </p:sp>
    </p:spTree>
    <p:extLst>
      <p:ext uri="{BB962C8B-B14F-4D97-AF65-F5344CB8AC3E}">
        <p14:creationId xmlns:p14="http://schemas.microsoft.com/office/powerpoint/2010/main" val="252257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A67B37-0DA3-4C2B-B2A2-BC94B289775E}"/>
              </a:ext>
            </a:extLst>
          </p:cNvPr>
          <p:cNvSpPr txBox="1"/>
          <p:nvPr/>
        </p:nvSpPr>
        <p:spPr>
          <a:xfrm>
            <a:off x="457200" y="4399722"/>
            <a:ext cx="6115050" cy="240065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dirty="0">
                <a:latin typeface="Aldhabi"/>
                <a:cs typeface="Aldhabi"/>
              </a:rPr>
              <a:t>            PART ONE:</a:t>
            </a:r>
          </a:p>
          <a:p>
            <a:r>
              <a:rPr lang="en-US" sz="5000" dirty="0">
                <a:latin typeface="Aldhabi"/>
                <a:cs typeface="Aldhabi"/>
              </a:rPr>
              <a:t>            History of </a:t>
            </a:r>
            <a:endParaRPr lang="en-US" dirty="0">
              <a:latin typeface="Calibri"/>
              <a:cs typeface="Calibri"/>
            </a:endParaRPr>
          </a:p>
          <a:p>
            <a:r>
              <a:rPr lang="en-US" sz="5000" dirty="0">
                <a:latin typeface="Aldhabi"/>
                <a:cs typeface="Aldhabi"/>
              </a:rPr>
              <a:t>      The Black Dress</a:t>
            </a:r>
            <a:endParaRPr lang="en-US" dirty="0">
              <a:cs typeface="Calibri"/>
            </a:endParaRPr>
          </a:p>
        </p:txBody>
      </p:sp>
    </p:spTree>
    <p:extLst>
      <p:ext uri="{BB962C8B-B14F-4D97-AF65-F5344CB8AC3E}">
        <p14:creationId xmlns:p14="http://schemas.microsoft.com/office/powerpoint/2010/main" val="2958202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341</Words>
  <Application>Microsoft Macintosh PowerPoint</Application>
  <PresentationFormat>Widescreen</PresentationFormat>
  <Paragraphs>471</Paragraphs>
  <Slides>33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Aldhabi</vt:lpstr>
      <vt:lpstr>Brush Script MT</vt:lpstr>
      <vt:lpstr>JasmineUPC</vt:lpstr>
      <vt:lpstr>Angsana New</vt:lpstr>
      <vt:lpstr>Arial</vt:lpstr>
      <vt:lpstr>Book Antiqua</vt:lpstr>
      <vt:lpstr>Bookman Old Style</vt:lpstr>
      <vt:lpstr>Calibri</vt:lpstr>
      <vt:lpstr>Calibri Light</vt:lpstr>
      <vt:lpstr>Footlight MT Light</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The Black Dress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Little Black Dress</vt:lpstr>
      <vt:lpstr>Day Black Dress</vt:lpstr>
      <vt:lpstr>Evening Black Dress</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Minji.Kim@mail.citytech.cuny.edu</cp:lastModifiedBy>
  <cp:revision>11403</cp:revision>
  <dcterms:created xsi:type="dcterms:W3CDTF">2013-07-15T20:26:40Z</dcterms:created>
  <dcterms:modified xsi:type="dcterms:W3CDTF">2019-12-19T01:42:16Z</dcterms:modified>
</cp:coreProperties>
</file>