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3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7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5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1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8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6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8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5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1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0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7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2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1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18" Type="http://schemas.openxmlformats.org/officeDocument/2006/relationships/image" Target="../media/image37.jpeg"/><Relationship Id="rId3" Type="http://schemas.openxmlformats.org/officeDocument/2006/relationships/image" Target="../media/image22.png"/><Relationship Id="rId21" Type="http://schemas.openxmlformats.org/officeDocument/2006/relationships/image" Target="../media/image40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17" Type="http://schemas.openxmlformats.org/officeDocument/2006/relationships/image" Target="../media/image36.jpeg"/><Relationship Id="rId2" Type="http://schemas.openxmlformats.org/officeDocument/2006/relationships/image" Target="../media/image21.pn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43.pn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23" Type="http://schemas.openxmlformats.org/officeDocument/2006/relationships/image" Target="../media/image42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517205A6-459D-45E0-B16E-4C09063AE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613" y="1123527"/>
            <a:ext cx="3614768" cy="460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CA545D-3F73-4A4B-8507-B49EF299D3D2}"/>
              </a:ext>
            </a:extLst>
          </p:cNvPr>
          <p:cNvSpPr txBox="1"/>
          <p:nvPr/>
        </p:nvSpPr>
        <p:spPr>
          <a:xfrm>
            <a:off x="1890294" y="2899105"/>
            <a:ext cx="1927726" cy="155427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Aharoni"/>
                <a:cs typeface="Aharoni"/>
              </a:rPr>
              <a:t>Black</a:t>
            </a:r>
            <a:r>
              <a:rPr lang="en-US" sz="4500" dirty="0">
                <a:solidFill>
                  <a:schemeClr val="bg1"/>
                </a:solidFill>
                <a:latin typeface="Aharoni"/>
                <a:cs typeface="Aharoni"/>
              </a:rPr>
              <a:t> </a:t>
            </a:r>
            <a:endParaRPr lang="en-US" sz="3600" dirty="0">
              <a:solidFill>
                <a:schemeClr val="bg1"/>
              </a:solidFill>
              <a:latin typeface="Aharoni"/>
              <a:cs typeface="Aharon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F5B9F-7961-47E6-B942-F671219DD4D8}"/>
              </a:ext>
            </a:extLst>
          </p:cNvPr>
          <p:cNvSpPr txBox="1"/>
          <p:nvPr/>
        </p:nvSpPr>
        <p:spPr>
          <a:xfrm>
            <a:off x="8654716" y="2899610"/>
            <a:ext cx="1967832" cy="141577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Aharoni"/>
                <a:cs typeface="Aharoni"/>
              </a:rPr>
              <a:t>Dress</a:t>
            </a:r>
          </a:p>
          <a:p>
            <a:pPr algn="l"/>
            <a:endParaRPr lang="en-US" sz="360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BC12E-CE96-4BFF-957A-6816AC7A7D4C}"/>
              </a:ext>
            </a:extLst>
          </p:cNvPr>
          <p:cNvSpPr txBox="1"/>
          <p:nvPr/>
        </p:nvSpPr>
        <p:spPr>
          <a:xfrm>
            <a:off x="7611978" y="5466347"/>
            <a:ext cx="366562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haroni"/>
                <a:cs typeface="Aharoni"/>
              </a:rPr>
              <a:t>By Kim &amp; </a:t>
            </a:r>
            <a:r>
              <a:rPr lang="en-US" sz="2800" dirty="0" err="1">
                <a:solidFill>
                  <a:schemeClr val="bg1"/>
                </a:solidFill>
                <a:latin typeface="Aharoni"/>
                <a:cs typeface="Aharoni"/>
              </a:rPr>
              <a:t>Bantle</a:t>
            </a:r>
            <a:r>
              <a:rPr lang="en-US" sz="2800" dirty="0">
                <a:solidFill>
                  <a:schemeClr val="bg1"/>
                </a:solidFill>
                <a:latin typeface="Aharoni"/>
                <a:cs typeface="Aharoni"/>
              </a:rPr>
              <a:t> Ltd.</a:t>
            </a:r>
          </a:p>
        </p:txBody>
      </p:sp>
    </p:spTree>
    <p:extLst>
      <p:ext uri="{BB962C8B-B14F-4D97-AF65-F5344CB8AC3E}">
        <p14:creationId xmlns:p14="http://schemas.microsoft.com/office/powerpoint/2010/main" val="301612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erson standing in front of a mirror posing for the camera&#10;&#10;Description generated with high confidence">
            <a:extLst>
              <a:ext uri="{FF2B5EF4-FFF2-40B4-BE49-F238E27FC236}">
                <a16:creationId xmlns:a16="http://schemas.microsoft.com/office/drawing/2014/main" id="{0AA5A07C-2B82-4A37-BE35-3FBBB9131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00" r="1" b="1097"/>
          <a:stretch/>
        </p:blipFill>
        <p:spPr>
          <a:xfrm>
            <a:off x="3" y="10"/>
            <a:ext cx="7334286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A4693E-0BD5-4953-A5AD-9221DD65A15A}"/>
              </a:ext>
            </a:extLst>
          </p:cNvPr>
          <p:cNvSpPr txBox="1"/>
          <p:nvPr/>
        </p:nvSpPr>
        <p:spPr>
          <a:xfrm>
            <a:off x="6194926" y="773526"/>
            <a:ext cx="366562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>
                <a:latin typeface="Aharoni"/>
                <a:cs typeface="Aharoni"/>
              </a:rPr>
              <a:t>Contents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AB0023-DD4D-4736-9AE0-EBBBB7D79EB8}"/>
              </a:ext>
            </a:extLst>
          </p:cNvPr>
          <p:cNvSpPr txBox="1"/>
          <p:nvPr/>
        </p:nvSpPr>
        <p:spPr>
          <a:xfrm>
            <a:off x="7023768" y="2070768"/>
            <a:ext cx="4507830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Aharoni"/>
                <a:cs typeface="Aharoni"/>
              </a:rPr>
              <a:t>History of The Little Black Dress</a:t>
            </a:r>
            <a:endParaRPr lang="en-US" sz="2000">
              <a:latin typeface="Calibri"/>
              <a:cs typeface="Calibri"/>
            </a:endParaRPr>
          </a:p>
          <a:p>
            <a:r>
              <a:rPr lang="en-US" sz="2000" dirty="0">
                <a:latin typeface="Aharoni"/>
                <a:cs typeface="Aharoni"/>
              </a:rPr>
              <a:t>                                  and Black Dress</a:t>
            </a:r>
            <a:endParaRPr lang="en-US" sz="2000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CECB9-D1B8-421D-9AB0-CB59A7C90568}"/>
              </a:ext>
            </a:extLst>
          </p:cNvPr>
          <p:cNvSpPr txBox="1"/>
          <p:nvPr/>
        </p:nvSpPr>
        <p:spPr>
          <a:xfrm>
            <a:off x="7264398" y="3434348"/>
            <a:ext cx="4694988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Aharoni"/>
                <a:cs typeface="Aharoni"/>
              </a:rPr>
              <a:t>Target Market (Consumer Profile)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511D2D-06F5-4E6E-AC3F-9C1FBE274E05}"/>
              </a:ext>
            </a:extLst>
          </p:cNvPr>
          <p:cNvSpPr txBox="1"/>
          <p:nvPr/>
        </p:nvSpPr>
        <p:spPr>
          <a:xfrm>
            <a:off x="6489030" y="4650873"/>
            <a:ext cx="5323303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>
                <a:latin typeface="Aharoni"/>
                <a:cs typeface="Aharoni"/>
              </a:rPr>
              <a:t>Trend Forecasting of Black Dress </a:t>
            </a:r>
            <a:endParaRPr lang="en-US" sz="2000">
              <a:latin typeface="Calibri"/>
              <a:cs typeface="Calibri"/>
            </a:endParaRPr>
          </a:p>
          <a:p>
            <a:r>
              <a:rPr lang="en-US" sz="2000" dirty="0">
                <a:latin typeface="Aharoni"/>
                <a:cs typeface="Aharoni"/>
              </a:rPr>
              <a:t>                                   In Spring/Summer 2020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13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0A97D8-3B8F-4C32-8D4B-DB457D6B2C48}"/>
              </a:ext>
            </a:extLst>
          </p:cNvPr>
          <p:cNvSpPr txBox="1"/>
          <p:nvPr/>
        </p:nvSpPr>
        <p:spPr>
          <a:xfrm>
            <a:off x="318654" y="242453"/>
            <a:ext cx="8811490" cy="55399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Aharoni"/>
                <a:cs typeface="Aharoni"/>
              </a:rPr>
              <a:t>History of The Little Black Dress &amp; Black Dress</a:t>
            </a:r>
          </a:p>
        </p:txBody>
      </p:sp>
      <p:pic>
        <p:nvPicPr>
          <p:cNvPr id="317" name="Picture 317" descr="A group of people standing next to a person&#10;&#10;Description generated with very high confidence">
            <a:extLst>
              <a:ext uri="{FF2B5EF4-FFF2-40B4-BE49-F238E27FC236}">
                <a16:creationId xmlns:a16="http://schemas.microsoft.com/office/drawing/2014/main" id="{51829C92-1908-4731-A4D9-7A84066D6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917923"/>
            <a:ext cx="1593275" cy="2098846"/>
          </a:xfrm>
          <a:prstGeom prst="rect">
            <a:avLst/>
          </a:prstGeom>
        </p:spPr>
      </p:pic>
      <p:pic>
        <p:nvPicPr>
          <p:cNvPr id="321" name="Picture 321" descr="A person holding a tennis racket&#10;&#10;Description generated with high confidence">
            <a:extLst>
              <a:ext uri="{FF2B5EF4-FFF2-40B4-BE49-F238E27FC236}">
                <a16:creationId xmlns:a16="http://schemas.microsoft.com/office/drawing/2014/main" id="{E93489C6-E31F-41C4-8857-31F441453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217" y="914253"/>
            <a:ext cx="1738745" cy="2100694"/>
          </a:xfrm>
          <a:prstGeom prst="rect">
            <a:avLst/>
          </a:prstGeom>
        </p:spPr>
      </p:pic>
      <p:pic>
        <p:nvPicPr>
          <p:cNvPr id="323" name="Picture 323" descr="A person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1CD1F0DE-BBD4-4356-BF00-E2AEA7D51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519" y="923924"/>
            <a:ext cx="1752599" cy="2100695"/>
          </a:xfrm>
          <a:prstGeom prst="rect">
            <a:avLst/>
          </a:prstGeom>
        </p:spPr>
      </p:pic>
      <p:pic>
        <p:nvPicPr>
          <p:cNvPr id="325" name="Picture 325" descr="A person in a black dress&#10;&#10;Description generated with very high confidence">
            <a:extLst>
              <a:ext uri="{FF2B5EF4-FFF2-40B4-BE49-F238E27FC236}">
                <a16:creationId xmlns:a16="http://schemas.microsoft.com/office/drawing/2014/main" id="{4C2D6556-81E0-45F2-9085-3465D45EE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8052" y="928891"/>
            <a:ext cx="1669473" cy="2086841"/>
          </a:xfrm>
          <a:prstGeom prst="rect">
            <a:avLst/>
          </a:prstGeom>
        </p:spPr>
      </p:pic>
      <p:pic>
        <p:nvPicPr>
          <p:cNvPr id="329" name="Picture 329" descr="A couple of people that are standing in the grass&#10;&#10;Description generated with high confidence">
            <a:extLst>
              <a:ext uri="{FF2B5EF4-FFF2-40B4-BE49-F238E27FC236}">
                <a16:creationId xmlns:a16="http://schemas.microsoft.com/office/drawing/2014/main" id="{1EF1498E-B892-4921-A92A-439383844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742" y="3846712"/>
            <a:ext cx="1835728" cy="2059131"/>
          </a:xfrm>
          <a:prstGeom prst="rect">
            <a:avLst/>
          </a:prstGeom>
        </p:spPr>
      </p:pic>
      <p:pic>
        <p:nvPicPr>
          <p:cNvPr id="333" name="Picture 333" descr="A person standing on a rug&#10;&#10;Description generated with very high confidence">
            <a:extLst>
              <a:ext uri="{FF2B5EF4-FFF2-40B4-BE49-F238E27FC236}">
                <a16:creationId xmlns:a16="http://schemas.microsoft.com/office/drawing/2014/main" id="{C4CE8B28-2281-4AFC-82F4-079D105C74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385" t="-25" r="12308" b="687"/>
          <a:stretch/>
        </p:blipFill>
        <p:spPr>
          <a:xfrm>
            <a:off x="7955973" y="3846713"/>
            <a:ext cx="1418176" cy="2059169"/>
          </a:xfrm>
          <a:prstGeom prst="rect">
            <a:avLst/>
          </a:prstGeom>
        </p:spPr>
      </p:pic>
      <p:pic>
        <p:nvPicPr>
          <p:cNvPr id="335" name="Picture 335" descr="A person wearing a black dress&#10;&#10;Description generated with very high confidence">
            <a:extLst>
              <a:ext uri="{FF2B5EF4-FFF2-40B4-BE49-F238E27FC236}">
                <a16:creationId xmlns:a16="http://schemas.microsoft.com/office/drawing/2014/main" id="{05CFE6B0-5A02-43D6-A96A-CF5A57B6850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322" r="9350" b="869"/>
          <a:stretch/>
        </p:blipFill>
        <p:spPr>
          <a:xfrm>
            <a:off x="10474036" y="3837708"/>
            <a:ext cx="1329582" cy="2060120"/>
          </a:xfrm>
          <a:prstGeom prst="rect">
            <a:avLst/>
          </a:prstGeom>
        </p:spPr>
      </p:pic>
      <p:pic>
        <p:nvPicPr>
          <p:cNvPr id="337" name="Picture 337" descr="A person standing in a room&#10;&#10;Description generated with very high confidence">
            <a:extLst>
              <a:ext uri="{FF2B5EF4-FFF2-40B4-BE49-F238E27FC236}">
                <a16:creationId xmlns:a16="http://schemas.microsoft.com/office/drawing/2014/main" id="{DD129201-C24B-46E9-8796-B6FE087A3A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6088" y="924791"/>
            <a:ext cx="1744807" cy="2112819"/>
          </a:xfrm>
          <a:prstGeom prst="rect">
            <a:avLst/>
          </a:prstGeom>
        </p:spPr>
      </p:pic>
      <p:sp>
        <p:nvSpPr>
          <p:cNvPr id="339" name="Arrow: Right 338">
            <a:extLst>
              <a:ext uri="{FF2B5EF4-FFF2-40B4-BE49-F238E27FC236}">
                <a16:creationId xmlns:a16="http://schemas.microsoft.com/office/drawing/2014/main" id="{034B21A0-7898-4943-8738-EB01168E7F87}"/>
              </a:ext>
            </a:extLst>
          </p:cNvPr>
          <p:cNvSpPr/>
          <p:nvPr/>
        </p:nvSpPr>
        <p:spPr>
          <a:xfrm>
            <a:off x="1949195" y="1697320"/>
            <a:ext cx="978408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Arrow: Right 339">
            <a:extLst>
              <a:ext uri="{FF2B5EF4-FFF2-40B4-BE49-F238E27FC236}">
                <a16:creationId xmlns:a16="http://schemas.microsoft.com/office/drawing/2014/main" id="{CDF02C01-0741-445C-A906-0F2A19E3992D}"/>
              </a:ext>
            </a:extLst>
          </p:cNvPr>
          <p:cNvSpPr/>
          <p:nvPr/>
        </p:nvSpPr>
        <p:spPr>
          <a:xfrm>
            <a:off x="4830940" y="1697320"/>
            <a:ext cx="978408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Arrow: Right 340">
            <a:extLst>
              <a:ext uri="{FF2B5EF4-FFF2-40B4-BE49-F238E27FC236}">
                <a16:creationId xmlns:a16="http://schemas.microsoft.com/office/drawing/2014/main" id="{1B571550-08A1-45D2-AC49-CDE205350544}"/>
              </a:ext>
            </a:extLst>
          </p:cNvPr>
          <p:cNvSpPr/>
          <p:nvPr/>
        </p:nvSpPr>
        <p:spPr>
          <a:xfrm>
            <a:off x="7809667" y="1725029"/>
            <a:ext cx="978408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Arrow: Right 341">
            <a:extLst>
              <a:ext uri="{FF2B5EF4-FFF2-40B4-BE49-F238E27FC236}">
                <a16:creationId xmlns:a16="http://schemas.microsoft.com/office/drawing/2014/main" id="{BC4845EE-A176-48B7-B218-2D18C06A1868}"/>
              </a:ext>
            </a:extLst>
          </p:cNvPr>
          <p:cNvSpPr/>
          <p:nvPr/>
        </p:nvSpPr>
        <p:spPr>
          <a:xfrm>
            <a:off x="148103" y="4648337"/>
            <a:ext cx="978408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Arrow: Right 342">
            <a:extLst>
              <a:ext uri="{FF2B5EF4-FFF2-40B4-BE49-F238E27FC236}">
                <a16:creationId xmlns:a16="http://schemas.microsoft.com/office/drawing/2014/main" id="{45C74B06-4A47-472E-AC79-3B3230948B23}"/>
              </a:ext>
            </a:extLst>
          </p:cNvPr>
          <p:cNvSpPr/>
          <p:nvPr/>
        </p:nvSpPr>
        <p:spPr>
          <a:xfrm>
            <a:off x="3168393" y="4662192"/>
            <a:ext cx="978408" cy="47077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Arrow: Right 343">
            <a:extLst>
              <a:ext uri="{FF2B5EF4-FFF2-40B4-BE49-F238E27FC236}">
                <a16:creationId xmlns:a16="http://schemas.microsoft.com/office/drawing/2014/main" id="{FB4DE68C-5476-4F96-9EAB-952E6B5CBB3C}"/>
              </a:ext>
            </a:extLst>
          </p:cNvPr>
          <p:cNvSpPr/>
          <p:nvPr/>
        </p:nvSpPr>
        <p:spPr>
          <a:xfrm>
            <a:off x="6839848" y="4662191"/>
            <a:ext cx="978408" cy="47077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Arrow: Right 344">
            <a:extLst>
              <a:ext uri="{FF2B5EF4-FFF2-40B4-BE49-F238E27FC236}">
                <a16:creationId xmlns:a16="http://schemas.microsoft.com/office/drawing/2014/main" id="{F9812CD4-C81B-4459-8B23-E486649F5DE3}"/>
              </a:ext>
            </a:extLst>
          </p:cNvPr>
          <p:cNvSpPr/>
          <p:nvPr/>
        </p:nvSpPr>
        <p:spPr>
          <a:xfrm>
            <a:off x="9458356" y="4634482"/>
            <a:ext cx="978408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40F245D2-B3EC-4CB4-905F-DAC782F0A099}"/>
              </a:ext>
            </a:extLst>
          </p:cNvPr>
          <p:cNvSpPr txBox="1"/>
          <p:nvPr/>
        </p:nvSpPr>
        <p:spPr>
          <a:xfrm>
            <a:off x="0" y="3110344"/>
            <a:ext cx="1183178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           1920s</a:t>
            </a:r>
            <a:r>
              <a:rPr lang="en-US" dirty="0">
                <a:cs typeface="Calibri"/>
              </a:rPr>
              <a:t>                                         In 1927                              Late of 1940s – 1950s                  1960s ( In 1961 and In 1965)</a:t>
            </a:r>
          </a:p>
          <a:p>
            <a:r>
              <a:rPr lang="en-US" dirty="0">
                <a:cs typeface="Calibri"/>
              </a:rPr>
              <a:t>By Gabrielle Coco Chanel                                                                  By Christian Dior                 By Givenchy &amp; Audrey Hepburn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D7FA44D6-07E1-45B2-A624-7F56F71CCC5E}"/>
              </a:ext>
            </a:extLst>
          </p:cNvPr>
          <p:cNvSpPr txBox="1"/>
          <p:nvPr/>
        </p:nvSpPr>
        <p:spPr>
          <a:xfrm>
            <a:off x="69272" y="6005945"/>
            <a:ext cx="11998036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                       1990s - In 1994                        2000s ( In 2002 and In 2009)                           In 2010                                 In 2015</a:t>
            </a:r>
          </a:p>
          <a:p>
            <a:r>
              <a:rPr lang="en-US" dirty="0">
                <a:cs typeface="Calibri"/>
              </a:rPr>
              <a:t>                     By Princess Diana                 By Kate Moss and Michelle Obama                By Heidi Klum         By Jennifer Lawrence</a:t>
            </a:r>
          </a:p>
        </p:txBody>
      </p:sp>
      <p:pic>
        <p:nvPicPr>
          <p:cNvPr id="348" name="Picture 348" descr="A person in a dress posing for a picture&#10;&#10;Description generated with very high confidence">
            <a:extLst>
              <a:ext uri="{FF2B5EF4-FFF2-40B4-BE49-F238E27FC236}">
                <a16:creationId xmlns:a16="http://schemas.microsoft.com/office/drawing/2014/main" id="{B63AD139-D566-41F3-86A6-0FF6114692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574" t="211" r="-820" b="676"/>
          <a:stretch/>
        </p:blipFill>
        <p:spPr>
          <a:xfrm>
            <a:off x="4229099" y="3851563"/>
            <a:ext cx="1557615" cy="2027143"/>
          </a:xfrm>
          <a:prstGeom prst="rect">
            <a:avLst/>
          </a:prstGeom>
        </p:spPr>
      </p:pic>
      <p:pic>
        <p:nvPicPr>
          <p:cNvPr id="350" name="Picture 350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1034147C-AB0F-42F8-BD28-0C1CEF6464C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20" t="-2113" r="45664" b="2817"/>
          <a:stretch/>
        </p:blipFill>
        <p:spPr>
          <a:xfrm>
            <a:off x="5600700" y="3805671"/>
            <a:ext cx="1118020" cy="207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0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D41E2C02-494F-4A6B-A67B-1D965948F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4" descr="A close up of a baby&#10;&#10;Description generated with high confidence">
            <a:extLst>
              <a:ext uri="{FF2B5EF4-FFF2-40B4-BE49-F238E27FC236}">
                <a16:creationId xmlns:a16="http://schemas.microsoft.com/office/drawing/2014/main" id="{CD485D8D-C52B-4C48-B7A0-A9425D2D2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166344" y="1674111"/>
            <a:ext cx="5176251" cy="3875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4" descr="A picture containing sky, nature, outdoor, photo&#10;&#10;Description generated with high confidence">
            <a:extLst>
              <a:ext uri="{FF2B5EF4-FFF2-40B4-BE49-F238E27FC236}">
                <a16:creationId xmlns:a16="http://schemas.microsoft.com/office/drawing/2014/main" id="{312C33A4-AB4B-4A38-90EC-60BAB13B4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445" y="2902637"/>
            <a:ext cx="8291095" cy="6646780"/>
          </a:xfrm>
          <a:prstGeom prst="rect">
            <a:avLst/>
          </a:prstGeom>
        </p:spPr>
      </p:pic>
      <p:pic>
        <p:nvPicPr>
          <p:cNvPr id="38" name="Picture 38">
            <a:extLst>
              <a:ext uri="{FF2B5EF4-FFF2-40B4-BE49-F238E27FC236}">
                <a16:creationId xmlns:a16="http://schemas.microsoft.com/office/drawing/2014/main" id="{9C7A9F0B-DD61-4303-A869-EA80CDF4B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260000">
            <a:off x="10046759" y="-200629"/>
            <a:ext cx="3692357" cy="345172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FE7D587-E467-459C-844B-509C9D62F609}"/>
              </a:ext>
            </a:extLst>
          </p:cNvPr>
          <p:cNvSpPr txBox="1"/>
          <p:nvPr/>
        </p:nvSpPr>
        <p:spPr>
          <a:xfrm>
            <a:off x="4229769" y="386348"/>
            <a:ext cx="3732463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haroni"/>
                <a:cs typeface="Aharoni"/>
              </a:rPr>
              <a:t>Consumer Profile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9099CD-D841-47D5-86B6-D2C0753000DE}"/>
              </a:ext>
            </a:extLst>
          </p:cNvPr>
          <p:cNvSpPr txBox="1"/>
          <p:nvPr/>
        </p:nvSpPr>
        <p:spPr>
          <a:xfrm>
            <a:off x="5284865" y="806315"/>
            <a:ext cx="6098670" cy="480131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haroni"/>
                <a:cs typeface="Aharoni"/>
              </a:rPr>
              <a:t>  </a:t>
            </a:r>
            <a:endParaRPr lang="en-US" sz="2000" b="1">
              <a:solidFill>
                <a:schemeClr val="bg1"/>
              </a:solidFill>
              <a:latin typeface="Aharoni"/>
              <a:cs typeface="Aharon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>
                <a:solidFill>
                  <a:schemeClr val="bg1"/>
                </a:solidFill>
                <a:latin typeface="Abadi"/>
                <a:cs typeface="Aharoni"/>
              </a:rPr>
              <a:t>Between early and middle of 20's</a:t>
            </a:r>
            <a:endParaRPr lang="en-US" sz="2000" b="1" dirty="0">
              <a:solidFill>
                <a:schemeClr val="bg1"/>
              </a:solidFill>
              <a:latin typeface="Abadi"/>
              <a:cs typeface="Aharoni"/>
            </a:endParaRPr>
          </a:p>
          <a:p>
            <a:pPr marL="342900" indent="-342900">
              <a:buFont typeface="Arial"/>
              <a:buChar char="•"/>
            </a:pPr>
            <a:endParaRPr lang="en-US" sz="2000" b="1" dirty="0">
              <a:solidFill>
                <a:schemeClr val="bg1"/>
              </a:solidFill>
              <a:latin typeface="Abadi"/>
              <a:cs typeface="Aharon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>
                <a:solidFill>
                  <a:schemeClr val="bg1"/>
                </a:solidFill>
                <a:latin typeface="Abadi"/>
                <a:cs typeface="Aharoni"/>
              </a:rPr>
              <a:t>A college student </a:t>
            </a:r>
            <a:endParaRPr lang="en-US" sz="2000" b="1" dirty="0">
              <a:solidFill>
                <a:schemeClr val="bg1"/>
              </a:solidFill>
              <a:latin typeface="Abadi"/>
              <a:cs typeface="Aharoni"/>
            </a:endParaRPr>
          </a:p>
          <a:p>
            <a:pPr marL="342900" indent="-342900">
              <a:buFont typeface="Arial"/>
              <a:buChar char="•"/>
            </a:pPr>
            <a:endParaRPr lang="en-US" sz="2000" b="1" dirty="0">
              <a:solidFill>
                <a:schemeClr val="bg1"/>
              </a:solidFill>
              <a:latin typeface="Abadi"/>
              <a:cs typeface="Aharon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>
                <a:solidFill>
                  <a:schemeClr val="bg1"/>
                </a:solidFill>
                <a:latin typeface="Abadi"/>
                <a:cs typeface="Aharoni"/>
              </a:rPr>
              <a:t>Works as part-time job</a:t>
            </a:r>
            <a:endParaRPr lang="en-US" sz="2000" b="1" dirty="0">
              <a:solidFill>
                <a:schemeClr val="bg1"/>
              </a:solidFill>
              <a:latin typeface="Abadi"/>
              <a:cs typeface="Aharoni"/>
            </a:endParaRPr>
          </a:p>
          <a:p>
            <a:pPr marL="342900" indent="-342900">
              <a:buFont typeface="Arial"/>
              <a:buChar char="•"/>
            </a:pPr>
            <a:endParaRPr lang="en-US" sz="2000" b="1" dirty="0">
              <a:solidFill>
                <a:schemeClr val="bg1"/>
              </a:solidFill>
              <a:latin typeface="Abadi"/>
              <a:cs typeface="Aharon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>
                <a:solidFill>
                  <a:schemeClr val="bg1"/>
                </a:solidFill>
                <a:latin typeface="Abadi"/>
                <a:cs typeface="Aharoni"/>
              </a:rPr>
              <a:t>Lives in her relative's house in Queens </a:t>
            </a:r>
            <a:endParaRPr lang="en-US" sz="2000" b="1" dirty="0">
              <a:solidFill>
                <a:schemeClr val="bg1"/>
              </a:solidFill>
              <a:latin typeface="Abadi"/>
              <a:cs typeface="Aharoni"/>
            </a:endParaRPr>
          </a:p>
          <a:p>
            <a:pPr marL="342900" indent="-342900">
              <a:buFont typeface="Arial"/>
              <a:buChar char="•"/>
            </a:pPr>
            <a:endParaRPr lang="en-US" sz="2000" b="1" dirty="0">
              <a:solidFill>
                <a:schemeClr val="bg1"/>
              </a:solidFill>
              <a:latin typeface="Abadi"/>
              <a:cs typeface="Aharon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>
                <a:solidFill>
                  <a:schemeClr val="bg1"/>
                </a:solidFill>
                <a:latin typeface="Abadi"/>
                <a:cs typeface="Aharoni"/>
              </a:rPr>
              <a:t>Bring small snack, beverage, and lunch </a:t>
            </a:r>
            <a:endParaRPr lang="en-US" sz="2000" b="1" dirty="0">
              <a:solidFill>
                <a:schemeClr val="bg1"/>
              </a:solidFill>
              <a:latin typeface="Abadi"/>
              <a:cs typeface="Aharoni"/>
            </a:endParaRPr>
          </a:p>
          <a:p>
            <a:r>
              <a:rPr lang="en-US" sz="2000" b="1">
                <a:solidFill>
                  <a:schemeClr val="bg1"/>
                </a:solidFill>
                <a:latin typeface="Abadi"/>
                <a:cs typeface="Aharoni"/>
              </a:rPr>
              <a:t>    from her relative's store</a:t>
            </a:r>
          </a:p>
          <a:p>
            <a:pPr marL="342900" indent="-342900">
              <a:buFont typeface="Arial"/>
              <a:buChar char="•"/>
            </a:pPr>
            <a:endParaRPr lang="en-US" sz="2000" b="1" dirty="0">
              <a:solidFill>
                <a:schemeClr val="bg1"/>
              </a:solidFill>
              <a:latin typeface="Abadi"/>
              <a:cs typeface="Aharon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>
                <a:solidFill>
                  <a:schemeClr val="bg1"/>
                </a:solidFill>
                <a:latin typeface="Abadi"/>
                <a:cs typeface="Aharoni"/>
              </a:rPr>
              <a:t>No hobby and interest</a:t>
            </a:r>
            <a:endParaRPr lang="en-US" sz="2000" b="1" dirty="0">
              <a:solidFill>
                <a:schemeClr val="bg1"/>
              </a:solidFill>
              <a:latin typeface="Abadi"/>
              <a:cs typeface="Aharoni"/>
            </a:endParaRPr>
          </a:p>
          <a:p>
            <a:pPr marL="342900" indent="-342900">
              <a:buFont typeface="Arial"/>
              <a:buChar char="•"/>
            </a:pPr>
            <a:endParaRPr lang="en-US" sz="2300" dirty="0">
              <a:solidFill>
                <a:schemeClr val="bg1"/>
              </a:solidFill>
              <a:latin typeface="Aharoni"/>
              <a:cs typeface="Aharoni"/>
            </a:endParaRPr>
          </a:p>
          <a:p>
            <a:pPr marL="342900" indent="-342900">
              <a:buFont typeface="Arial"/>
              <a:buChar char="•"/>
            </a:pPr>
            <a:endParaRPr lang="en-US" sz="2300" dirty="0">
              <a:solidFill>
                <a:schemeClr val="bg1"/>
              </a:solidFill>
              <a:latin typeface="Aharoni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89347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2072A8-F4BB-4F01-AD69-5945E7353A40}"/>
              </a:ext>
            </a:extLst>
          </p:cNvPr>
          <p:cNvSpPr txBox="1"/>
          <p:nvPr/>
        </p:nvSpPr>
        <p:spPr>
          <a:xfrm>
            <a:off x="312821" y="346241"/>
            <a:ext cx="8063830" cy="55399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Aharoni"/>
                <a:cs typeface="Aharoni"/>
              </a:rPr>
              <a:t>Trend Forecasting In </a:t>
            </a:r>
            <a:r>
              <a:rPr lang="en-US" sz="3000">
                <a:latin typeface="Aharoni"/>
                <a:cs typeface="Aharoni"/>
              </a:rPr>
              <a:t>Spring/Summer 2020</a:t>
            </a:r>
          </a:p>
        </p:txBody>
      </p:sp>
      <p:pic>
        <p:nvPicPr>
          <p:cNvPr id="7" name="Picture 7" descr="A black and white photo of a person&#10;&#10;Description generated with very high confidence">
            <a:extLst>
              <a:ext uri="{FF2B5EF4-FFF2-40B4-BE49-F238E27FC236}">
                <a16:creationId xmlns:a16="http://schemas.microsoft.com/office/drawing/2014/main" id="{5093CDC2-C03E-47CE-B500-A4B39DD01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" t="3670" r="5367" b="12639"/>
          <a:stretch/>
        </p:blipFill>
        <p:spPr>
          <a:xfrm>
            <a:off x="7149674" y="721168"/>
            <a:ext cx="4506749" cy="2530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A9A3B6E8-2A4C-41ED-9B3F-95FC28F607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1" t="4049" r="27681" b="2834"/>
          <a:stretch/>
        </p:blipFill>
        <p:spPr>
          <a:xfrm>
            <a:off x="477146" y="3262263"/>
            <a:ext cx="3828028" cy="319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Graphic 13" descr="Speech">
            <a:extLst>
              <a:ext uri="{FF2B5EF4-FFF2-40B4-BE49-F238E27FC236}">
                <a16:creationId xmlns:a16="http://schemas.microsoft.com/office/drawing/2014/main" id="{2D809CC6-9EB7-45F6-B38F-69E9608B2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3729" y="622847"/>
            <a:ext cx="6007767" cy="27057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3B28B8-8ADA-4494-8695-A9F4C66744F7}"/>
              </a:ext>
            </a:extLst>
          </p:cNvPr>
          <p:cNvSpPr txBox="1"/>
          <p:nvPr/>
        </p:nvSpPr>
        <p:spPr>
          <a:xfrm>
            <a:off x="2942754" y="1312169"/>
            <a:ext cx="3826042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badi"/>
              </a:rPr>
              <a:t>Hey Largerfeld!</a:t>
            </a:r>
          </a:p>
          <a:p>
            <a:r>
              <a:rPr lang="en-US" dirty="0">
                <a:solidFill>
                  <a:schemeClr val="bg1"/>
                </a:solidFill>
                <a:latin typeface="Abadi"/>
              </a:rPr>
              <a:t>You think what kinds of things will </a:t>
            </a:r>
            <a:r>
              <a:rPr lang="en-US">
                <a:solidFill>
                  <a:schemeClr val="bg1"/>
                </a:solidFill>
                <a:latin typeface="Abadi"/>
              </a:rPr>
              <a:t>be trends in Spring/Summer 2020?</a:t>
            </a:r>
            <a:endParaRPr lang="en-US" dirty="0">
              <a:solidFill>
                <a:schemeClr val="bg1"/>
              </a:solidFill>
              <a:latin typeface="Abadi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231885F-9FFC-4C4E-BB7C-38AFA0C04680}"/>
              </a:ext>
            </a:extLst>
          </p:cNvPr>
          <p:cNvSpPr/>
          <p:nvPr/>
        </p:nvSpPr>
        <p:spPr>
          <a:xfrm>
            <a:off x="4530435" y="3392842"/>
            <a:ext cx="6289962" cy="2773955"/>
          </a:xfrm>
          <a:prstGeom prst="wedgeRoundRect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609324-8BC1-414A-9F0B-03E6BD4F4B10}"/>
              </a:ext>
            </a:extLst>
          </p:cNvPr>
          <p:cNvSpPr txBox="1"/>
          <p:nvPr/>
        </p:nvSpPr>
        <p:spPr>
          <a:xfrm>
            <a:off x="4668977" y="3706092"/>
            <a:ext cx="6012872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Well~ I think overall trends for design and fabrics will be </a:t>
            </a:r>
            <a:r>
              <a:rPr lang="en-US" u="sng" dirty="0">
                <a:solidFill>
                  <a:schemeClr val="bg1"/>
                </a:solidFill>
              </a:rPr>
              <a:t>futuristic with developed technology; geometric patterns</a:t>
            </a:r>
            <a:r>
              <a:rPr lang="en-US" u="sng" dirty="0">
                <a:solidFill>
                  <a:schemeClr val="bg1"/>
                </a:solidFill>
                <a:cs typeface="Calibri"/>
              </a:rPr>
              <a:t>, oversized fit.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you know.</a:t>
            </a:r>
          </a:p>
          <a:p>
            <a:r>
              <a:rPr lang="en-US" dirty="0">
                <a:solidFill>
                  <a:schemeClr val="bg1"/>
                </a:solidFill>
              </a:rPr>
              <a:t>For colors, diverse colors will be trendy, but I think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</a:rPr>
              <a:t>you </a:t>
            </a:r>
            <a:r>
              <a:rPr lang="en-US" dirty="0" err="1">
                <a:solidFill>
                  <a:schemeClr val="bg1"/>
                </a:solidFill>
              </a:rPr>
              <a:t>gotta</a:t>
            </a:r>
            <a:r>
              <a:rPr lang="en-US" dirty="0">
                <a:solidFill>
                  <a:schemeClr val="bg1"/>
                </a:solidFill>
              </a:rPr>
              <a:t> focus on </a:t>
            </a:r>
            <a:r>
              <a:rPr lang="en-US" u="sng" dirty="0">
                <a:solidFill>
                  <a:schemeClr val="bg1"/>
                </a:solidFill>
              </a:rPr>
              <a:t>vivid, but tone downed colors like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 err="1">
                <a:solidFill>
                  <a:schemeClr val="bg1"/>
                </a:solidFill>
              </a:rPr>
              <a:t>Chilli</a:t>
            </a:r>
            <a:r>
              <a:rPr lang="en-US" u="sng" dirty="0">
                <a:solidFill>
                  <a:schemeClr val="bg1"/>
                </a:solidFill>
              </a:rPr>
              <a:t> Tomato, Lime Lemon, Arcadia, Pale colors, Black,</a:t>
            </a:r>
            <a:r>
              <a:rPr lang="en-US" dirty="0">
                <a:solidFill>
                  <a:schemeClr val="bg1"/>
                </a:solidFill>
              </a:rPr>
              <a:t> and so on...You know.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</a:rPr>
              <a:t>And..... umm... hey, </a:t>
            </a:r>
            <a:r>
              <a:rPr lang="en-US" b="1" dirty="0">
                <a:solidFill>
                  <a:schemeClr val="bg1"/>
                </a:solidFill>
              </a:rPr>
              <a:t>Minji</a:t>
            </a:r>
            <a:r>
              <a:rPr lang="en-US" dirty="0">
                <a:solidFill>
                  <a:schemeClr val="bg1"/>
                </a:solidFill>
              </a:rPr>
              <a:t>! What do you think?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23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21619B1-A460-479B-974A-D1EEF50B9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7" y="168443"/>
            <a:ext cx="2213557" cy="4796589"/>
          </a:xfrm>
          <a:prstGeom prst="rect">
            <a:avLst/>
          </a:prstGeom>
        </p:spPr>
      </p:pic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FD6A68F-B402-4B36-8EDB-7C6BA6436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957" y="163145"/>
            <a:ext cx="2478134" cy="483366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DCDFC2B-FEEE-41AB-A016-E3F7DE7A6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809" y="160993"/>
            <a:ext cx="2944483" cy="481526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4838A62-9704-4390-A06B-1259C806B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381" y="162399"/>
            <a:ext cx="1364993" cy="1328600"/>
          </a:xfrm>
          <a:prstGeom prst="rect">
            <a:avLst/>
          </a:prstGeom>
        </p:spPr>
      </p:pic>
      <p:pic>
        <p:nvPicPr>
          <p:cNvPr id="10" name="Picture 10" descr="A close up of a plant&#10;&#10;Description generated with very high confidence">
            <a:extLst>
              <a:ext uri="{FF2B5EF4-FFF2-40B4-BE49-F238E27FC236}">
                <a16:creationId xmlns:a16="http://schemas.microsoft.com/office/drawing/2014/main" id="{82ED1A5A-89F1-41EF-9FB8-F03660508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8085" y="1305366"/>
            <a:ext cx="1353407" cy="1605999"/>
          </a:xfrm>
          <a:prstGeom prst="rect">
            <a:avLst/>
          </a:prstGeom>
        </p:spPr>
      </p:pic>
      <p:pic>
        <p:nvPicPr>
          <p:cNvPr id="12" name="Picture 12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158C679A-0F21-4C29-935F-74A45BFFF6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8085" y="2670647"/>
            <a:ext cx="1352398" cy="1498964"/>
          </a:xfrm>
          <a:prstGeom prst="rect">
            <a:avLst/>
          </a:prstGeom>
        </p:spPr>
      </p:pic>
      <p:pic>
        <p:nvPicPr>
          <p:cNvPr id="14" name="Picture 14" descr="A picture containing wall, indoor&#10;&#10;Description generated with high confidence">
            <a:extLst>
              <a:ext uri="{FF2B5EF4-FFF2-40B4-BE49-F238E27FC236}">
                <a16:creationId xmlns:a16="http://schemas.microsoft.com/office/drawing/2014/main" id="{8DA40F48-D547-464D-A9B2-A4D8BB29C7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8085" y="3969619"/>
            <a:ext cx="1366253" cy="990867"/>
          </a:xfrm>
          <a:prstGeom prst="rect">
            <a:avLst/>
          </a:prstGeom>
        </p:spPr>
      </p:pic>
      <p:pic>
        <p:nvPicPr>
          <p:cNvPr id="3" name="Picture 4" descr="A close up of a brick building&#10;&#10;Description generated with high confidence">
            <a:extLst>
              <a:ext uri="{FF2B5EF4-FFF2-40B4-BE49-F238E27FC236}">
                <a16:creationId xmlns:a16="http://schemas.microsoft.com/office/drawing/2014/main" id="{7E1115FA-9844-447A-95BE-1E7046FB3A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295" y="4958348"/>
            <a:ext cx="898359" cy="925096"/>
          </a:xfrm>
          <a:prstGeom prst="rect">
            <a:avLst/>
          </a:prstGeom>
        </p:spPr>
      </p:pic>
      <p:pic>
        <p:nvPicPr>
          <p:cNvPr id="7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8C80E94-D496-4E03-B276-CA8FD8D863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0611" y="4963788"/>
            <a:ext cx="911728" cy="914216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C3BC1B36-145F-4B45-865C-41D86529CB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1128" y="5002880"/>
            <a:ext cx="952166" cy="87613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86B732-1A6C-429E-A4C0-44A86ED9EC39}"/>
              </a:ext>
            </a:extLst>
          </p:cNvPr>
          <p:cNvCxnSpPr/>
          <p:nvPr/>
        </p:nvCxnSpPr>
        <p:spPr>
          <a:xfrm flipH="1">
            <a:off x="2930359" y="4957010"/>
            <a:ext cx="8020" cy="92776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84DF4E-F26D-41F0-A37E-AFD29BCEA4AF}"/>
              </a:ext>
            </a:extLst>
          </p:cNvPr>
          <p:cNvCxnSpPr>
            <a:cxnSpLocks/>
          </p:cNvCxnSpPr>
          <p:nvPr/>
        </p:nvCxnSpPr>
        <p:spPr>
          <a:xfrm>
            <a:off x="1949116" y="5879431"/>
            <a:ext cx="994611" cy="534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156C88F-5F67-4092-8B42-2A0D6B3CEE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295" y="5879408"/>
            <a:ext cx="898359" cy="88771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1B5047-F0A0-4FC8-AE5C-5F1BFB8B4BA2}"/>
              </a:ext>
            </a:extLst>
          </p:cNvPr>
          <p:cNvCxnSpPr/>
          <p:nvPr/>
        </p:nvCxnSpPr>
        <p:spPr>
          <a:xfrm>
            <a:off x="104275" y="5879431"/>
            <a:ext cx="914399" cy="5349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BFAFBE-72CA-4D1E-B69D-F5291A47F112}"/>
              </a:ext>
            </a:extLst>
          </p:cNvPr>
          <p:cNvCxnSpPr>
            <a:cxnSpLocks/>
          </p:cNvCxnSpPr>
          <p:nvPr/>
        </p:nvCxnSpPr>
        <p:spPr>
          <a:xfrm>
            <a:off x="1013327" y="4997114"/>
            <a:ext cx="5347" cy="954508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C2DE9D-74DB-46FE-B580-A02DD45E2C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7980" y="5880981"/>
            <a:ext cx="991937" cy="884567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DCF6FE-D8FB-4227-A138-9629468706CF}"/>
              </a:ext>
            </a:extLst>
          </p:cNvPr>
          <p:cNvCxnSpPr/>
          <p:nvPr/>
        </p:nvCxnSpPr>
        <p:spPr>
          <a:xfrm>
            <a:off x="1013325" y="5812589"/>
            <a:ext cx="5349" cy="95450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EA5FD3A-DC02-4984-A83A-21022C2BB57F}"/>
              </a:ext>
            </a:extLst>
          </p:cNvPr>
          <p:cNvCxnSpPr>
            <a:cxnSpLocks/>
          </p:cNvCxnSpPr>
          <p:nvPr/>
        </p:nvCxnSpPr>
        <p:spPr>
          <a:xfrm flipH="1" flipV="1">
            <a:off x="1005305" y="5871410"/>
            <a:ext cx="997283" cy="802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2" descr="A picture containing person, outdoor, red&#10;&#10;Description generated with high confidence">
            <a:extLst>
              <a:ext uri="{FF2B5EF4-FFF2-40B4-BE49-F238E27FC236}">
                <a16:creationId xmlns:a16="http://schemas.microsoft.com/office/drawing/2014/main" id="{F79C667E-A38B-43F3-BBDD-84FC802521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95453" y="159084"/>
            <a:ext cx="1259306" cy="1245938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79ACCC-EECF-4AFD-B64A-59E0E12F6C7D}"/>
              </a:ext>
            </a:extLst>
          </p:cNvPr>
          <p:cNvCxnSpPr/>
          <p:nvPr/>
        </p:nvCxnSpPr>
        <p:spPr>
          <a:xfrm>
            <a:off x="6307221" y="1427747"/>
            <a:ext cx="1368925" cy="5347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118DFF-8D2C-42E0-B746-015E061E598B}"/>
              </a:ext>
            </a:extLst>
          </p:cNvPr>
          <p:cNvCxnSpPr>
            <a:cxnSpLocks/>
          </p:cNvCxnSpPr>
          <p:nvPr/>
        </p:nvCxnSpPr>
        <p:spPr>
          <a:xfrm>
            <a:off x="7670800" y="157748"/>
            <a:ext cx="5345" cy="1275345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6" name="Picture 26" descr="A picture containing clothing&#10;&#10;Description generated with high confidence">
            <a:extLst>
              <a:ext uri="{FF2B5EF4-FFF2-40B4-BE49-F238E27FC236}">
                <a16:creationId xmlns:a16="http://schemas.microsoft.com/office/drawing/2014/main" id="{C5C44117-4E0F-462E-A1DC-96001985C0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95453" y="1436967"/>
            <a:ext cx="1299411" cy="1577751"/>
          </a:xfrm>
          <a:prstGeom prst="rect">
            <a:avLst/>
          </a:prstGeom>
        </p:spPr>
      </p:pic>
      <p:pic>
        <p:nvPicPr>
          <p:cNvPr id="29" name="Picture 29" descr="A close up of a fruit&#10;&#10;Description generated with high confidence">
            <a:extLst>
              <a:ext uri="{FF2B5EF4-FFF2-40B4-BE49-F238E27FC236}">
                <a16:creationId xmlns:a16="http://schemas.microsoft.com/office/drawing/2014/main" id="{020CB8A9-2986-4106-8720-075FDA35AA5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82084" y="2795336"/>
            <a:ext cx="1299412" cy="1280695"/>
          </a:xfrm>
          <a:prstGeom prst="rect">
            <a:avLst/>
          </a:prstGeom>
        </p:spPr>
      </p:pic>
      <p:pic>
        <p:nvPicPr>
          <p:cNvPr id="31" name="Picture 31">
            <a:extLst>
              <a:ext uri="{FF2B5EF4-FFF2-40B4-BE49-F238E27FC236}">
                <a16:creationId xmlns:a16="http://schemas.microsoft.com/office/drawing/2014/main" id="{0EE6F8CB-8795-4538-9D60-4E67652B98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8707" y="5002882"/>
            <a:ext cx="845221" cy="876135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8808312-E35A-475C-B797-74246E83EDF3}"/>
              </a:ext>
            </a:extLst>
          </p:cNvPr>
          <p:cNvCxnSpPr/>
          <p:nvPr/>
        </p:nvCxnSpPr>
        <p:spPr>
          <a:xfrm>
            <a:off x="4863430" y="5010484"/>
            <a:ext cx="5349" cy="967872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062CCAD-ABC9-4634-8862-DA2873CF7B5D}"/>
              </a:ext>
            </a:extLst>
          </p:cNvPr>
          <p:cNvCxnSpPr>
            <a:cxnSpLocks/>
          </p:cNvCxnSpPr>
          <p:nvPr/>
        </p:nvCxnSpPr>
        <p:spPr>
          <a:xfrm flipV="1">
            <a:off x="3887535" y="5964988"/>
            <a:ext cx="981242" cy="802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B7F0DC4-E238-4173-80DA-E0CDC5D28395}"/>
              </a:ext>
            </a:extLst>
          </p:cNvPr>
          <p:cNvCxnSpPr>
            <a:cxnSpLocks/>
          </p:cNvCxnSpPr>
          <p:nvPr/>
        </p:nvCxnSpPr>
        <p:spPr>
          <a:xfrm>
            <a:off x="3887535" y="5010482"/>
            <a:ext cx="5348" cy="94113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6" descr="A picture containing green&#10;&#10;Description generated with very high confidence">
            <a:extLst>
              <a:ext uri="{FF2B5EF4-FFF2-40B4-BE49-F238E27FC236}">
                <a16:creationId xmlns:a16="http://schemas.microsoft.com/office/drawing/2014/main" id="{03979147-A229-4FF5-BEC8-906FE9C2EDB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64016" y="5004383"/>
            <a:ext cx="980074" cy="953336"/>
          </a:xfrm>
          <a:prstGeom prst="rect">
            <a:avLst/>
          </a:prstGeom>
        </p:spPr>
      </p:pic>
      <p:pic>
        <p:nvPicPr>
          <p:cNvPr id="38" name="Picture 31">
            <a:extLst>
              <a:ext uri="{FF2B5EF4-FFF2-40B4-BE49-F238E27FC236}">
                <a16:creationId xmlns:a16="http://schemas.microsoft.com/office/drawing/2014/main" id="{12A682FC-8395-49C6-BE0C-7302336360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61759" y="4990971"/>
            <a:ext cx="912063" cy="888045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BFFE96A-9459-4D69-B655-27B354D2109D}"/>
              </a:ext>
            </a:extLst>
          </p:cNvPr>
          <p:cNvCxnSpPr>
            <a:cxnSpLocks/>
          </p:cNvCxnSpPr>
          <p:nvPr/>
        </p:nvCxnSpPr>
        <p:spPr>
          <a:xfrm flipH="1">
            <a:off x="8798604" y="5959639"/>
            <a:ext cx="1068015" cy="486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2" descr="A close up of a persons face&#10;&#10;Description generated with very high confidence">
            <a:extLst>
              <a:ext uri="{FF2B5EF4-FFF2-40B4-BE49-F238E27FC236}">
                <a16:creationId xmlns:a16="http://schemas.microsoft.com/office/drawing/2014/main" id="{B4948FC7-FC94-40CC-B788-792E734E26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86227" y="165016"/>
            <a:ext cx="1020179" cy="1020179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D0149AD-B509-4E94-935A-DDD17BBA29D0}"/>
              </a:ext>
            </a:extLst>
          </p:cNvPr>
          <p:cNvCxnSpPr>
            <a:cxnSpLocks/>
          </p:cNvCxnSpPr>
          <p:nvPr/>
        </p:nvCxnSpPr>
        <p:spPr>
          <a:xfrm flipH="1">
            <a:off x="11793618" y="157743"/>
            <a:ext cx="8020" cy="1034717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D3984D0-354C-42AC-94F8-DEC0A3B83179}"/>
              </a:ext>
            </a:extLst>
          </p:cNvPr>
          <p:cNvCxnSpPr>
            <a:cxnSpLocks/>
          </p:cNvCxnSpPr>
          <p:nvPr/>
        </p:nvCxnSpPr>
        <p:spPr>
          <a:xfrm flipH="1">
            <a:off x="10750881" y="1080163"/>
            <a:ext cx="1117596" cy="534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6" descr="A close up of a car&#10;&#10;Description generated with very high confidence">
            <a:extLst>
              <a:ext uri="{FF2B5EF4-FFF2-40B4-BE49-F238E27FC236}">
                <a16:creationId xmlns:a16="http://schemas.microsoft.com/office/drawing/2014/main" id="{CF2D7B9F-A96E-435F-9200-873C259841E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07032" y="1085783"/>
            <a:ext cx="991938" cy="1010119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DC08BBB-FBBA-46FB-B30B-3AF6F041DAB5}"/>
              </a:ext>
            </a:extLst>
          </p:cNvPr>
          <p:cNvCxnSpPr>
            <a:cxnSpLocks/>
          </p:cNvCxnSpPr>
          <p:nvPr/>
        </p:nvCxnSpPr>
        <p:spPr>
          <a:xfrm flipH="1">
            <a:off x="11780250" y="1120268"/>
            <a:ext cx="8020" cy="102134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58703B3-4470-40BD-9AEE-86CDA735041B}"/>
              </a:ext>
            </a:extLst>
          </p:cNvPr>
          <p:cNvCxnSpPr>
            <a:cxnSpLocks/>
          </p:cNvCxnSpPr>
          <p:nvPr/>
        </p:nvCxnSpPr>
        <p:spPr>
          <a:xfrm flipH="1" flipV="1">
            <a:off x="10724142" y="1954459"/>
            <a:ext cx="1077493" cy="801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50" descr="A close up of a person wearing a dress shirt and tie&#10;&#10;Description generated with very high confidence">
            <a:extLst>
              <a:ext uri="{FF2B5EF4-FFF2-40B4-BE49-F238E27FC236}">
                <a16:creationId xmlns:a16="http://schemas.microsoft.com/office/drawing/2014/main" id="{5AD18B3A-5E50-4847-A0B2-A55676ECFA2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93663" y="1963821"/>
            <a:ext cx="991937" cy="951833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DA488AC-DA85-471A-8FE1-F3D17DE28329}"/>
              </a:ext>
            </a:extLst>
          </p:cNvPr>
          <p:cNvCxnSpPr>
            <a:cxnSpLocks/>
          </p:cNvCxnSpPr>
          <p:nvPr/>
        </p:nvCxnSpPr>
        <p:spPr>
          <a:xfrm flipH="1">
            <a:off x="11780249" y="2029321"/>
            <a:ext cx="8020" cy="1007981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4" descr="A close up of a person in a white shirt&#10;&#10;Description generated with high confidence">
            <a:extLst>
              <a:ext uri="{FF2B5EF4-FFF2-40B4-BE49-F238E27FC236}">
                <a16:creationId xmlns:a16="http://schemas.microsoft.com/office/drawing/2014/main" id="{DCC70765-2179-499C-9E3F-45B95847663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07032" y="2912979"/>
            <a:ext cx="978570" cy="1058781"/>
          </a:xfrm>
          <a:prstGeom prst="rect">
            <a:avLst/>
          </a:prstGeom>
        </p:spPr>
      </p:pic>
      <p:pic>
        <p:nvPicPr>
          <p:cNvPr id="56" name="Picture 56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6F5A74C3-9BB6-49FC-87F1-F4395D052D5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07033" y="3902244"/>
            <a:ext cx="991936" cy="951832"/>
          </a:xfrm>
          <a:prstGeom prst="rect">
            <a:avLst/>
          </a:prstGeom>
        </p:spPr>
      </p:pic>
      <p:pic>
        <p:nvPicPr>
          <p:cNvPr id="58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C4FF449-E287-48F1-AFF0-858325235B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16797" y="4997208"/>
            <a:ext cx="965200" cy="979602"/>
          </a:xfrm>
          <a:prstGeom prst="rect">
            <a:avLst/>
          </a:prstGeom>
        </p:spPr>
      </p:pic>
      <p:pic>
        <p:nvPicPr>
          <p:cNvPr id="59" name="Picture 59" descr="A picture containing table, whisk, indoor, kitchenware&#10;&#10;Description generated with very high confidence">
            <a:extLst>
              <a:ext uri="{FF2B5EF4-FFF2-40B4-BE49-F238E27FC236}">
                <a16:creationId xmlns:a16="http://schemas.microsoft.com/office/drawing/2014/main" id="{B37631DF-5A17-45AB-862F-925E29B47E4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07033" y="4855410"/>
            <a:ext cx="991938" cy="876970"/>
          </a:xfrm>
          <a:prstGeom prst="rect">
            <a:avLst/>
          </a:prstGeom>
        </p:spPr>
      </p:pic>
      <p:pic>
        <p:nvPicPr>
          <p:cNvPr id="61" name="Picture 14" descr="A picture containing wall, indoor&#10;&#10;Description generated with high confidence">
            <a:extLst>
              <a:ext uri="{FF2B5EF4-FFF2-40B4-BE49-F238E27FC236}">
                <a16:creationId xmlns:a16="http://schemas.microsoft.com/office/drawing/2014/main" id="{3DCA19C6-82A3-48EA-8BDC-555696A7EA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7031" y="5734250"/>
            <a:ext cx="991937" cy="910656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7E7AF8EB-6BD1-4EE7-A0CA-A840C2B8F64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50606" y="4996448"/>
            <a:ext cx="982579" cy="9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67</Words>
  <Application>Microsoft Macintosh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Abadi</vt:lpstr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Minji.Kim@mail.citytech.cuny.edu</cp:lastModifiedBy>
  <cp:revision>1921</cp:revision>
  <dcterms:created xsi:type="dcterms:W3CDTF">2013-07-15T20:26:40Z</dcterms:created>
  <dcterms:modified xsi:type="dcterms:W3CDTF">2019-12-19T01:45:45Z</dcterms:modified>
</cp:coreProperties>
</file>