
<file path=[Content_Types].xml><?xml version="1.0" encoding="utf-8"?>
<Types xmlns="http://schemas.openxmlformats.org/package/2006/content-types">
  <Default Extension="1" ContentType="image/jpeg"/>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324" r:id="rId3"/>
    <p:sldId id="322" r:id="rId4"/>
    <p:sldId id="350" r:id="rId5"/>
    <p:sldId id="351" r:id="rId6"/>
    <p:sldId id="354" r:id="rId7"/>
    <p:sldId id="355" r:id="rId8"/>
    <p:sldId id="356" r:id="rId9"/>
    <p:sldId id="400" r:id="rId10"/>
    <p:sldId id="300"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116" d="100"/>
          <a:sy n="116" d="100"/>
        </p:scale>
        <p:origin x="120" y="17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08841-3026-4FE2-898C-5D38B37FFC0E}"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en-US"/>
        </a:p>
      </dgm:t>
    </dgm:pt>
    <dgm:pt modelId="{C5031D0B-5D80-4679-9961-08284E03536F}">
      <dgm:prSet custT="1"/>
      <dgm:spPr/>
      <dgm:t>
        <a:bodyPr/>
        <a:lstStyle/>
        <a:p>
          <a:r>
            <a:rPr lang="en-US" sz="2000" b="1" dirty="0">
              <a:solidFill>
                <a:schemeClr val="tx2"/>
              </a:solidFill>
              <a:latin typeface="Helvetica" panose="020B0604020202020204" pitchFamily="34" charset="0"/>
              <a:ea typeface="Calibri" panose="020F0502020204030204" pitchFamily="34" charset="0"/>
              <a:cs typeface="Times New Roman" panose="02020603050405020304" pitchFamily="18" charset="0"/>
            </a:rPr>
            <a:t>Developing curriculum that incorporates diverse perspectives and experiences</a:t>
          </a: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gm:t>
    </dgm:pt>
    <dgm:pt modelId="{B0176431-7B98-4F79-B5A7-E992F1E8EA15}" type="parTrans" cxnId="{F8D14A22-C5AA-4AC5-AD9D-3505C6FF3CB4}">
      <dgm:prSet/>
      <dgm:spPr/>
      <dgm:t>
        <a:bodyPr/>
        <a:lstStyle/>
        <a:p>
          <a:endParaRPr lang="en-US"/>
        </a:p>
      </dgm:t>
    </dgm:pt>
    <dgm:pt modelId="{9F6CC91A-0727-4BFF-9D10-4780F0377466}" type="sibTrans" cxnId="{F8D14A22-C5AA-4AC5-AD9D-3505C6FF3CB4}">
      <dgm:prSet/>
      <dgm:spPr/>
      <dgm:t>
        <a:bodyPr/>
        <a:lstStyle/>
        <a:p>
          <a:endParaRPr lang="en-US"/>
        </a:p>
      </dgm:t>
    </dgm:pt>
    <dgm:pt modelId="{0EF46CDA-4C06-42FC-BF21-976B345F697D}">
      <dgm:prSet custT="1"/>
      <dgm:spPr/>
      <dgm:t>
        <a:bodyPr/>
        <a:lstStyle/>
        <a:p>
          <a:r>
            <a:rPr lang="en-US" sz="2000" b="1" dirty="0">
              <a:solidFill>
                <a:schemeClr val="tx2"/>
              </a:solidFill>
              <a:latin typeface="Helvetica" panose="020B0604020202020204" pitchFamily="34" charset="0"/>
              <a:ea typeface="Calibri" panose="020F0502020204030204" pitchFamily="34" charset="0"/>
              <a:cs typeface="Times New Roman" panose="02020603050405020304" pitchFamily="18" charset="0"/>
            </a:rPr>
            <a:t>Ensuring that the course examples reflect a diverse society</a:t>
          </a: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gm:t>
    </dgm:pt>
    <dgm:pt modelId="{328DD798-79C2-490B-95A0-A83C11BF800F}" type="parTrans" cxnId="{3A34630C-71A5-4940-A936-BB1AFD9CB961}">
      <dgm:prSet/>
      <dgm:spPr/>
      <dgm:t>
        <a:bodyPr/>
        <a:lstStyle/>
        <a:p>
          <a:endParaRPr lang="en-US"/>
        </a:p>
      </dgm:t>
    </dgm:pt>
    <dgm:pt modelId="{E58ACFB6-F9BA-4559-9C83-D554166D4CEB}" type="sibTrans" cxnId="{3A34630C-71A5-4940-A936-BB1AFD9CB961}">
      <dgm:prSet/>
      <dgm:spPr/>
      <dgm:t>
        <a:bodyPr/>
        <a:lstStyle/>
        <a:p>
          <a:endParaRPr lang="en-US"/>
        </a:p>
      </dgm:t>
    </dgm:pt>
    <dgm:pt modelId="{CEB55ADF-D1F7-4A6D-8607-359AED97374F}">
      <dgm:prSet custT="1"/>
      <dgm:spPr/>
      <dgm:t>
        <a:bodyPr/>
        <a:lstStyle/>
        <a:p>
          <a:r>
            <a:rPr lang="en-US" sz="2000" b="1" dirty="0">
              <a:solidFill>
                <a:schemeClr val="tx2"/>
              </a:solidFill>
              <a:latin typeface="Helvetica" panose="020B0604020202020204" pitchFamily="34" charset="0"/>
              <a:ea typeface="Calibri" panose="020F0502020204030204" pitchFamily="34" charset="0"/>
              <a:cs typeface="Times New Roman" panose="02020603050405020304" pitchFamily="18" charset="0"/>
            </a:rPr>
            <a:t>Share resources that demonstrate Students’ diverse needs</a:t>
          </a: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gm:t>
    </dgm:pt>
    <dgm:pt modelId="{CFA4D449-689F-43D6-BC67-306BE496004E}" type="parTrans" cxnId="{D8D7B2AF-5D83-4B56-9F90-CACAAEF45A7A}">
      <dgm:prSet/>
      <dgm:spPr/>
      <dgm:t>
        <a:bodyPr/>
        <a:lstStyle/>
        <a:p>
          <a:endParaRPr lang="en-US"/>
        </a:p>
      </dgm:t>
    </dgm:pt>
    <dgm:pt modelId="{512E5B3E-791B-40C2-8A48-599E448E5C80}" type="sibTrans" cxnId="{D8D7B2AF-5D83-4B56-9F90-CACAAEF45A7A}">
      <dgm:prSet/>
      <dgm:spPr/>
      <dgm:t>
        <a:bodyPr/>
        <a:lstStyle/>
        <a:p>
          <a:endParaRPr lang="en-US"/>
        </a:p>
      </dgm:t>
    </dgm:pt>
    <dgm:pt modelId="{491DD47A-A541-409F-A79B-ADE699D1D82A}">
      <dgm:prSet custT="1"/>
      <dgm:spPr/>
      <dgm:t>
        <a:bodyPr/>
        <a:lstStyle/>
        <a:p>
          <a:r>
            <a:rPr lang="en-US" sz="2000" b="1" dirty="0">
              <a:solidFill>
                <a:schemeClr val="tx2"/>
              </a:solidFill>
              <a:latin typeface="Helvetica" panose="020B0604020202020204" pitchFamily="34" charset="0"/>
              <a:ea typeface="Calibri" panose="020F0502020204030204" pitchFamily="34" charset="0"/>
              <a:cs typeface="Times New Roman" panose="02020603050405020304" pitchFamily="18" charset="0"/>
            </a:rPr>
            <a:t>Communicating respect for diverse student backgrounds and identities </a:t>
          </a: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gm:t>
    </dgm:pt>
    <dgm:pt modelId="{66912F63-A3CB-435B-BE37-B35A5CCC7383}" type="parTrans" cxnId="{F28B094B-CFA1-4FA0-A4D1-2B8F85B30A09}">
      <dgm:prSet/>
      <dgm:spPr/>
      <dgm:t>
        <a:bodyPr/>
        <a:lstStyle/>
        <a:p>
          <a:endParaRPr lang="en-US"/>
        </a:p>
      </dgm:t>
    </dgm:pt>
    <dgm:pt modelId="{2FCF366F-8991-4F30-A2F4-79B17A3F435C}" type="sibTrans" cxnId="{F28B094B-CFA1-4FA0-A4D1-2B8F85B30A09}">
      <dgm:prSet/>
      <dgm:spPr/>
      <dgm:t>
        <a:bodyPr/>
        <a:lstStyle/>
        <a:p>
          <a:endParaRPr lang="en-US"/>
        </a:p>
      </dgm:t>
    </dgm:pt>
    <dgm:pt modelId="{1A565252-1B41-4A82-97E6-B3C11D076252}">
      <dgm:prSet custT="1"/>
      <dgm:spPr/>
      <dgm:t>
        <a:bodyPr/>
        <a:lstStyle/>
        <a:p>
          <a:r>
            <a:rPr lang="en-US" sz="2000" b="1" dirty="0">
              <a:solidFill>
                <a:schemeClr val="tx2"/>
              </a:solidFill>
              <a:latin typeface="Helvetica" panose="020B0604020202020204" pitchFamily="34" charset="0"/>
              <a:ea typeface="Calibri" panose="020F0502020204030204" pitchFamily="34" charset="0"/>
              <a:cs typeface="Times New Roman" panose="02020603050405020304" pitchFamily="18" charset="0"/>
            </a:rPr>
            <a:t>Setting clear expectations and managing respectful dialogue</a:t>
          </a: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gm:t>
    </dgm:pt>
    <dgm:pt modelId="{971CCFF1-946C-49F9-BE9B-2ACD2D87BD89}" type="parTrans" cxnId="{82EA94CC-61F5-48CC-AFBE-70C062641313}">
      <dgm:prSet/>
      <dgm:spPr/>
      <dgm:t>
        <a:bodyPr/>
        <a:lstStyle/>
        <a:p>
          <a:endParaRPr lang="en-US"/>
        </a:p>
      </dgm:t>
    </dgm:pt>
    <dgm:pt modelId="{98D714D2-DE67-4247-B318-D87F2139904B}" type="sibTrans" cxnId="{82EA94CC-61F5-48CC-AFBE-70C062641313}">
      <dgm:prSet/>
      <dgm:spPr/>
      <dgm:t>
        <a:bodyPr/>
        <a:lstStyle/>
        <a:p>
          <a:endParaRPr lang="en-US"/>
        </a:p>
      </dgm:t>
    </dgm:pt>
    <dgm:pt modelId="{562167F6-45B7-4474-B556-E33E205D020A}">
      <dgm:prSet custT="1"/>
      <dgm:spPr/>
      <dgm:t>
        <a:bodyPr/>
        <a:lstStyle/>
        <a:p>
          <a:r>
            <a:rPr lang="en-US" sz="2000" b="1" dirty="0">
              <a:solidFill>
                <a:schemeClr val="tx2"/>
              </a:solidFill>
              <a:latin typeface="Helvetica" panose="020B0604020202020204" pitchFamily="34" charset="0"/>
              <a:ea typeface="Calibri" panose="020F0502020204030204" pitchFamily="34" charset="0"/>
              <a:cs typeface="Times New Roman" panose="02020603050405020304" pitchFamily="18" charset="0"/>
            </a:rPr>
            <a:t>Promoting and inviting diverse perspectives and points of view within the course</a:t>
          </a: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gm:t>
    </dgm:pt>
    <dgm:pt modelId="{AC15FA37-CD09-47A6-84EF-31B8DFB0BF9A}" type="parTrans" cxnId="{12FDFD51-343E-4CB4-8078-8E7C7B4FC55C}">
      <dgm:prSet/>
      <dgm:spPr/>
      <dgm:t>
        <a:bodyPr/>
        <a:lstStyle/>
        <a:p>
          <a:endParaRPr lang="en-US"/>
        </a:p>
      </dgm:t>
    </dgm:pt>
    <dgm:pt modelId="{F002CE5C-F5CC-47F8-AC74-5CD047E9FB19}" type="sibTrans" cxnId="{12FDFD51-343E-4CB4-8078-8E7C7B4FC55C}">
      <dgm:prSet/>
      <dgm:spPr/>
      <dgm:t>
        <a:bodyPr/>
        <a:lstStyle/>
        <a:p>
          <a:endParaRPr lang="en-US"/>
        </a:p>
      </dgm:t>
    </dgm:pt>
    <dgm:pt modelId="{9A25F3E7-6CF8-455B-9888-32C6B8476D35}">
      <dgm:prSet custT="1"/>
      <dgm:spPr/>
      <dgm:t>
        <a:bodyPr/>
        <a:lstStyle/>
        <a:p>
          <a:pPr>
            <a:buSzPts val="1000"/>
            <a:buFont typeface="Symbol" panose="05050102010706020507" pitchFamily="18" charset="2"/>
            <a:buChar char=""/>
          </a:pPr>
          <a:r>
            <a:rPr lang="en-US" sz="2000" b="1" dirty="0">
              <a:solidFill>
                <a:schemeClr val="tx2"/>
              </a:solidFill>
            </a:rPr>
            <a:t>Recognize, avoid, and mitigate the impact of stereotypes and microaggressions</a:t>
          </a:r>
          <a:endParaRPr lang="en-US" sz="2000" dirty="0">
            <a:solidFill>
              <a:schemeClr val="tx2"/>
            </a:solidFill>
          </a:endParaRPr>
        </a:p>
      </dgm:t>
    </dgm:pt>
    <dgm:pt modelId="{C209B4D4-22D6-462D-B06A-5EF7A0C78A99}" type="parTrans" cxnId="{3A012E42-15F6-4FF0-9DA6-639E8C08EC78}">
      <dgm:prSet/>
      <dgm:spPr/>
      <dgm:t>
        <a:bodyPr/>
        <a:lstStyle/>
        <a:p>
          <a:endParaRPr lang="en-US"/>
        </a:p>
      </dgm:t>
    </dgm:pt>
    <dgm:pt modelId="{25F8E192-89F5-441F-B0B7-EA7EF0B2F44A}" type="sibTrans" cxnId="{3A012E42-15F6-4FF0-9DA6-639E8C08EC78}">
      <dgm:prSet/>
      <dgm:spPr/>
      <dgm:t>
        <a:bodyPr/>
        <a:lstStyle/>
        <a:p>
          <a:endParaRPr lang="en-US"/>
        </a:p>
      </dgm:t>
    </dgm:pt>
    <dgm:pt modelId="{384F4587-614E-4B49-BE85-A265E27FBD22}" type="pres">
      <dgm:prSet presAssocID="{0C908841-3026-4FE2-898C-5D38B37FFC0E}" presName="linear" presStyleCnt="0">
        <dgm:presLayoutVars>
          <dgm:dir/>
          <dgm:animLvl val="lvl"/>
          <dgm:resizeHandles val="exact"/>
        </dgm:presLayoutVars>
      </dgm:prSet>
      <dgm:spPr/>
    </dgm:pt>
    <dgm:pt modelId="{A79C71A2-450B-4272-95B0-B606DF438C14}" type="pres">
      <dgm:prSet presAssocID="{C5031D0B-5D80-4679-9961-08284E03536F}" presName="parentLin" presStyleCnt="0"/>
      <dgm:spPr/>
    </dgm:pt>
    <dgm:pt modelId="{5D8B73AF-0134-4302-BD21-CE19F0F57936}" type="pres">
      <dgm:prSet presAssocID="{C5031D0B-5D80-4679-9961-08284E03536F}" presName="parentLeftMargin" presStyleLbl="node1" presStyleIdx="0" presStyleCnt="7"/>
      <dgm:spPr/>
    </dgm:pt>
    <dgm:pt modelId="{686201E6-7316-4BD7-B6B9-BB4A7D91738C}" type="pres">
      <dgm:prSet presAssocID="{C5031D0B-5D80-4679-9961-08284E03536F}" presName="parentText" presStyleLbl="node1" presStyleIdx="0" presStyleCnt="7" custScaleX="142857">
        <dgm:presLayoutVars>
          <dgm:chMax val="0"/>
          <dgm:bulletEnabled val="1"/>
        </dgm:presLayoutVars>
      </dgm:prSet>
      <dgm:spPr/>
    </dgm:pt>
    <dgm:pt modelId="{9E74B74E-A39B-4959-B085-FFA145D4672D}" type="pres">
      <dgm:prSet presAssocID="{C5031D0B-5D80-4679-9961-08284E03536F}" presName="negativeSpace" presStyleCnt="0"/>
      <dgm:spPr/>
    </dgm:pt>
    <dgm:pt modelId="{14613772-D4F7-4B30-B981-113B634CA703}" type="pres">
      <dgm:prSet presAssocID="{C5031D0B-5D80-4679-9961-08284E03536F}" presName="childText" presStyleLbl="conFgAcc1" presStyleIdx="0" presStyleCnt="7">
        <dgm:presLayoutVars>
          <dgm:bulletEnabled val="1"/>
        </dgm:presLayoutVars>
      </dgm:prSet>
      <dgm:spPr/>
    </dgm:pt>
    <dgm:pt modelId="{DD969670-C30E-4EA2-A99E-EB7A6A5471E9}" type="pres">
      <dgm:prSet presAssocID="{9F6CC91A-0727-4BFF-9D10-4780F0377466}" presName="spaceBetweenRectangles" presStyleCnt="0"/>
      <dgm:spPr/>
    </dgm:pt>
    <dgm:pt modelId="{5DD8A0FF-90E3-4BA8-8511-78B41DB894D3}" type="pres">
      <dgm:prSet presAssocID="{0EF46CDA-4C06-42FC-BF21-976B345F697D}" presName="parentLin" presStyleCnt="0"/>
      <dgm:spPr/>
    </dgm:pt>
    <dgm:pt modelId="{3CBDDC2C-1103-4BC6-9046-E6E8F78E7D4E}" type="pres">
      <dgm:prSet presAssocID="{0EF46CDA-4C06-42FC-BF21-976B345F697D}" presName="parentLeftMargin" presStyleLbl="node1" presStyleIdx="0" presStyleCnt="7"/>
      <dgm:spPr/>
    </dgm:pt>
    <dgm:pt modelId="{EBD37C39-F2C0-41A4-8466-A7007896C184}" type="pres">
      <dgm:prSet presAssocID="{0EF46CDA-4C06-42FC-BF21-976B345F697D}" presName="parentText" presStyleLbl="node1" presStyleIdx="1" presStyleCnt="7" custScaleX="142857">
        <dgm:presLayoutVars>
          <dgm:chMax val="0"/>
          <dgm:bulletEnabled val="1"/>
        </dgm:presLayoutVars>
      </dgm:prSet>
      <dgm:spPr/>
    </dgm:pt>
    <dgm:pt modelId="{F607FBB8-7CB0-4A6A-9E4F-BBC61489BD12}" type="pres">
      <dgm:prSet presAssocID="{0EF46CDA-4C06-42FC-BF21-976B345F697D}" presName="negativeSpace" presStyleCnt="0"/>
      <dgm:spPr/>
    </dgm:pt>
    <dgm:pt modelId="{9BA0093E-038E-4604-B405-169C541AF413}" type="pres">
      <dgm:prSet presAssocID="{0EF46CDA-4C06-42FC-BF21-976B345F697D}" presName="childText" presStyleLbl="conFgAcc1" presStyleIdx="1" presStyleCnt="7">
        <dgm:presLayoutVars>
          <dgm:bulletEnabled val="1"/>
        </dgm:presLayoutVars>
      </dgm:prSet>
      <dgm:spPr/>
    </dgm:pt>
    <dgm:pt modelId="{F9D4F523-16DF-437F-92A4-DF4018283ADE}" type="pres">
      <dgm:prSet presAssocID="{E58ACFB6-F9BA-4559-9C83-D554166D4CEB}" presName="spaceBetweenRectangles" presStyleCnt="0"/>
      <dgm:spPr/>
    </dgm:pt>
    <dgm:pt modelId="{D1285950-C1D7-475B-8059-7F039003BDBD}" type="pres">
      <dgm:prSet presAssocID="{562167F6-45B7-4474-B556-E33E205D020A}" presName="parentLin" presStyleCnt="0"/>
      <dgm:spPr/>
    </dgm:pt>
    <dgm:pt modelId="{3BDB6EA8-8116-4632-A265-973923EF00EC}" type="pres">
      <dgm:prSet presAssocID="{562167F6-45B7-4474-B556-E33E205D020A}" presName="parentLeftMargin" presStyleLbl="node1" presStyleIdx="1" presStyleCnt="7"/>
      <dgm:spPr/>
    </dgm:pt>
    <dgm:pt modelId="{E6BFB706-B52E-437A-A6F4-F9FAD2600BC1}" type="pres">
      <dgm:prSet presAssocID="{562167F6-45B7-4474-B556-E33E205D020A}" presName="parentText" presStyleLbl="node1" presStyleIdx="2" presStyleCnt="7" custScaleX="142857">
        <dgm:presLayoutVars>
          <dgm:chMax val="0"/>
          <dgm:bulletEnabled val="1"/>
        </dgm:presLayoutVars>
      </dgm:prSet>
      <dgm:spPr/>
    </dgm:pt>
    <dgm:pt modelId="{6908B08A-F6F5-4A79-A320-C854F18F0DB2}" type="pres">
      <dgm:prSet presAssocID="{562167F6-45B7-4474-B556-E33E205D020A}" presName="negativeSpace" presStyleCnt="0"/>
      <dgm:spPr/>
    </dgm:pt>
    <dgm:pt modelId="{D9EB8B89-9447-4C17-A64D-51D4456DAFE7}" type="pres">
      <dgm:prSet presAssocID="{562167F6-45B7-4474-B556-E33E205D020A}" presName="childText" presStyleLbl="conFgAcc1" presStyleIdx="2" presStyleCnt="7">
        <dgm:presLayoutVars>
          <dgm:bulletEnabled val="1"/>
        </dgm:presLayoutVars>
      </dgm:prSet>
      <dgm:spPr/>
    </dgm:pt>
    <dgm:pt modelId="{EC198A15-B392-48A8-AC32-B627D829C3BD}" type="pres">
      <dgm:prSet presAssocID="{F002CE5C-F5CC-47F8-AC74-5CD047E9FB19}" presName="spaceBetweenRectangles" presStyleCnt="0"/>
      <dgm:spPr/>
    </dgm:pt>
    <dgm:pt modelId="{56683520-F4A2-4A10-BB5A-BB59E9011619}" type="pres">
      <dgm:prSet presAssocID="{1A565252-1B41-4A82-97E6-B3C11D076252}" presName="parentLin" presStyleCnt="0"/>
      <dgm:spPr/>
    </dgm:pt>
    <dgm:pt modelId="{B8FD1A65-BF33-4E5A-9F31-9EC36278CB6D}" type="pres">
      <dgm:prSet presAssocID="{1A565252-1B41-4A82-97E6-B3C11D076252}" presName="parentLeftMargin" presStyleLbl="node1" presStyleIdx="2" presStyleCnt="7"/>
      <dgm:spPr/>
    </dgm:pt>
    <dgm:pt modelId="{21B938AC-9E67-4262-B1A7-CC31A8D4DB3A}" type="pres">
      <dgm:prSet presAssocID="{1A565252-1B41-4A82-97E6-B3C11D076252}" presName="parentText" presStyleLbl="node1" presStyleIdx="3" presStyleCnt="7" custScaleX="142857">
        <dgm:presLayoutVars>
          <dgm:chMax val="0"/>
          <dgm:bulletEnabled val="1"/>
        </dgm:presLayoutVars>
      </dgm:prSet>
      <dgm:spPr/>
    </dgm:pt>
    <dgm:pt modelId="{005BD805-1AF2-4FA9-9814-02CC629457A8}" type="pres">
      <dgm:prSet presAssocID="{1A565252-1B41-4A82-97E6-B3C11D076252}" presName="negativeSpace" presStyleCnt="0"/>
      <dgm:spPr/>
    </dgm:pt>
    <dgm:pt modelId="{A397C28C-3B63-4EDF-A3B3-CA194588B43A}" type="pres">
      <dgm:prSet presAssocID="{1A565252-1B41-4A82-97E6-B3C11D076252}" presName="childText" presStyleLbl="conFgAcc1" presStyleIdx="3" presStyleCnt="7">
        <dgm:presLayoutVars>
          <dgm:bulletEnabled val="1"/>
        </dgm:presLayoutVars>
      </dgm:prSet>
      <dgm:spPr/>
    </dgm:pt>
    <dgm:pt modelId="{7A8AA609-F0D2-4462-8607-3D2EFB225E0C}" type="pres">
      <dgm:prSet presAssocID="{98D714D2-DE67-4247-B318-D87F2139904B}" presName="spaceBetweenRectangles" presStyleCnt="0"/>
      <dgm:spPr/>
    </dgm:pt>
    <dgm:pt modelId="{F57A1A7F-2D69-4C92-B714-06FE23F7526B}" type="pres">
      <dgm:prSet presAssocID="{491DD47A-A541-409F-A79B-ADE699D1D82A}" presName="parentLin" presStyleCnt="0"/>
      <dgm:spPr/>
    </dgm:pt>
    <dgm:pt modelId="{693115C6-9733-4806-8B1C-F36A2947EE62}" type="pres">
      <dgm:prSet presAssocID="{491DD47A-A541-409F-A79B-ADE699D1D82A}" presName="parentLeftMargin" presStyleLbl="node1" presStyleIdx="3" presStyleCnt="7"/>
      <dgm:spPr/>
    </dgm:pt>
    <dgm:pt modelId="{C6BC99F1-F4ED-4B13-9D6D-97ACBBFED3F4}" type="pres">
      <dgm:prSet presAssocID="{491DD47A-A541-409F-A79B-ADE699D1D82A}" presName="parentText" presStyleLbl="node1" presStyleIdx="4" presStyleCnt="7" custScaleX="142857">
        <dgm:presLayoutVars>
          <dgm:chMax val="0"/>
          <dgm:bulletEnabled val="1"/>
        </dgm:presLayoutVars>
      </dgm:prSet>
      <dgm:spPr/>
    </dgm:pt>
    <dgm:pt modelId="{B662FAFC-C427-44FD-8B51-CA9916BBD8F9}" type="pres">
      <dgm:prSet presAssocID="{491DD47A-A541-409F-A79B-ADE699D1D82A}" presName="negativeSpace" presStyleCnt="0"/>
      <dgm:spPr/>
    </dgm:pt>
    <dgm:pt modelId="{B6500670-1497-4F95-A0B4-A0C7F5165CDA}" type="pres">
      <dgm:prSet presAssocID="{491DD47A-A541-409F-A79B-ADE699D1D82A}" presName="childText" presStyleLbl="conFgAcc1" presStyleIdx="4" presStyleCnt="7">
        <dgm:presLayoutVars>
          <dgm:bulletEnabled val="1"/>
        </dgm:presLayoutVars>
      </dgm:prSet>
      <dgm:spPr/>
    </dgm:pt>
    <dgm:pt modelId="{2BE40B03-F8A6-43C2-956C-62FE8A42BA27}" type="pres">
      <dgm:prSet presAssocID="{2FCF366F-8991-4F30-A2F4-79B17A3F435C}" presName="spaceBetweenRectangles" presStyleCnt="0"/>
      <dgm:spPr/>
    </dgm:pt>
    <dgm:pt modelId="{62169637-5419-4BDE-8D49-B6B254A74D69}" type="pres">
      <dgm:prSet presAssocID="{CEB55ADF-D1F7-4A6D-8607-359AED97374F}" presName="parentLin" presStyleCnt="0"/>
      <dgm:spPr/>
    </dgm:pt>
    <dgm:pt modelId="{EB09583E-3B44-4AC8-9D59-E6CB3EA42BB3}" type="pres">
      <dgm:prSet presAssocID="{CEB55ADF-D1F7-4A6D-8607-359AED97374F}" presName="parentLeftMargin" presStyleLbl="node1" presStyleIdx="4" presStyleCnt="7"/>
      <dgm:spPr/>
    </dgm:pt>
    <dgm:pt modelId="{8CBC5E34-461B-406C-A48F-792C28A07678}" type="pres">
      <dgm:prSet presAssocID="{CEB55ADF-D1F7-4A6D-8607-359AED97374F}" presName="parentText" presStyleLbl="node1" presStyleIdx="5" presStyleCnt="7" custScaleX="142857">
        <dgm:presLayoutVars>
          <dgm:chMax val="0"/>
          <dgm:bulletEnabled val="1"/>
        </dgm:presLayoutVars>
      </dgm:prSet>
      <dgm:spPr/>
    </dgm:pt>
    <dgm:pt modelId="{DC399823-7FC3-4356-B227-2BC79696B305}" type="pres">
      <dgm:prSet presAssocID="{CEB55ADF-D1F7-4A6D-8607-359AED97374F}" presName="negativeSpace" presStyleCnt="0"/>
      <dgm:spPr/>
    </dgm:pt>
    <dgm:pt modelId="{198B793C-EA54-42CA-B01E-38B163E4CF56}" type="pres">
      <dgm:prSet presAssocID="{CEB55ADF-D1F7-4A6D-8607-359AED97374F}" presName="childText" presStyleLbl="conFgAcc1" presStyleIdx="5" presStyleCnt="7">
        <dgm:presLayoutVars>
          <dgm:bulletEnabled val="1"/>
        </dgm:presLayoutVars>
      </dgm:prSet>
      <dgm:spPr/>
    </dgm:pt>
    <dgm:pt modelId="{782F650E-2DD5-4F99-AE53-4963130BDBA8}" type="pres">
      <dgm:prSet presAssocID="{512E5B3E-791B-40C2-8A48-599E448E5C80}" presName="spaceBetweenRectangles" presStyleCnt="0"/>
      <dgm:spPr/>
    </dgm:pt>
    <dgm:pt modelId="{ADBDC04B-598C-4C3C-91CE-EF8490898C0B}" type="pres">
      <dgm:prSet presAssocID="{9A25F3E7-6CF8-455B-9888-32C6B8476D35}" presName="parentLin" presStyleCnt="0"/>
      <dgm:spPr/>
    </dgm:pt>
    <dgm:pt modelId="{4D946790-6E1B-4ECC-ACAB-4A0F11F77086}" type="pres">
      <dgm:prSet presAssocID="{9A25F3E7-6CF8-455B-9888-32C6B8476D35}" presName="parentLeftMargin" presStyleLbl="node1" presStyleIdx="5" presStyleCnt="7"/>
      <dgm:spPr/>
    </dgm:pt>
    <dgm:pt modelId="{9FBFFAB2-5753-4F71-8917-F028CFD4C303}" type="pres">
      <dgm:prSet presAssocID="{9A25F3E7-6CF8-455B-9888-32C6B8476D35}" presName="parentText" presStyleLbl="node1" presStyleIdx="6" presStyleCnt="7" custScaleX="142857">
        <dgm:presLayoutVars>
          <dgm:chMax val="0"/>
          <dgm:bulletEnabled val="1"/>
        </dgm:presLayoutVars>
      </dgm:prSet>
      <dgm:spPr/>
    </dgm:pt>
    <dgm:pt modelId="{9D5A05E6-737C-4DC3-98F3-1CB572A97264}" type="pres">
      <dgm:prSet presAssocID="{9A25F3E7-6CF8-455B-9888-32C6B8476D35}" presName="negativeSpace" presStyleCnt="0"/>
      <dgm:spPr/>
    </dgm:pt>
    <dgm:pt modelId="{15F8EF62-C2B4-4C3B-AAFF-1CEDD820A540}" type="pres">
      <dgm:prSet presAssocID="{9A25F3E7-6CF8-455B-9888-32C6B8476D35}" presName="childText" presStyleLbl="conFgAcc1" presStyleIdx="6" presStyleCnt="7">
        <dgm:presLayoutVars>
          <dgm:bulletEnabled val="1"/>
        </dgm:presLayoutVars>
      </dgm:prSet>
      <dgm:spPr/>
    </dgm:pt>
  </dgm:ptLst>
  <dgm:cxnLst>
    <dgm:cxn modelId="{C4F99507-C0EE-4B77-BBE4-64723BD8693C}" type="presOf" srcId="{CEB55ADF-D1F7-4A6D-8607-359AED97374F}" destId="{8CBC5E34-461B-406C-A48F-792C28A07678}" srcOrd="1" destOrd="0" presId="urn:microsoft.com/office/officeart/2005/8/layout/list1"/>
    <dgm:cxn modelId="{3A34630C-71A5-4940-A936-BB1AFD9CB961}" srcId="{0C908841-3026-4FE2-898C-5D38B37FFC0E}" destId="{0EF46CDA-4C06-42FC-BF21-976B345F697D}" srcOrd="1" destOrd="0" parTransId="{328DD798-79C2-490B-95A0-A83C11BF800F}" sibTransId="{E58ACFB6-F9BA-4559-9C83-D554166D4CEB}"/>
    <dgm:cxn modelId="{987C3E1D-5244-44D9-9A99-EA23C6737FB1}" type="presOf" srcId="{491DD47A-A541-409F-A79B-ADE699D1D82A}" destId="{C6BC99F1-F4ED-4B13-9D6D-97ACBBFED3F4}" srcOrd="1" destOrd="0" presId="urn:microsoft.com/office/officeart/2005/8/layout/list1"/>
    <dgm:cxn modelId="{F8D14A22-C5AA-4AC5-AD9D-3505C6FF3CB4}" srcId="{0C908841-3026-4FE2-898C-5D38B37FFC0E}" destId="{C5031D0B-5D80-4679-9961-08284E03536F}" srcOrd="0" destOrd="0" parTransId="{B0176431-7B98-4F79-B5A7-E992F1E8EA15}" sibTransId="{9F6CC91A-0727-4BFF-9D10-4780F0377466}"/>
    <dgm:cxn modelId="{441CAA2A-E623-43F6-A41A-D00C55D645A8}" type="presOf" srcId="{0EF46CDA-4C06-42FC-BF21-976B345F697D}" destId="{EBD37C39-F2C0-41A4-8466-A7007896C184}" srcOrd="1" destOrd="0" presId="urn:microsoft.com/office/officeart/2005/8/layout/list1"/>
    <dgm:cxn modelId="{B1020739-F664-4BEF-923E-D3ECF4D3A3DA}" type="presOf" srcId="{9A25F3E7-6CF8-455B-9888-32C6B8476D35}" destId="{4D946790-6E1B-4ECC-ACAB-4A0F11F77086}" srcOrd="0" destOrd="0" presId="urn:microsoft.com/office/officeart/2005/8/layout/list1"/>
    <dgm:cxn modelId="{7AB1123B-2AEA-4BAC-8C3D-EE82E8DE87D6}" type="presOf" srcId="{0C908841-3026-4FE2-898C-5D38B37FFC0E}" destId="{384F4587-614E-4B49-BE85-A265E27FBD22}" srcOrd="0" destOrd="0" presId="urn:microsoft.com/office/officeart/2005/8/layout/list1"/>
    <dgm:cxn modelId="{3A012E42-15F6-4FF0-9DA6-639E8C08EC78}" srcId="{0C908841-3026-4FE2-898C-5D38B37FFC0E}" destId="{9A25F3E7-6CF8-455B-9888-32C6B8476D35}" srcOrd="6" destOrd="0" parTransId="{C209B4D4-22D6-462D-B06A-5EF7A0C78A99}" sibTransId="{25F8E192-89F5-441F-B0B7-EA7EF0B2F44A}"/>
    <dgm:cxn modelId="{DEF44F67-79B7-4E29-BBD8-6B90FCCE3EE7}" type="presOf" srcId="{1A565252-1B41-4A82-97E6-B3C11D076252}" destId="{B8FD1A65-BF33-4E5A-9F31-9EC36278CB6D}" srcOrd="0" destOrd="0" presId="urn:microsoft.com/office/officeart/2005/8/layout/list1"/>
    <dgm:cxn modelId="{560A6768-B74B-4106-8267-46077A55375C}" type="presOf" srcId="{562167F6-45B7-4474-B556-E33E205D020A}" destId="{3BDB6EA8-8116-4632-A265-973923EF00EC}" srcOrd="0" destOrd="0" presId="urn:microsoft.com/office/officeart/2005/8/layout/list1"/>
    <dgm:cxn modelId="{F28B094B-CFA1-4FA0-A4D1-2B8F85B30A09}" srcId="{0C908841-3026-4FE2-898C-5D38B37FFC0E}" destId="{491DD47A-A541-409F-A79B-ADE699D1D82A}" srcOrd="4" destOrd="0" parTransId="{66912F63-A3CB-435B-BE37-B35A5CCC7383}" sibTransId="{2FCF366F-8991-4F30-A2F4-79B17A3F435C}"/>
    <dgm:cxn modelId="{12FDFD51-343E-4CB4-8078-8E7C7B4FC55C}" srcId="{0C908841-3026-4FE2-898C-5D38B37FFC0E}" destId="{562167F6-45B7-4474-B556-E33E205D020A}" srcOrd="2" destOrd="0" parTransId="{AC15FA37-CD09-47A6-84EF-31B8DFB0BF9A}" sibTransId="{F002CE5C-F5CC-47F8-AC74-5CD047E9FB19}"/>
    <dgm:cxn modelId="{DCA1B99A-21B1-4723-AA73-5BDEA4D5BBF0}" type="presOf" srcId="{491DD47A-A541-409F-A79B-ADE699D1D82A}" destId="{693115C6-9733-4806-8B1C-F36A2947EE62}" srcOrd="0" destOrd="0" presId="urn:microsoft.com/office/officeart/2005/8/layout/list1"/>
    <dgm:cxn modelId="{1C3DB39C-07F6-4467-B848-DA9A49F90F05}" type="presOf" srcId="{CEB55ADF-D1F7-4A6D-8607-359AED97374F}" destId="{EB09583E-3B44-4AC8-9D59-E6CB3EA42BB3}" srcOrd="0" destOrd="0" presId="urn:microsoft.com/office/officeart/2005/8/layout/list1"/>
    <dgm:cxn modelId="{094203A0-A17A-439F-BED8-A10CAA906551}" type="presOf" srcId="{0EF46CDA-4C06-42FC-BF21-976B345F697D}" destId="{3CBDDC2C-1103-4BC6-9046-E6E8F78E7D4E}" srcOrd="0" destOrd="0" presId="urn:microsoft.com/office/officeart/2005/8/layout/list1"/>
    <dgm:cxn modelId="{483C12A5-0D4F-4CFD-9FC8-E1E1E88090B8}" type="presOf" srcId="{9A25F3E7-6CF8-455B-9888-32C6B8476D35}" destId="{9FBFFAB2-5753-4F71-8917-F028CFD4C303}" srcOrd="1" destOrd="0" presId="urn:microsoft.com/office/officeart/2005/8/layout/list1"/>
    <dgm:cxn modelId="{80BB05A9-6F98-4A67-9624-806C112FD98C}" type="presOf" srcId="{1A565252-1B41-4A82-97E6-B3C11D076252}" destId="{21B938AC-9E67-4262-B1A7-CC31A8D4DB3A}" srcOrd="1" destOrd="0" presId="urn:microsoft.com/office/officeart/2005/8/layout/list1"/>
    <dgm:cxn modelId="{D8D7B2AF-5D83-4B56-9F90-CACAAEF45A7A}" srcId="{0C908841-3026-4FE2-898C-5D38B37FFC0E}" destId="{CEB55ADF-D1F7-4A6D-8607-359AED97374F}" srcOrd="5" destOrd="0" parTransId="{CFA4D449-689F-43D6-BC67-306BE496004E}" sibTransId="{512E5B3E-791B-40C2-8A48-599E448E5C80}"/>
    <dgm:cxn modelId="{603F0CBE-DE33-4BBB-8068-ECBEB7ABD2AC}" type="presOf" srcId="{C5031D0B-5D80-4679-9961-08284E03536F}" destId="{686201E6-7316-4BD7-B6B9-BB4A7D91738C}" srcOrd="1" destOrd="0" presId="urn:microsoft.com/office/officeart/2005/8/layout/list1"/>
    <dgm:cxn modelId="{82EA94CC-61F5-48CC-AFBE-70C062641313}" srcId="{0C908841-3026-4FE2-898C-5D38B37FFC0E}" destId="{1A565252-1B41-4A82-97E6-B3C11D076252}" srcOrd="3" destOrd="0" parTransId="{971CCFF1-946C-49F9-BE9B-2ACD2D87BD89}" sibTransId="{98D714D2-DE67-4247-B318-D87F2139904B}"/>
    <dgm:cxn modelId="{687CABD2-7B03-435A-8792-550A5A5F9285}" type="presOf" srcId="{C5031D0B-5D80-4679-9961-08284E03536F}" destId="{5D8B73AF-0134-4302-BD21-CE19F0F57936}" srcOrd="0" destOrd="0" presId="urn:microsoft.com/office/officeart/2005/8/layout/list1"/>
    <dgm:cxn modelId="{ADA5D7DC-CE55-460D-814A-FED99FA131FB}" type="presOf" srcId="{562167F6-45B7-4474-B556-E33E205D020A}" destId="{E6BFB706-B52E-437A-A6F4-F9FAD2600BC1}" srcOrd="1" destOrd="0" presId="urn:microsoft.com/office/officeart/2005/8/layout/list1"/>
    <dgm:cxn modelId="{20CA8A41-0360-40D4-AC56-8B58480F8785}" type="presParOf" srcId="{384F4587-614E-4B49-BE85-A265E27FBD22}" destId="{A79C71A2-450B-4272-95B0-B606DF438C14}" srcOrd="0" destOrd="0" presId="urn:microsoft.com/office/officeart/2005/8/layout/list1"/>
    <dgm:cxn modelId="{873C78C2-4107-49DD-9476-1698B6A825E7}" type="presParOf" srcId="{A79C71A2-450B-4272-95B0-B606DF438C14}" destId="{5D8B73AF-0134-4302-BD21-CE19F0F57936}" srcOrd="0" destOrd="0" presId="urn:microsoft.com/office/officeart/2005/8/layout/list1"/>
    <dgm:cxn modelId="{B122BDCE-D4FC-45B7-8BB3-221775F10E70}" type="presParOf" srcId="{A79C71A2-450B-4272-95B0-B606DF438C14}" destId="{686201E6-7316-4BD7-B6B9-BB4A7D91738C}" srcOrd="1" destOrd="0" presId="urn:microsoft.com/office/officeart/2005/8/layout/list1"/>
    <dgm:cxn modelId="{8D55882F-E510-428A-A8C2-47625966E937}" type="presParOf" srcId="{384F4587-614E-4B49-BE85-A265E27FBD22}" destId="{9E74B74E-A39B-4959-B085-FFA145D4672D}" srcOrd="1" destOrd="0" presId="urn:microsoft.com/office/officeart/2005/8/layout/list1"/>
    <dgm:cxn modelId="{84742288-4042-46D5-9E1E-BB7D75D11633}" type="presParOf" srcId="{384F4587-614E-4B49-BE85-A265E27FBD22}" destId="{14613772-D4F7-4B30-B981-113B634CA703}" srcOrd="2" destOrd="0" presId="urn:microsoft.com/office/officeart/2005/8/layout/list1"/>
    <dgm:cxn modelId="{8E62A4E7-897D-4522-8309-A95B4B1DF564}" type="presParOf" srcId="{384F4587-614E-4B49-BE85-A265E27FBD22}" destId="{DD969670-C30E-4EA2-A99E-EB7A6A5471E9}" srcOrd="3" destOrd="0" presId="urn:microsoft.com/office/officeart/2005/8/layout/list1"/>
    <dgm:cxn modelId="{8A94F524-134C-454A-9C3B-570EB5AD7DA3}" type="presParOf" srcId="{384F4587-614E-4B49-BE85-A265E27FBD22}" destId="{5DD8A0FF-90E3-4BA8-8511-78B41DB894D3}" srcOrd="4" destOrd="0" presId="urn:microsoft.com/office/officeart/2005/8/layout/list1"/>
    <dgm:cxn modelId="{2C6C2BB0-3A37-4A83-85E3-B630CF55673E}" type="presParOf" srcId="{5DD8A0FF-90E3-4BA8-8511-78B41DB894D3}" destId="{3CBDDC2C-1103-4BC6-9046-E6E8F78E7D4E}" srcOrd="0" destOrd="0" presId="urn:microsoft.com/office/officeart/2005/8/layout/list1"/>
    <dgm:cxn modelId="{65F30C8D-D943-4360-A237-FF06E7F110EC}" type="presParOf" srcId="{5DD8A0FF-90E3-4BA8-8511-78B41DB894D3}" destId="{EBD37C39-F2C0-41A4-8466-A7007896C184}" srcOrd="1" destOrd="0" presId="urn:microsoft.com/office/officeart/2005/8/layout/list1"/>
    <dgm:cxn modelId="{FFF85E3B-F91C-412E-BDBA-2162628311F9}" type="presParOf" srcId="{384F4587-614E-4B49-BE85-A265E27FBD22}" destId="{F607FBB8-7CB0-4A6A-9E4F-BBC61489BD12}" srcOrd="5" destOrd="0" presId="urn:microsoft.com/office/officeart/2005/8/layout/list1"/>
    <dgm:cxn modelId="{7D3579DE-5B92-41A8-83E9-3AFE847F85C8}" type="presParOf" srcId="{384F4587-614E-4B49-BE85-A265E27FBD22}" destId="{9BA0093E-038E-4604-B405-169C541AF413}" srcOrd="6" destOrd="0" presId="urn:microsoft.com/office/officeart/2005/8/layout/list1"/>
    <dgm:cxn modelId="{2A5E40AB-D39E-4BC3-AE37-EE525A6A9A7C}" type="presParOf" srcId="{384F4587-614E-4B49-BE85-A265E27FBD22}" destId="{F9D4F523-16DF-437F-92A4-DF4018283ADE}" srcOrd="7" destOrd="0" presId="urn:microsoft.com/office/officeart/2005/8/layout/list1"/>
    <dgm:cxn modelId="{E9C7AC61-9D83-43F9-8B25-55B027168E4F}" type="presParOf" srcId="{384F4587-614E-4B49-BE85-A265E27FBD22}" destId="{D1285950-C1D7-475B-8059-7F039003BDBD}" srcOrd="8" destOrd="0" presId="urn:microsoft.com/office/officeart/2005/8/layout/list1"/>
    <dgm:cxn modelId="{74805542-87C2-43C7-9B58-988ADC4D3F54}" type="presParOf" srcId="{D1285950-C1D7-475B-8059-7F039003BDBD}" destId="{3BDB6EA8-8116-4632-A265-973923EF00EC}" srcOrd="0" destOrd="0" presId="urn:microsoft.com/office/officeart/2005/8/layout/list1"/>
    <dgm:cxn modelId="{B66284AD-512F-4A60-8569-D2B40E261F98}" type="presParOf" srcId="{D1285950-C1D7-475B-8059-7F039003BDBD}" destId="{E6BFB706-B52E-437A-A6F4-F9FAD2600BC1}" srcOrd="1" destOrd="0" presId="urn:microsoft.com/office/officeart/2005/8/layout/list1"/>
    <dgm:cxn modelId="{5818891F-4FE2-46A6-83D0-9CC67C418849}" type="presParOf" srcId="{384F4587-614E-4B49-BE85-A265E27FBD22}" destId="{6908B08A-F6F5-4A79-A320-C854F18F0DB2}" srcOrd="9" destOrd="0" presId="urn:microsoft.com/office/officeart/2005/8/layout/list1"/>
    <dgm:cxn modelId="{498EC57E-7E40-4CA9-A565-7F01A5FE2A8D}" type="presParOf" srcId="{384F4587-614E-4B49-BE85-A265E27FBD22}" destId="{D9EB8B89-9447-4C17-A64D-51D4456DAFE7}" srcOrd="10" destOrd="0" presId="urn:microsoft.com/office/officeart/2005/8/layout/list1"/>
    <dgm:cxn modelId="{CF5EFC80-F320-470D-8EB3-64C11F61302A}" type="presParOf" srcId="{384F4587-614E-4B49-BE85-A265E27FBD22}" destId="{EC198A15-B392-48A8-AC32-B627D829C3BD}" srcOrd="11" destOrd="0" presId="urn:microsoft.com/office/officeart/2005/8/layout/list1"/>
    <dgm:cxn modelId="{53B6BB88-0E11-4FEE-9A80-1DC7A687CC9B}" type="presParOf" srcId="{384F4587-614E-4B49-BE85-A265E27FBD22}" destId="{56683520-F4A2-4A10-BB5A-BB59E9011619}" srcOrd="12" destOrd="0" presId="urn:microsoft.com/office/officeart/2005/8/layout/list1"/>
    <dgm:cxn modelId="{D2C08DE6-1D85-4566-B5CE-750F72590D60}" type="presParOf" srcId="{56683520-F4A2-4A10-BB5A-BB59E9011619}" destId="{B8FD1A65-BF33-4E5A-9F31-9EC36278CB6D}" srcOrd="0" destOrd="0" presId="urn:microsoft.com/office/officeart/2005/8/layout/list1"/>
    <dgm:cxn modelId="{22141C56-A524-47C1-8416-1495BF3DE681}" type="presParOf" srcId="{56683520-F4A2-4A10-BB5A-BB59E9011619}" destId="{21B938AC-9E67-4262-B1A7-CC31A8D4DB3A}" srcOrd="1" destOrd="0" presId="urn:microsoft.com/office/officeart/2005/8/layout/list1"/>
    <dgm:cxn modelId="{99CEA2EE-8F68-4A5D-A2F6-2F92C624DC89}" type="presParOf" srcId="{384F4587-614E-4B49-BE85-A265E27FBD22}" destId="{005BD805-1AF2-4FA9-9814-02CC629457A8}" srcOrd="13" destOrd="0" presId="urn:microsoft.com/office/officeart/2005/8/layout/list1"/>
    <dgm:cxn modelId="{11153B3B-C3D1-4197-B0B0-356B44E6FA9C}" type="presParOf" srcId="{384F4587-614E-4B49-BE85-A265E27FBD22}" destId="{A397C28C-3B63-4EDF-A3B3-CA194588B43A}" srcOrd="14" destOrd="0" presId="urn:microsoft.com/office/officeart/2005/8/layout/list1"/>
    <dgm:cxn modelId="{89FB8E90-C182-41B0-846F-64FE820C3DED}" type="presParOf" srcId="{384F4587-614E-4B49-BE85-A265E27FBD22}" destId="{7A8AA609-F0D2-4462-8607-3D2EFB225E0C}" srcOrd="15" destOrd="0" presId="urn:microsoft.com/office/officeart/2005/8/layout/list1"/>
    <dgm:cxn modelId="{DBF4D296-E25E-4B6E-A9CD-132906A320AC}" type="presParOf" srcId="{384F4587-614E-4B49-BE85-A265E27FBD22}" destId="{F57A1A7F-2D69-4C92-B714-06FE23F7526B}" srcOrd="16" destOrd="0" presId="urn:microsoft.com/office/officeart/2005/8/layout/list1"/>
    <dgm:cxn modelId="{04F77A16-FF64-4613-98F1-E19E855E3AF9}" type="presParOf" srcId="{F57A1A7F-2D69-4C92-B714-06FE23F7526B}" destId="{693115C6-9733-4806-8B1C-F36A2947EE62}" srcOrd="0" destOrd="0" presId="urn:microsoft.com/office/officeart/2005/8/layout/list1"/>
    <dgm:cxn modelId="{A5A3F5AF-A34A-4711-99FD-6DC18ACE7A92}" type="presParOf" srcId="{F57A1A7F-2D69-4C92-B714-06FE23F7526B}" destId="{C6BC99F1-F4ED-4B13-9D6D-97ACBBFED3F4}" srcOrd="1" destOrd="0" presId="urn:microsoft.com/office/officeart/2005/8/layout/list1"/>
    <dgm:cxn modelId="{17333518-B80F-4193-93FE-C11C10EB5CFF}" type="presParOf" srcId="{384F4587-614E-4B49-BE85-A265E27FBD22}" destId="{B662FAFC-C427-44FD-8B51-CA9916BBD8F9}" srcOrd="17" destOrd="0" presId="urn:microsoft.com/office/officeart/2005/8/layout/list1"/>
    <dgm:cxn modelId="{0EFD7BFE-FAC9-4340-B90E-3D7B6E3B83F9}" type="presParOf" srcId="{384F4587-614E-4B49-BE85-A265E27FBD22}" destId="{B6500670-1497-4F95-A0B4-A0C7F5165CDA}" srcOrd="18" destOrd="0" presId="urn:microsoft.com/office/officeart/2005/8/layout/list1"/>
    <dgm:cxn modelId="{AC1533B4-6783-4CAC-92F6-CEB53926C1E3}" type="presParOf" srcId="{384F4587-614E-4B49-BE85-A265E27FBD22}" destId="{2BE40B03-F8A6-43C2-956C-62FE8A42BA27}" srcOrd="19" destOrd="0" presId="urn:microsoft.com/office/officeart/2005/8/layout/list1"/>
    <dgm:cxn modelId="{0F92ADE9-E4F5-49F4-8096-88BC8FB4CEEF}" type="presParOf" srcId="{384F4587-614E-4B49-BE85-A265E27FBD22}" destId="{62169637-5419-4BDE-8D49-B6B254A74D69}" srcOrd="20" destOrd="0" presId="urn:microsoft.com/office/officeart/2005/8/layout/list1"/>
    <dgm:cxn modelId="{E93D94E5-7AC9-44AA-841C-DD76122B98BF}" type="presParOf" srcId="{62169637-5419-4BDE-8D49-B6B254A74D69}" destId="{EB09583E-3B44-4AC8-9D59-E6CB3EA42BB3}" srcOrd="0" destOrd="0" presId="urn:microsoft.com/office/officeart/2005/8/layout/list1"/>
    <dgm:cxn modelId="{A2797026-6BE5-4FF4-87DE-7681B83E4422}" type="presParOf" srcId="{62169637-5419-4BDE-8D49-B6B254A74D69}" destId="{8CBC5E34-461B-406C-A48F-792C28A07678}" srcOrd="1" destOrd="0" presId="urn:microsoft.com/office/officeart/2005/8/layout/list1"/>
    <dgm:cxn modelId="{7F43F9B1-7ACD-4942-96C1-173016627AF0}" type="presParOf" srcId="{384F4587-614E-4B49-BE85-A265E27FBD22}" destId="{DC399823-7FC3-4356-B227-2BC79696B305}" srcOrd="21" destOrd="0" presId="urn:microsoft.com/office/officeart/2005/8/layout/list1"/>
    <dgm:cxn modelId="{EE283C69-8BF2-4248-98A7-B3622D761032}" type="presParOf" srcId="{384F4587-614E-4B49-BE85-A265E27FBD22}" destId="{198B793C-EA54-42CA-B01E-38B163E4CF56}" srcOrd="22" destOrd="0" presId="urn:microsoft.com/office/officeart/2005/8/layout/list1"/>
    <dgm:cxn modelId="{DF6DB36C-6A5B-4CD4-B357-F9CB023118A8}" type="presParOf" srcId="{384F4587-614E-4B49-BE85-A265E27FBD22}" destId="{782F650E-2DD5-4F99-AE53-4963130BDBA8}" srcOrd="23" destOrd="0" presId="urn:microsoft.com/office/officeart/2005/8/layout/list1"/>
    <dgm:cxn modelId="{4B30A443-F7F2-40BA-97AC-4DF8D8E11ECB}" type="presParOf" srcId="{384F4587-614E-4B49-BE85-A265E27FBD22}" destId="{ADBDC04B-598C-4C3C-91CE-EF8490898C0B}" srcOrd="24" destOrd="0" presId="urn:microsoft.com/office/officeart/2005/8/layout/list1"/>
    <dgm:cxn modelId="{49FFEF07-D895-461D-9472-B67C009D25B0}" type="presParOf" srcId="{ADBDC04B-598C-4C3C-91CE-EF8490898C0B}" destId="{4D946790-6E1B-4ECC-ACAB-4A0F11F77086}" srcOrd="0" destOrd="0" presId="urn:microsoft.com/office/officeart/2005/8/layout/list1"/>
    <dgm:cxn modelId="{45A3AE4A-AA73-4F13-ACCE-CA46936D049B}" type="presParOf" srcId="{ADBDC04B-598C-4C3C-91CE-EF8490898C0B}" destId="{9FBFFAB2-5753-4F71-8917-F028CFD4C303}" srcOrd="1" destOrd="0" presId="urn:microsoft.com/office/officeart/2005/8/layout/list1"/>
    <dgm:cxn modelId="{F9FA1C69-3213-42B8-B29A-CD124CEE1CA7}" type="presParOf" srcId="{384F4587-614E-4B49-BE85-A265E27FBD22}" destId="{9D5A05E6-737C-4DC3-98F3-1CB572A97264}" srcOrd="25" destOrd="0" presId="urn:microsoft.com/office/officeart/2005/8/layout/list1"/>
    <dgm:cxn modelId="{2345765C-F0BD-4F3C-BA83-0A3118842DB3}" type="presParOf" srcId="{384F4587-614E-4B49-BE85-A265E27FBD22}" destId="{15F8EF62-C2B4-4C3B-AAFF-1CEDD820A540}"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0946D4-F45A-4FA0-99EB-33E1DBDDB86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7CFC83E-5824-4E56-A222-3F2002425AB3}">
      <dgm:prSet phldrT="[Text]"/>
      <dgm:spPr/>
      <dgm:t>
        <a:bodyPr/>
        <a:lstStyle/>
        <a:p>
          <a:r>
            <a:rPr lang="en-US" dirty="0"/>
            <a:t>(10 minutes) Interactive Q&amp;A</a:t>
          </a:r>
        </a:p>
        <a:p>
          <a:r>
            <a:rPr lang="en-US" dirty="0"/>
            <a:t>Sharing ideas about the key concepts from the presentation</a:t>
          </a:r>
        </a:p>
      </dgm:t>
    </dgm:pt>
    <dgm:pt modelId="{A6AD0DC9-0799-4F33-8C0B-39B420144AD3}" type="parTrans" cxnId="{A0A29A70-E1F1-4397-A22D-7B1D138B081E}">
      <dgm:prSet/>
      <dgm:spPr/>
      <dgm:t>
        <a:bodyPr/>
        <a:lstStyle/>
        <a:p>
          <a:endParaRPr lang="en-US"/>
        </a:p>
      </dgm:t>
    </dgm:pt>
    <dgm:pt modelId="{CA152B27-4171-4B2A-B185-63C4AE89CAE2}" type="sibTrans" cxnId="{A0A29A70-E1F1-4397-A22D-7B1D138B081E}">
      <dgm:prSet/>
      <dgm:spPr/>
      <dgm:t>
        <a:bodyPr/>
        <a:lstStyle/>
        <a:p>
          <a:endParaRPr lang="en-US"/>
        </a:p>
      </dgm:t>
    </dgm:pt>
    <dgm:pt modelId="{247CE240-2558-449D-99EF-07A0A8B4F0F7}">
      <dgm:prSet/>
      <dgm:spPr/>
      <dgm:t>
        <a:bodyPr/>
        <a:lstStyle/>
        <a:p>
          <a:r>
            <a:rPr lang="en-US" dirty="0">
              <a:solidFill>
                <a:srgbClr val="212121"/>
              </a:solidFill>
              <a:latin typeface="Calibri" panose="020F0502020204030204" pitchFamily="34" charset="0"/>
            </a:rPr>
            <a:t>(10-min) Interactive</a:t>
          </a:r>
        </a:p>
        <a:p>
          <a:r>
            <a:rPr lang="en-US" b="1" dirty="0">
              <a:solidFill>
                <a:srgbClr val="212121"/>
              </a:solidFill>
              <a:latin typeface="Calibri" panose="020F0502020204030204" pitchFamily="34" charset="0"/>
            </a:rPr>
            <a:t>Show one example from your syllabus that communicates inclusion. Type on chat box. Share</a:t>
          </a:r>
          <a:endParaRPr lang="en-US" dirty="0">
            <a:solidFill>
              <a:srgbClr val="212121"/>
            </a:solidFill>
            <a:latin typeface="wf_segoe-ui_normal"/>
          </a:endParaRPr>
        </a:p>
      </dgm:t>
    </dgm:pt>
    <dgm:pt modelId="{2EC87CAE-5D46-4056-994F-3EE6DE43CE9C}" type="parTrans" cxnId="{FC84084C-9D9F-4D65-BC38-6AA47AF7D0FD}">
      <dgm:prSet/>
      <dgm:spPr/>
      <dgm:t>
        <a:bodyPr/>
        <a:lstStyle/>
        <a:p>
          <a:endParaRPr lang="en-US"/>
        </a:p>
      </dgm:t>
    </dgm:pt>
    <dgm:pt modelId="{68F657B5-772D-46AD-B459-39BD194B1B1D}" type="sibTrans" cxnId="{FC84084C-9D9F-4D65-BC38-6AA47AF7D0FD}">
      <dgm:prSet/>
      <dgm:spPr/>
      <dgm:t>
        <a:bodyPr/>
        <a:lstStyle/>
        <a:p>
          <a:endParaRPr lang="en-US"/>
        </a:p>
      </dgm:t>
    </dgm:pt>
    <dgm:pt modelId="{BEA5D39D-7A70-415E-9145-5DB7FC062EB4}" type="pres">
      <dgm:prSet presAssocID="{B00946D4-F45A-4FA0-99EB-33E1DBDDB86F}" presName="linear" presStyleCnt="0">
        <dgm:presLayoutVars>
          <dgm:animLvl val="lvl"/>
          <dgm:resizeHandles val="exact"/>
        </dgm:presLayoutVars>
      </dgm:prSet>
      <dgm:spPr/>
    </dgm:pt>
    <dgm:pt modelId="{7EC41441-E3F6-4AB6-8423-6FB380F76134}" type="pres">
      <dgm:prSet presAssocID="{E7CFC83E-5824-4E56-A222-3F2002425AB3}" presName="parentText" presStyleLbl="node1" presStyleIdx="0" presStyleCnt="2">
        <dgm:presLayoutVars>
          <dgm:chMax val="0"/>
          <dgm:bulletEnabled val="1"/>
        </dgm:presLayoutVars>
      </dgm:prSet>
      <dgm:spPr/>
    </dgm:pt>
    <dgm:pt modelId="{ED153CBB-D59E-4752-9506-637AA46587F7}" type="pres">
      <dgm:prSet presAssocID="{CA152B27-4171-4B2A-B185-63C4AE89CAE2}" presName="spacer" presStyleCnt="0"/>
      <dgm:spPr/>
    </dgm:pt>
    <dgm:pt modelId="{579EF2FD-4E82-4D92-B6B5-615C945A48CA}" type="pres">
      <dgm:prSet presAssocID="{247CE240-2558-449D-99EF-07A0A8B4F0F7}" presName="parentText" presStyleLbl="node1" presStyleIdx="1" presStyleCnt="2" custLinFactY="37916" custLinFactNeighborX="1" custLinFactNeighborY="100000">
        <dgm:presLayoutVars>
          <dgm:chMax val="0"/>
          <dgm:bulletEnabled val="1"/>
        </dgm:presLayoutVars>
      </dgm:prSet>
      <dgm:spPr/>
    </dgm:pt>
  </dgm:ptLst>
  <dgm:cxnLst>
    <dgm:cxn modelId="{FC84084C-9D9F-4D65-BC38-6AA47AF7D0FD}" srcId="{B00946D4-F45A-4FA0-99EB-33E1DBDDB86F}" destId="{247CE240-2558-449D-99EF-07A0A8B4F0F7}" srcOrd="1" destOrd="0" parTransId="{2EC87CAE-5D46-4056-994F-3EE6DE43CE9C}" sibTransId="{68F657B5-772D-46AD-B459-39BD194B1B1D}"/>
    <dgm:cxn modelId="{5697016F-1C5F-451A-B7EB-4804D77927E8}" type="presOf" srcId="{E7CFC83E-5824-4E56-A222-3F2002425AB3}" destId="{7EC41441-E3F6-4AB6-8423-6FB380F76134}" srcOrd="0" destOrd="0" presId="urn:microsoft.com/office/officeart/2005/8/layout/vList2"/>
    <dgm:cxn modelId="{A0A29A70-E1F1-4397-A22D-7B1D138B081E}" srcId="{B00946D4-F45A-4FA0-99EB-33E1DBDDB86F}" destId="{E7CFC83E-5824-4E56-A222-3F2002425AB3}" srcOrd="0" destOrd="0" parTransId="{A6AD0DC9-0799-4F33-8C0B-39B420144AD3}" sibTransId="{CA152B27-4171-4B2A-B185-63C4AE89CAE2}"/>
    <dgm:cxn modelId="{D6E3449F-9434-4EC4-89EF-CBC0482DEAB1}" type="presOf" srcId="{247CE240-2558-449D-99EF-07A0A8B4F0F7}" destId="{579EF2FD-4E82-4D92-B6B5-615C945A48CA}" srcOrd="0" destOrd="0" presId="urn:microsoft.com/office/officeart/2005/8/layout/vList2"/>
    <dgm:cxn modelId="{0B5C4EDD-73E8-4CD2-8ECB-1C930A1800E5}" type="presOf" srcId="{B00946D4-F45A-4FA0-99EB-33E1DBDDB86F}" destId="{BEA5D39D-7A70-415E-9145-5DB7FC062EB4}" srcOrd="0" destOrd="0" presId="urn:microsoft.com/office/officeart/2005/8/layout/vList2"/>
    <dgm:cxn modelId="{DA3A5E1C-3A5C-49B9-B42C-56EAAECF6264}" type="presParOf" srcId="{BEA5D39D-7A70-415E-9145-5DB7FC062EB4}" destId="{7EC41441-E3F6-4AB6-8423-6FB380F76134}" srcOrd="0" destOrd="0" presId="urn:microsoft.com/office/officeart/2005/8/layout/vList2"/>
    <dgm:cxn modelId="{B567AE58-EDB8-4C0E-A95C-508F0A9E367E}" type="presParOf" srcId="{BEA5D39D-7A70-415E-9145-5DB7FC062EB4}" destId="{ED153CBB-D59E-4752-9506-637AA46587F7}" srcOrd="1" destOrd="0" presId="urn:microsoft.com/office/officeart/2005/8/layout/vList2"/>
    <dgm:cxn modelId="{848EA166-CE79-48BB-BC29-80A957FFA15F}" type="presParOf" srcId="{BEA5D39D-7A70-415E-9145-5DB7FC062EB4}" destId="{579EF2FD-4E82-4D92-B6B5-615C945A48C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13772-D4F7-4B30-B981-113B634CA703}">
      <dsp:nvSpPr>
        <dsp:cNvPr id="0" name=""/>
        <dsp:cNvSpPr/>
      </dsp:nvSpPr>
      <dsp:spPr>
        <a:xfrm>
          <a:off x="0" y="253972"/>
          <a:ext cx="1138469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6201E6-7316-4BD7-B6B9-BB4A7D91738C}">
      <dsp:nvSpPr>
        <dsp:cNvPr id="0" name=""/>
        <dsp:cNvSpPr/>
      </dsp:nvSpPr>
      <dsp:spPr>
        <a:xfrm>
          <a:off x="541995" y="17812"/>
          <a:ext cx="10839905" cy="47232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1220" tIns="0" rIns="30122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Helvetica" panose="020B0604020202020204" pitchFamily="34" charset="0"/>
              <a:ea typeface="Calibri" panose="020F0502020204030204" pitchFamily="34" charset="0"/>
              <a:cs typeface="Times New Roman" panose="02020603050405020304" pitchFamily="18" charset="0"/>
            </a:rPr>
            <a:t>Developing curriculum that incorporates diverse perspectives and experiences</a:t>
          </a:r>
          <a:endParaRPr lang="en-US" sz="2000" kern="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sp:txBody>
      <dsp:txXfrm>
        <a:off x="565052" y="40869"/>
        <a:ext cx="10793791" cy="426206"/>
      </dsp:txXfrm>
    </dsp:sp>
    <dsp:sp modelId="{9BA0093E-038E-4604-B405-169C541AF413}">
      <dsp:nvSpPr>
        <dsp:cNvPr id="0" name=""/>
        <dsp:cNvSpPr/>
      </dsp:nvSpPr>
      <dsp:spPr>
        <a:xfrm>
          <a:off x="0" y="979732"/>
          <a:ext cx="1138469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BD37C39-F2C0-41A4-8466-A7007896C184}">
      <dsp:nvSpPr>
        <dsp:cNvPr id="0" name=""/>
        <dsp:cNvSpPr/>
      </dsp:nvSpPr>
      <dsp:spPr>
        <a:xfrm>
          <a:off x="541995" y="743572"/>
          <a:ext cx="10839905" cy="47232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1220" tIns="0" rIns="30122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Helvetica" panose="020B0604020202020204" pitchFamily="34" charset="0"/>
              <a:ea typeface="Calibri" panose="020F0502020204030204" pitchFamily="34" charset="0"/>
              <a:cs typeface="Times New Roman" panose="02020603050405020304" pitchFamily="18" charset="0"/>
            </a:rPr>
            <a:t>Ensuring that the course examples reflect a diverse society</a:t>
          </a:r>
          <a:endParaRPr lang="en-US" sz="2000" kern="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sp:txBody>
      <dsp:txXfrm>
        <a:off x="565052" y="766629"/>
        <a:ext cx="10793791" cy="426206"/>
      </dsp:txXfrm>
    </dsp:sp>
    <dsp:sp modelId="{D9EB8B89-9447-4C17-A64D-51D4456DAFE7}">
      <dsp:nvSpPr>
        <dsp:cNvPr id="0" name=""/>
        <dsp:cNvSpPr/>
      </dsp:nvSpPr>
      <dsp:spPr>
        <a:xfrm>
          <a:off x="0" y="1705492"/>
          <a:ext cx="1138469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6BFB706-B52E-437A-A6F4-F9FAD2600BC1}">
      <dsp:nvSpPr>
        <dsp:cNvPr id="0" name=""/>
        <dsp:cNvSpPr/>
      </dsp:nvSpPr>
      <dsp:spPr>
        <a:xfrm>
          <a:off x="541995" y="1469332"/>
          <a:ext cx="10839905" cy="47232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1220" tIns="0" rIns="30122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Helvetica" panose="020B0604020202020204" pitchFamily="34" charset="0"/>
              <a:ea typeface="Calibri" panose="020F0502020204030204" pitchFamily="34" charset="0"/>
              <a:cs typeface="Times New Roman" panose="02020603050405020304" pitchFamily="18" charset="0"/>
            </a:rPr>
            <a:t>Promoting and inviting diverse perspectives and points of view within the course</a:t>
          </a:r>
          <a:endParaRPr lang="en-US" sz="2000" kern="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sp:txBody>
      <dsp:txXfrm>
        <a:off x="565052" y="1492389"/>
        <a:ext cx="10793791" cy="426206"/>
      </dsp:txXfrm>
    </dsp:sp>
    <dsp:sp modelId="{A397C28C-3B63-4EDF-A3B3-CA194588B43A}">
      <dsp:nvSpPr>
        <dsp:cNvPr id="0" name=""/>
        <dsp:cNvSpPr/>
      </dsp:nvSpPr>
      <dsp:spPr>
        <a:xfrm>
          <a:off x="0" y="2431252"/>
          <a:ext cx="1138469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B938AC-9E67-4262-B1A7-CC31A8D4DB3A}">
      <dsp:nvSpPr>
        <dsp:cNvPr id="0" name=""/>
        <dsp:cNvSpPr/>
      </dsp:nvSpPr>
      <dsp:spPr>
        <a:xfrm>
          <a:off x="541995" y="2195092"/>
          <a:ext cx="10839905" cy="47232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1220" tIns="0" rIns="30122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Helvetica" panose="020B0604020202020204" pitchFamily="34" charset="0"/>
              <a:ea typeface="Calibri" panose="020F0502020204030204" pitchFamily="34" charset="0"/>
              <a:cs typeface="Times New Roman" panose="02020603050405020304" pitchFamily="18" charset="0"/>
            </a:rPr>
            <a:t>Setting clear expectations and managing respectful dialogue</a:t>
          </a:r>
          <a:endParaRPr lang="en-US" sz="2000" kern="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sp:txBody>
      <dsp:txXfrm>
        <a:off x="565052" y="2218149"/>
        <a:ext cx="10793791" cy="426206"/>
      </dsp:txXfrm>
    </dsp:sp>
    <dsp:sp modelId="{B6500670-1497-4F95-A0B4-A0C7F5165CDA}">
      <dsp:nvSpPr>
        <dsp:cNvPr id="0" name=""/>
        <dsp:cNvSpPr/>
      </dsp:nvSpPr>
      <dsp:spPr>
        <a:xfrm>
          <a:off x="0" y="3157012"/>
          <a:ext cx="1138469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BC99F1-F4ED-4B13-9D6D-97ACBBFED3F4}">
      <dsp:nvSpPr>
        <dsp:cNvPr id="0" name=""/>
        <dsp:cNvSpPr/>
      </dsp:nvSpPr>
      <dsp:spPr>
        <a:xfrm>
          <a:off x="541995" y="2920852"/>
          <a:ext cx="10839905" cy="472320"/>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1220" tIns="0" rIns="30122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Helvetica" panose="020B0604020202020204" pitchFamily="34" charset="0"/>
              <a:ea typeface="Calibri" panose="020F0502020204030204" pitchFamily="34" charset="0"/>
              <a:cs typeface="Times New Roman" panose="02020603050405020304" pitchFamily="18" charset="0"/>
            </a:rPr>
            <a:t>Communicating respect for diverse student backgrounds and identities </a:t>
          </a:r>
          <a:endParaRPr lang="en-US" sz="2000" kern="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sp:txBody>
      <dsp:txXfrm>
        <a:off x="565052" y="2943909"/>
        <a:ext cx="10793791" cy="426206"/>
      </dsp:txXfrm>
    </dsp:sp>
    <dsp:sp modelId="{198B793C-EA54-42CA-B01E-38B163E4CF56}">
      <dsp:nvSpPr>
        <dsp:cNvPr id="0" name=""/>
        <dsp:cNvSpPr/>
      </dsp:nvSpPr>
      <dsp:spPr>
        <a:xfrm>
          <a:off x="0" y="3882772"/>
          <a:ext cx="1138469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CBC5E34-461B-406C-A48F-792C28A07678}">
      <dsp:nvSpPr>
        <dsp:cNvPr id="0" name=""/>
        <dsp:cNvSpPr/>
      </dsp:nvSpPr>
      <dsp:spPr>
        <a:xfrm>
          <a:off x="541995" y="3646612"/>
          <a:ext cx="10839905" cy="47232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1220" tIns="0" rIns="30122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Helvetica" panose="020B0604020202020204" pitchFamily="34" charset="0"/>
              <a:ea typeface="Calibri" panose="020F0502020204030204" pitchFamily="34" charset="0"/>
              <a:cs typeface="Times New Roman" panose="02020603050405020304" pitchFamily="18" charset="0"/>
            </a:rPr>
            <a:t>Share resources that demonstrate Students’ diverse needs</a:t>
          </a:r>
          <a:endParaRPr lang="en-US" sz="2000" kern="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dsp:txBody>
      <dsp:txXfrm>
        <a:off x="565052" y="3669669"/>
        <a:ext cx="10793791" cy="426206"/>
      </dsp:txXfrm>
    </dsp:sp>
    <dsp:sp modelId="{15F8EF62-C2B4-4C3B-AAFF-1CEDD820A540}">
      <dsp:nvSpPr>
        <dsp:cNvPr id="0" name=""/>
        <dsp:cNvSpPr/>
      </dsp:nvSpPr>
      <dsp:spPr>
        <a:xfrm>
          <a:off x="0" y="4608532"/>
          <a:ext cx="1138469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FBFFAB2-5753-4F71-8917-F028CFD4C303}">
      <dsp:nvSpPr>
        <dsp:cNvPr id="0" name=""/>
        <dsp:cNvSpPr/>
      </dsp:nvSpPr>
      <dsp:spPr>
        <a:xfrm>
          <a:off x="541995" y="4372372"/>
          <a:ext cx="10839905" cy="47232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1220" tIns="0" rIns="301220" bIns="0" numCol="1" spcCol="1270" anchor="ctr" anchorCtr="0">
          <a:noAutofit/>
        </a:bodyPr>
        <a:lstStyle/>
        <a:p>
          <a:pPr marL="0" lvl="0" indent="0" algn="l" defTabSz="889000">
            <a:lnSpc>
              <a:spcPct val="90000"/>
            </a:lnSpc>
            <a:spcBef>
              <a:spcPct val="0"/>
            </a:spcBef>
            <a:spcAft>
              <a:spcPct val="35000"/>
            </a:spcAft>
            <a:buSzPts val="1000"/>
            <a:buFont typeface="Symbol" panose="05050102010706020507" pitchFamily="18" charset="2"/>
            <a:buNone/>
          </a:pPr>
          <a:r>
            <a:rPr lang="en-US" sz="2000" b="1" kern="1200" dirty="0">
              <a:solidFill>
                <a:schemeClr val="tx2"/>
              </a:solidFill>
            </a:rPr>
            <a:t>Recognize, avoid, and mitigate the impact of stereotypes and microaggressions</a:t>
          </a:r>
          <a:endParaRPr lang="en-US" sz="2000" kern="1200" dirty="0">
            <a:solidFill>
              <a:schemeClr val="tx2"/>
            </a:solidFill>
          </a:endParaRPr>
        </a:p>
      </dsp:txBody>
      <dsp:txXfrm>
        <a:off x="565052" y="4395429"/>
        <a:ext cx="10793791"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41441-E3F6-4AB6-8423-6FB380F76134}">
      <dsp:nvSpPr>
        <dsp:cNvPr id="0" name=""/>
        <dsp:cNvSpPr/>
      </dsp:nvSpPr>
      <dsp:spPr>
        <a:xfrm>
          <a:off x="0" y="26156"/>
          <a:ext cx="9629774" cy="19223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(10 minutes) Interactive Q&amp;A</a:t>
          </a:r>
        </a:p>
        <a:p>
          <a:pPr marL="0" lvl="0" indent="0" algn="l" defTabSz="1377950">
            <a:lnSpc>
              <a:spcPct val="90000"/>
            </a:lnSpc>
            <a:spcBef>
              <a:spcPct val="0"/>
            </a:spcBef>
            <a:spcAft>
              <a:spcPct val="35000"/>
            </a:spcAft>
            <a:buNone/>
          </a:pPr>
          <a:r>
            <a:rPr lang="en-US" sz="3100" kern="1200" dirty="0"/>
            <a:t>Sharing ideas about the key concepts from the presentation</a:t>
          </a:r>
        </a:p>
      </dsp:txBody>
      <dsp:txXfrm>
        <a:off x="93839" y="119995"/>
        <a:ext cx="9442096" cy="1734632"/>
      </dsp:txXfrm>
    </dsp:sp>
    <dsp:sp modelId="{579EF2FD-4E82-4D92-B6B5-615C945A48CA}">
      <dsp:nvSpPr>
        <dsp:cNvPr id="0" name=""/>
        <dsp:cNvSpPr/>
      </dsp:nvSpPr>
      <dsp:spPr>
        <a:xfrm>
          <a:off x="0" y="2063903"/>
          <a:ext cx="9629774" cy="19223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rgbClr val="212121"/>
              </a:solidFill>
              <a:latin typeface="Calibri" panose="020F0502020204030204" pitchFamily="34" charset="0"/>
            </a:rPr>
            <a:t>(10-min) Interactive</a:t>
          </a:r>
        </a:p>
        <a:p>
          <a:pPr marL="0" lvl="0" indent="0" algn="l" defTabSz="1377950">
            <a:lnSpc>
              <a:spcPct val="90000"/>
            </a:lnSpc>
            <a:spcBef>
              <a:spcPct val="0"/>
            </a:spcBef>
            <a:spcAft>
              <a:spcPct val="35000"/>
            </a:spcAft>
            <a:buNone/>
          </a:pPr>
          <a:r>
            <a:rPr lang="en-US" sz="3100" b="1" kern="1200" dirty="0">
              <a:solidFill>
                <a:srgbClr val="212121"/>
              </a:solidFill>
              <a:latin typeface="Calibri" panose="020F0502020204030204" pitchFamily="34" charset="0"/>
            </a:rPr>
            <a:t>Show one example from your syllabus that communicates inclusion. Type on chat box. Share</a:t>
          </a:r>
          <a:endParaRPr lang="en-US" sz="3100" kern="1200" dirty="0">
            <a:solidFill>
              <a:srgbClr val="212121"/>
            </a:solidFill>
            <a:latin typeface="wf_segoe-ui_normal"/>
          </a:endParaRPr>
        </a:p>
      </dsp:txBody>
      <dsp:txXfrm>
        <a:off x="93839" y="2157742"/>
        <a:ext cx="9442096" cy="17346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2/26/2021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2/26/2021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2900598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2/26/2021</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2/26/2021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2/26/2021</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4022725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775560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2/26/2021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2/26/2021</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2/26/2021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2/26/2021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2/26/2021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2/26/2021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2/26/2021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2/26/2021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2/26/2021</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svg"/><Relationship Id="rId11" Type="http://schemas.microsoft.com/office/2017/06/relationships/model3d" Target="../media/model3d2.glb"/><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microsoft.com/office/2017/06/relationships/model3d" Target="../media/model3d1.glb"/></Relationships>
</file>

<file path=ppt/slides/_rels/slide11.xml.rels><?xml version="1.0" encoding="UTF-8" standalone="yes"?>
<Relationships xmlns="http://schemas.openxmlformats.org/package/2006/relationships"><Relationship Id="rId8" Type="http://schemas.openxmlformats.org/officeDocument/2006/relationships/hyperlink" Target="https://www.rawpixel.com/image/107004/thank-you-note-cup-coffee" TargetMode="External"/><Relationship Id="rId3" Type="http://schemas.openxmlformats.org/officeDocument/2006/relationships/hyperlink" Target="https://openlab.citytech.cuny.edu/mingla-writing-syllabus/files/2021/02/Teaching-Online-A-Practical-Guide-_-Ch-5-_-Selection.pdf" TargetMode="External"/><Relationship Id="rId7" Type="http://schemas.openxmlformats.org/officeDocument/2006/relationships/image" Target="../media/image13.1"/><Relationship Id="rId2" Type="http://schemas.openxmlformats.org/officeDocument/2006/relationships/hyperlink" Target="https://openlab.citytech.cuny.edu/mingla-writing-syllabus/" TargetMode="External"/><Relationship Id="rId1" Type="http://schemas.openxmlformats.org/officeDocument/2006/relationships/slideLayout" Target="../slideLayouts/slideLayout2.xml"/><Relationship Id="rId6" Type="http://schemas.openxmlformats.org/officeDocument/2006/relationships/hyperlink" Target="mailto:lmingla@citytech.cuny.edu" TargetMode="External"/><Relationship Id="rId5" Type="http://schemas.openxmlformats.org/officeDocument/2006/relationships/hyperlink" Target="https://www.ncbi.nlm.nih.gov/pmc/articles/PMC1885909/" TargetMode="External"/><Relationship Id="rId4" Type="http://schemas.openxmlformats.org/officeDocument/2006/relationships/hyperlink" Target="https://openlab.citytech.cuny.edu/mingla-writing-syllabus/files/2021/02/StandardsfromtheQMHigherEducationRubric.pdf"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Writing Syllabi that Promote and Embrace Diversity and Inclusion Part 1/b</a:t>
            </a:r>
          </a:p>
        </p:txBody>
      </p:sp>
      <p:sp>
        <p:nvSpPr>
          <p:cNvPr id="3" name="Subtitle 2"/>
          <p:cNvSpPr>
            <a:spLocks noGrp="1"/>
          </p:cNvSpPr>
          <p:nvPr>
            <p:ph type="subTitle" idx="1"/>
          </p:nvPr>
        </p:nvSpPr>
        <p:spPr/>
        <p:txBody>
          <a:bodyPr/>
          <a:lstStyle/>
          <a:p>
            <a:r>
              <a:rPr lang="en-US" dirty="0"/>
              <a:t>Subtitle</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1326292" y="990600"/>
            <a:ext cx="10027508" cy="707886"/>
          </a:xfrm>
        </p:spPr>
        <p:txBody>
          <a:bodyPr>
            <a:normAutofit/>
          </a:bodyPr>
          <a:lstStyle/>
          <a:p>
            <a:r>
              <a:rPr lang="en-US" dirty="0"/>
              <a:t>                                  </a:t>
            </a:r>
            <a:r>
              <a:rPr lang="en-US" dirty="0">
                <a:solidFill>
                  <a:schemeClr val="tx2"/>
                </a:solidFill>
              </a:rPr>
              <a:t>Key Takeaways</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7035114" y="2035301"/>
            <a:ext cx="4428944" cy="1065523"/>
          </a:xfrm>
        </p:spPr>
        <p:txBody>
          <a:bodyPr/>
          <a:lstStyle/>
          <a:p>
            <a:r>
              <a:rPr lang="en-US" dirty="0"/>
              <a:t>Because we always evolve in creating new better course resources and explore new ways of effective teaching, we as a faculty should always reserve the right to make valuable changes. Those changes should be explained to student and department.</a:t>
            </a:r>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a:xfrm>
            <a:off x="164757" y="2280180"/>
            <a:ext cx="5591669" cy="820645"/>
          </a:xfrm>
        </p:spPr>
        <p:txBody>
          <a:bodyPr/>
          <a:lstStyle/>
          <a:p>
            <a:r>
              <a:rPr lang="en-US" dirty="0"/>
              <a:t>Syllabus are always subject of change to make it better and more functional for the course and the audience </a:t>
            </a:r>
          </a:p>
        </p:txBody>
      </p:sp>
      <p:pic>
        <p:nvPicPr>
          <p:cNvPr id="85" name="Picture Placeholder 84">
            <a:extLst>
              <a:ext uri="{FF2B5EF4-FFF2-40B4-BE49-F238E27FC236}">
                <a16:creationId xmlns:a16="http://schemas.microsoft.com/office/drawing/2014/main" id="{F738FFEE-D221-419F-9925-DFE3C2A81E5D}"/>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3">
            <a:extLst>
              <a:ext uri="{96DAC541-7B7A-43D3-8B79-37D633B846F1}">
                <asvg:svgBlip xmlns:asvg="http://schemas.microsoft.com/office/drawing/2016/SVG/main" r:embed="rId4"/>
              </a:ext>
            </a:extLst>
          </a:blip>
          <a:srcRect l="-28275" t="-29639" r="-28275" b="-29639"/>
          <a:stretch/>
        </p:blipFill>
        <p:spPr>
          <a:xfrm>
            <a:off x="5756426" y="1935993"/>
            <a:ext cx="1094116" cy="1113108"/>
          </a:xfrm>
        </p:spPr>
      </p:pic>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p:txBody>
          <a:bodyPr/>
          <a:lstStyle/>
          <a:p>
            <a:r>
              <a:rPr lang="en-US" dirty="0"/>
              <a:t>Syllabus is a document that the Faculty and students use throughout the course as main guidance to refer to. That is the reason why it is important that we reciprocate feedback and ideas about what works best.</a:t>
            </a:r>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p:txBody>
          <a:bodyPr/>
          <a:lstStyle/>
          <a:p>
            <a:r>
              <a:rPr lang="en-US" dirty="0"/>
              <a:t>Syllabus should be well structured and helpful for students and faculty </a:t>
            </a:r>
          </a:p>
        </p:txBody>
      </p:sp>
      <p:pic>
        <p:nvPicPr>
          <p:cNvPr id="87" name="Picture Placeholder 86">
            <a:extLst>
              <a:ext uri="{FF2B5EF4-FFF2-40B4-BE49-F238E27FC236}">
                <a16:creationId xmlns:a16="http://schemas.microsoft.com/office/drawing/2014/main" id="{BA712089-DDBF-4741-BA71-63A6F987EA7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5">
            <a:extLst>
              <a:ext uri="{96DAC541-7B7A-43D3-8B79-37D633B846F1}">
                <asvg:svgBlip xmlns:asvg="http://schemas.microsoft.com/office/drawing/2016/SVG/main" r:embed="rId6"/>
              </a:ext>
            </a:extLst>
          </a:blip>
          <a:srcRect l="-24968" t="-26383" r="-24968" b="-26383"/>
          <a:stretch/>
        </p:blipFill>
        <p:spPr>
          <a:xfrm>
            <a:off x="4774508" y="3502811"/>
            <a:ext cx="1094116" cy="1113108"/>
          </a:xfrm>
        </p:spPr>
      </p:pic>
      <p:sp>
        <p:nvSpPr>
          <p:cNvPr id="3" name="Slide Number Placeholder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a:lstStyle/>
          <a:p>
            <a:fld id="{4FAB73BC-B049-4115-A692-8D63A059BFB8}" type="slidenum">
              <a:rPr lang="en-US" smtClean="0"/>
              <a:pPr/>
              <a:t>10</a:t>
            </a:fld>
            <a:endParaRPr lang="en-US" dirty="0"/>
          </a:p>
        </p:txBody>
      </p:sp>
      <p:sp>
        <p:nvSpPr>
          <p:cNvPr id="34" name="Content Placeholder 33">
            <a:extLst>
              <a:ext uri="{FF2B5EF4-FFF2-40B4-BE49-F238E27FC236}">
                <a16:creationId xmlns:a16="http://schemas.microsoft.com/office/drawing/2014/main" id="{38AA8C13-AFD3-4C46-AEA7-67BEBF73986D}"/>
              </a:ext>
            </a:extLst>
          </p:cNvPr>
          <p:cNvSpPr>
            <a:spLocks noGrp="1"/>
          </p:cNvSpPr>
          <p:nvPr>
            <p:ph sz="quarter" idx="25"/>
          </p:nvPr>
        </p:nvSpPr>
        <p:spPr/>
        <p:txBody>
          <a:bodyPr/>
          <a:lstStyle/>
          <a:p>
            <a:r>
              <a:rPr lang="en-US" dirty="0"/>
              <a:t>Writing syllabus that are inclusive and well – designed is crucial for a course. Making every student feel belonging in the course and respected impacts their learning.  Considering various factors that impact the new generation’s learning is a key factor to creating great syllabus</a:t>
            </a:r>
          </a:p>
        </p:txBody>
      </p:sp>
      <p:sp>
        <p:nvSpPr>
          <p:cNvPr id="4" name="Text Placeholder 3">
            <a:extLst>
              <a:ext uri="{FF2B5EF4-FFF2-40B4-BE49-F238E27FC236}">
                <a16:creationId xmlns:a16="http://schemas.microsoft.com/office/drawing/2014/main" id="{B9105FAE-96F0-43A6-B386-AAE4E62C6E85}"/>
              </a:ext>
            </a:extLst>
          </p:cNvPr>
          <p:cNvSpPr>
            <a:spLocks noGrp="1"/>
          </p:cNvSpPr>
          <p:nvPr>
            <p:ph type="body" sz="quarter" idx="26"/>
          </p:nvPr>
        </p:nvSpPr>
        <p:spPr>
          <a:xfrm>
            <a:off x="548640" y="5362088"/>
            <a:ext cx="2956561" cy="554613"/>
          </a:xfrm>
        </p:spPr>
        <p:txBody>
          <a:bodyPr/>
          <a:lstStyle/>
          <a:p>
            <a:r>
              <a:rPr lang="en-US" dirty="0"/>
              <a:t>Writing effective syllabus is a key to success</a:t>
            </a:r>
          </a:p>
        </p:txBody>
      </p:sp>
      <p:pic>
        <p:nvPicPr>
          <p:cNvPr id="89" name="Picture Placeholder 88">
            <a:extLst>
              <a:ext uri="{FF2B5EF4-FFF2-40B4-BE49-F238E27FC236}">
                <a16:creationId xmlns:a16="http://schemas.microsoft.com/office/drawing/2014/main" id="{C8671B21-B5F4-4BFE-A90B-A16041BB7F3D}"/>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7">
            <a:extLst>
              <a:ext uri="{96DAC541-7B7A-43D3-8B79-37D633B846F1}">
                <asvg:svgBlip xmlns:asvg="http://schemas.microsoft.com/office/drawing/2016/SVG/main" r:embed="rId8"/>
              </a:ext>
            </a:extLst>
          </a:blip>
          <a:srcRect l="-18093" t="-19179" r="-18093" b="-19179"/>
          <a:stretch/>
        </p:blipFill>
        <p:spPr>
          <a:xfrm>
            <a:off x="3680392" y="5017901"/>
            <a:ext cx="1094116" cy="1113108"/>
          </a:xfrm>
        </p:spPr>
      </p:pic>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16" name="Content Placeholder 8" descr="Lightbulb">
                <a:extLst>
                  <a:ext uri="{FF2B5EF4-FFF2-40B4-BE49-F238E27FC236}">
                    <a16:creationId xmlns:a16="http://schemas.microsoft.com/office/drawing/2014/main" id="{299F3D4F-2260-45F1-A986-3380CA1AC737}"/>
                  </a:ext>
                </a:extLst>
              </p:cNvPr>
              <p:cNvGraphicFramePr>
                <a:graphicFrameLocks noChangeAspect="1"/>
              </p:cNvGraphicFramePr>
              <p:nvPr/>
            </p:nvGraphicFramePr>
            <p:xfrm>
              <a:off x="11353800" y="476230"/>
              <a:ext cx="726137" cy="1222256"/>
            </p:xfrm>
            <a:graphic>
              <a:graphicData uri="http://schemas.microsoft.com/office/drawing/2017/model3d">
                <am3d:model3d r:embed="rId9">
                  <am3d:spPr>
                    <a:xfrm>
                      <a:off x="0" y="0"/>
                      <a:ext cx="726137" cy="1222256"/>
                    </a:xfrm>
                    <a:prstGeom prst="rect">
                      <a:avLst/>
                    </a:prstGeom>
                  </am3d:spPr>
                  <am3d:camera>
                    <am3d:pos x="0" y="0" z="61285287"/>
                    <am3d:up dx="0" dy="36000000" dz="0"/>
                    <am3d:lookAt x="0" y="0" z="0"/>
                    <am3d:perspective fov="2700000"/>
                  </am3d:camera>
                  <am3d:trans>
                    <am3d:meterPerModelUnit n="130752" d="1000000"/>
                    <am3d:preTrans dx="0" dy="-18000000" dz="0"/>
                    <am3d:scale>
                      <am3d:sx n="1000000" d="1000000"/>
                      <am3d:sy n="1000000" d="1000000"/>
                      <am3d:sz n="1000000" d="1000000"/>
                    </am3d:scale>
                    <am3d:rot/>
                    <am3d:postTrans dx="0" dy="0" dz="0"/>
                  </am3d:trans>
                  <am3d:raster rName="Office3DRenderer" rVer="16.0.8326">
                    <am3d:blip r:embed="rId10"/>
                  </am3d:raster>
                  <am3d:objViewport viewportSz="15127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6" name="Content Placeholder 8" descr="Lightbulb">
                <a:extLst>
                  <a:ext uri="{FF2B5EF4-FFF2-40B4-BE49-F238E27FC236}">
                    <a16:creationId xmlns:a16="http://schemas.microsoft.com/office/drawing/2014/main" id="{299F3D4F-2260-45F1-A986-3380CA1AC737}"/>
                  </a:ext>
                </a:extLst>
              </p:cNvPr>
              <p:cNvPicPr>
                <a:picLocks noGrp="1" noRot="1" noChangeAspect="1" noMove="1" noResize="1" noEditPoints="1" noAdjustHandles="1" noChangeArrowheads="1" noChangeShapeType="1" noCrop="1"/>
              </p:cNvPicPr>
              <p:nvPr/>
            </p:nvPicPr>
            <p:blipFill>
              <a:blip r:embed="rId10"/>
              <a:stretch>
                <a:fillRect/>
              </a:stretch>
            </p:blipFill>
            <p:spPr>
              <a:xfrm>
                <a:off x="11353800" y="476230"/>
                <a:ext cx="726137" cy="122225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7" name="Content Placeholder 9" descr="Key">
                <a:extLst>
                  <a:ext uri="{FF2B5EF4-FFF2-40B4-BE49-F238E27FC236}">
                    <a16:creationId xmlns:a16="http://schemas.microsoft.com/office/drawing/2014/main" id="{7DD8C0D8-991D-43CA-BAAF-20BEF15835D4}"/>
                  </a:ext>
                </a:extLst>
              </p:cNvPr>
              <p:cNvGraphicFramePr>
                <a:graphicFrameLocks noGrp="1" noChangeAspect="1"/>
              </p:cNvGraphicFramePr>
              <p:nvPr>
                <p:ph sz="quarter" idx="4"/>
              </p:nvPr>
            </p:nvGraphicFramePr>
            <p:xfrm>
              <a:off x="1432890" y="871438"/>
              <a:ext cx="1660830" cy="883391"/>
            </p:xfrm>
            <a:graphic>
              <a:graphicData uri="http://schemas.microsoft.com/office/drawing/2017/model3d">
                <am3d:model3d r:embed="rId11">
                  <am3d:spPr>
                    <a:xfrm>
                      <a:off x="0" y="0"/>
                      <a:ext cx="1660830" cy="883391"/>
                    </a:xfrm>
                    <a:prstGeom prst="rect">
                      <a:avLst/>
                    </a:prstGeom>
                  </am3d:spPr>
                  <am3d:camera>
                    <am3d:pos x="0" y="0" z="51792031"/>
                    <am3d:up dx="0" dy="36000000" dz="0"/>
                    <am3d:lookAt x="0" y="0" z="0"/>
                    <am3d:perspective fov="2700000"/>
                  </am3d:camera>
                  <am3d:trans>
                    <am3d:meterPerModelUnit n="11481239" d="1000000"/>
                    <am3d:preTrans dx="19072" dy="-8179723" dz="0"/>
                    <am3d:scale>
                      <am3d:sx n="1000000" d="1000000"/>
                      <am3d:sy n="1000000" d="1000000"/>
                      <am3d:sz n="1000000" d="1000000"/>
                    </am3d:scale>
                    <am3d:rot ax="-110479" ay="1776413" az="-54595"/>
                    <am3d:postTrans dx="0" dy="0" dz="0"/>
                  </am3d:trans>
                  <am3d:raster rName="Office3DRenderer" rVer="16.0.8326">
                    <am3d:blip r:embed="rId12"/>
                  </am3d:raster>
                  <am3d:objViewport viewportSz="185227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7" name="Content Placeholder 9" descr="Key">
                <a:extLst>
                  <a:ext uri="{FF2B5EF4-FFF2-40B4-BE49-F238E27FC236}">
                    <a16:creationId xmlns:a16="http://schemas.microsoft.com/office/drawing/2014/main" id="{7DD8C0D8-991D-43CA-BAAF-20BEF15835D4}"/>
                  </a:ext>
                </a:extLst>
              </p:cNvPr>
              <p:cNvPicPr>
                <a:picLocks noGrp="1" noRot="1" noChangeAspect="1" noMove="1" noResize="1" noEditPoints="1" noAdjustHandles="1" noChangeArrowheads="1" noChangeShapeType="1" noCrop="1"/>
              </p:cNvPicPr>
              <p:nvPr/>
            </p:nvPicPr>
            <p:blipFill>
              <a:blip r:embed="rId12"/>
              <a:stretch>
                <a:fillRect/>
              </a:stretch>
            </p:blipFill>
            <p:spPr>
              <a:xfrm>
                <a:off x="1432890" y="871438"/>
                <a:ext cx="1660830" cy="88339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8" name="Content Placeholder 9" descr="Key">
                <a:extLst>
                  <a:ext uri="{FF2B5EF4-FFF2-40B4-BE49-F238E27FC236}">
                    <a16:creationId xmlns:a16="http://schemas.microsoft.com/office/drawing/2014/main" id="{D7B7821A-E7AA-4FB2-A939-D281CFED9D82}"/>
                  </a:ext>
                </a:extLst>
              </p:cNvPr>
              <p:cNvGraphicFramePr>
                <a:graphicFrameLocks noGrp="1" noChangeAspect="1"/>
              </p:cNvGraphicFramePr>
              <p:nvPr>
                <p:ph sz="quarter" idx="4"/>
              </p:nvPr>
            </p:nvGraphicFramePr>
            <p:xfrm>
              <a:off x="2611137" y="941290"/>
              <a:ext cx="1660830" cy="883391"/>
            </p:xfrm>
            <a:graphic>
              <a:graphicData uri="http://schemas.microsoft.com/office/drawing/2017/model3d">
                <am3d:model3d r:embed="rId11">
                  <am3d:spPr>
                    <a:xfrm>
                      <a:off x="0" y="0"/>
                      <a:ext cx="1660830" cy="883391"/>
                    </a:xfrm>
                    <a:prstGeom prst="rect">
                      <a:avLst/>
                    </a:prstGeom>
                  </am3d:spPr>
                  <am3d:camera>
                    <am3d:pos x="0" y="0" z="51792031"/>
                    <am3d:up dx="0" dy="36000000" dz="0"/>
                    <am3d:lookAt x="0" y="0" z="0"/>
                    <am3d:perspective fov="2700000"/>
                  </am3d:camera>
                  <am3d:trans>
                    <am3d:meterPerModelUnit n="11481239" d="1000000"/>
                    <am3d:preTrans dx="19072" dy="-8179723" dz="0"/>
                    <am3d:scale>
                      <am3d:sx n="1000000" d="1000000"/>
                      <am3d:sy n="1000000" d="1000000"/>
                      <am3d:sz n="1000000" d="1000000"/>
                    </am3d:scale>
                    <am3d:rot ax="-110479" ay="1776413" az="-54595"/>
                    <am3d:postTrans dx="0" dy="0" dz="0"/>
                  </am3d:trans>
                  <am3d:raster rName="Office3DRenderer" rVer="16.0.8326">
                    <am3d:blip r:embed="rId12"/>
                  </am3d:raster>
                  <am3d:objViewport viewportSz="185227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8" name="Content Placeholder 9" descr="Key">
                <a:extLst>
                  <a:ext uri="{FF2B5EF4-FFF2-40B4-BE49-F238E27FC236}">
                    <a16:creationId xmlns:a16="http://schemas.microsoft.com/office/drawing/2014/main" id="{D7B7821A-E7AA-4FB2-A939-D281CFED9D82}"/>
                  </a:ext>
                </a:extLst>
              </p:cNvPr>
              <p:cNvPicPr>
                <a:picLocks noGrp="1" noRot="1" noChangeAspect="1" noMove="1" noResize="1" noEditPoints="1" noAdjustHandles="1" noChangeArrowheads="1" noChangeShapeType="1" noCrop="1"/>
              </p:cNvPicPr>
              <p:nvPr/>
            </p:nvPicPr>
            <p:blipFill>
              <a:blip r:embed="rId12"/>
              <a:stretch>
                <a:fillRect/>
              </a:stretch>
            </p:blipFill>
            <p:spPr>
              <a:xfrm>
                <a:off x="2611137" y="941290"/>
                <a:ext cx="1660830" cy="88339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9" name="Content Placeholder 9" descr="Key">
                <a:extLst>
                  <a:ext uri="{FF2B5EF4-FFF2-40B4-BE49-F238E27FC236}">
                    <a16:creationId xmlns:a16="http://schemas.microsoft.com/office/drawing/2014/main" id="{A06D6B81-B076-4C44-8A0D-019DC9852200}"/>
                  </a:ext>
                </a:extLst>
              </p:cNvPr>
              <p:cNvGraphicFramePr>
                <a:graphicFrameLocks noGrp="1" noChangeAspect="1"/>
              </p:cNvGraphicFramePr>
              <p:nvPr>
                <p:ph sz="quarter" idx="4"/>
              </p:nvPr>
            </p:nvGraphicFramePr>
            <p:xfrm>
              <a:off x="3570609" y="910852"/>
              <a:ext cx="1660830" cy="883391"/>
            </p:xfrm>
            <a:graphic>
              <a:graphicData uri="http://schemas.microsoft.com/office/drawing/2017/model3d">
                <am3d:model3d r:embed="rId11">
                  <am3d:spPr>
                    <a:xfrm>
                      <a:off x="0" y="0"/>
                      <a:ext cx="1660830" cy="883391"/>
                    </a:xfrm>
                    <a:prstGeom prst="rect">
                      <a:avLst/>
                    </a:prstGeom>
                  </am3d:spPr>
                  <am3d:camera>
                    <am3d:pos x="0" y="0" z="51792031"/>
                    <am3d:up dx="0" dy="36000000" dz="0"/>
                    <am3d:lookAt x="0" y="0" z="0"/>
                    <am3d:perspective fov="2700000"/>
                  </am3d:camera>
                  <am3d:trans>
                    <am3d:meterPerModelUnit n="11481239" d="1000000"/>
                    <am3d:preTrans dx="19072" dy="-8179723" dz="0"/>
                    <am3d:scale>
                      <am3d:sx n="1000000" d="1000000"/>
                      <am3d:sy n="1000000" d="1000000"/>
                      <am3d:sz n="1000000" d="1000000"/>
                    </am3d:scale>
                    <am3d:rot ax="-110479" ay="1776413" az="-54595"/>
                    <am3d:postTrans dx="0" dy="0" dz="0"/>
                  </am3d:trans>
                  <am3d:raster rName="Office3DRenderer" rVer="16.0.8326">
                    <am3d:blip r:embed="rId12"/>
                  </am3d:raster>
                  <am3d:objViewport viewportSz="185227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Content Placeholder 9" descr="Key">
                <a:extLst>
                  <a:ext uri="{FF2B5EF4-FFF2-40B4-BE49-F238E27FC236}">
                    <a16:creationId xmlns:a16="http://schemas.microsoft.com/office/drawing/2014/main" id="{A06D6B81-B076-4C44-8A0D-019DC9852200}"/>
                  </a:ext>
                </a:extLst>
              </p:cNvPr>
              <p:cNvPicPr>
                <a:picLocks noGrp="1" noRot="1" noChangeAspect="1" noMove="1" noResize="1" noEditPoints="1" noAdjustHandles="1" noChangeArrowheads="1" noChangeShapeType="1" noCrop="1"/>
              </p:cNvPicPr>
              <p:nvPr/>
            </p:nvPicPr>
            <p:blipFill>
              <a:blip r:embed="rId12"/>
              <a:stretch>
                <a:fillRect/>
              </a:stretch>
            </p:blipFill>
            <p:spPr>
              <a:xfrm>
                <a:off x="3570609" y="910852"/>
                <a:ext cx="1660830" cy="883391"/>
              </a:xfrm>
              <a:prstGeom prst="rect">
                <a:avLst/>
              </a:prstGeom>
            </p:spPr>
          </p:pic>
        </mc:Fallback>
      </mc:AlternateContent>
    </p:spTree>
    <p:extLst>
      <p:ext uri="{BB962C8B-B14F-4D97-AF65-F5344CB8AC3E}">
        <p14:creationId xmlns:p14="http://schemas.microsoft.com/office/powerpoint/2010/main" val="227517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  References and the project Site on City Tech Open Lab</a:t>
            </a:r>
          </a:p>
        </p:txBody>
      </p:sp>
      <p:sp>
        <p:nvSpPr>
          <p:cNvPr id="14" name="Content Placeholder 2"/>
          <p:cNvSpPr>
            <a:spLocks noGrp="1"/>
          </p:cNvSpPr>
          <p:nvPr>
            <p:ph idx="1"/>
          </p:nvPr>
        </p:nvSpPr>
        <p:spPr>
          <a:xfrm>
            <a:off x="1190353" y="1722194"/>
            <a:ext cx="9628632" cy="3986213"/>
          </a:xfrm>
        </p:spPr>
        <p:txBody>
          <a:bodyPr/>
          <a:lstStyle/>
          <a:p>
            <a:r>
              <a:rPr lang="en-US" dirty="0">
                <a:hlinkClick r:id="rId2"/>
              </a:rPr>
              <a:t>https://openlab.citytech.cuny.edu/mingla-writing-syllabus/</a:t>
            </a:r>
            <a:endParaRPr lang="en-US" dirty="0"/>
          </a:p>
          <a:p>
            <a:r>
              <a:rPr lang="en-US" dirty="0">
                <a:hlinkClick r:id="rId3"/>
              </a:rPr>
              <a:t>https://openlab.citytech.cuny.edu/mingla-writing-syllabus/files/2021/02/Teaching-Online-A-Practical-Guide-_-Ch-5-_-Selection.pdf</a:t>
            </a:r>
            <a:endParaRPr lang="en-US" dirty="0"/>
          </a:p>
          <a:p>
            <a:r>
              <a:rPr lang="en-US" dirty="0">
                <a:hlinkClick r:id="rId4"/>
              </a:rPr>
              <a:t>https://openlab.citytech.cuny.edu/mingla-writing-syllabus/files/2021/02/StandardsfromtheQMHigherEducationRubric.pdf</a:t>
            </a:r>
            <a:endParaRPr lang="en-US" dirty="0"/>
          </a:p>
          <a:p>
            <a:r>
              <a:rPr lang="en-US" dirty="0">
                <a:hlinkClick r:id="rId5"/>
              </a:rPr>
              <a:t>https://www.ncbi.nlm.nih.gov/pmc/articles/PMC1885909/</a:t>
            </a:r>
            <a:endParaRPr lang="en-US" dirty="0"/>
          </a:p>
          <a:p>
            <a:r>
              <a:rPr lang="en-US" dirty="0"/>
              <a:t>My email: </a:t>
            </a:r>
            <a:r>
              <a:rPr lang="en-US" dirty="0">
                <a:hlinkClick r:id="rId6"/>
              </a:rPr>
              <a:t>lmingla@citytech.cuny.edu</a:t>
            </a:r>
            <a:r>
              <a:rPr lang="en-US" dirty="0"/>
              <a:t>  Tweeter: @</a:t>
            </a:r>
            <a:r>
              <a:rPr lang="en-US" dirty="0" err="1"/>
              <a:t>LucieMingla</a:t>
            </a:r>
            <a:endParaRPr lang="en-US" dirty="0"/>
          </a:p>
          <a:p>
            <a:endParaRPr lang="en-US" dirty="0"/>
          </a:p>
          <a:p>
            <a:endParaRPr lang="en-US" dirty="0"/>
          </a:p>
          <a:p>
            <a:endParaRPr lang="en-US" dirty="0"/>
          </a:p>
        </p:txBody>
      </p:sp>
      <p:pic>
        <p:nvPicPr>
          <p:cNvPr id="5" name="Content Placeholder 5" descr="Text&#10;&#10;Description automatically generated">
            <a:extLst>
              <a:ext uri="{FF2B5EF4-FFF2-40B4-BE49-F238E27FC236}">
                <a16:creationId xmlns:a16="http://schemas.microsoft.com/office/drawing/2014/main" id="{4CDCB38B-3495-425A-8790-DB5E6338FF9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275776" y="5029545"/>
            <a:ext cx="4491038" cy="1403449"/>
          </a:xfrm>
          <a:prstGeom prst="rect">
            <a:avLst/>
          </a:prstGeom>
        </p:spPr>
      </p:pic>
    </p:spTree>
    <p:extLst>
      <p:ext uri="{BB962C8B-B14F-4D97-AF65-F5344CB8AC3E}">
        <p14:creationId xmlns:p14="http://schemas.microsoft.com/office/powerpoint/2010/main" val="89820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81C2-E36E-4E8F-9CB2-A7ACCB3D9D75}"/>
              </a:ext>
            </a:extLst>
          </p:cNvPr>
          <p:cNvSpPr>
            <a:spLocks noGrp="1"/>
          </p:cNvSpPr>
          <p:nvPr>
            <p:ph type="title"/>
          </p:nvPr>
        </p:nvSpPr>
        <p:spPr/>
        <p:txBody>
          <a:bodyPr/>
          <a:lstStyle/>
          <a:p>
            <a:r>
              <a:rPr lang="en-US" b="1" dirty="0"/>
              <a:t>Writing  an inclusive syllabus needs multi-considerations</a:t>
            </a:r>
            <a:br>
              <a:rPr lang="en-US" dirty="0"/>
            </a:br>
            <a:endParaRPr lang="en-US" dirty="0"/>
          </a:p>
        </p:txBody>
      </p:sp>
      <p:graphicFrame>
        <p:nvGraphicFramePr>
          <p:cNvPr id="4" name="Content Placeholder 3">
            <a:extLst>
              <a:ext uri="{FF2B5EF4-FFF2-40B4-BE49-F238E27FC236}">
                <a16:creationId xmlns:a16="http://schemas.microsoft.com/office/drawing/2014/main" id="{FCF4E710-FC1A-439A-AD08-27C784A29505}"/>
              </a:ext>
            </a:extLst>
          </p:cNvPr>
          <p:cNvGraphicFramePr>
            <a:graphicFrameLocks noGrp="1"/>
          </p:cNvGraphicFramePr>
          <p:nvPr>
            <p:ph idx="1"/>
          </p:nvPr>
        </p:nvGraphicFramePr>
        <p:xfrm>
          <a:off x="444843" y="1828456"/>
          <a:ext cx="11384692" cy="502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18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3B64-3499-43A5-878C-F7E19E5D62F5}"/>
              </a:ext>
            </a:extLst>
          </p:cNvPr>
          <p:cNvSpPr>
            <a:spLocks noGrp="1"/>
          </p:cNvSpPr>
          <p:nvPr>
            <p:ph type="title"/>
          </p:nvPr>
        </p:nvSpPr>
        <p:spPr>
          <a:xfrm>
            <a:off x="578533" y="618823"/>
            <a:ext cx="10805160" cy="707886"/>
          </a:xfrm>
        </p:spPr>
        <p:txBody>
          <a:bodyPr/>
          <a:lstStyle/>
          <a:p>
            <a:r>
              <a:rPr lang="en-US" b="1" dirty="0">
                <a:solidFill>
                  <a:schemeClr val="tx2"/>
                </a:solidFill>
              </a:rPr>
              <a:t>Some of the things to be included in the syllabus</a:t>
            </a:r>
            <a:endParaRPr lang="en-US" dirty="0"/>
          </a:p>
        </p:txBody>
      </p:sp>
      <p:sp>
        <p:nvSpPr>
          <p:cNvPr id="4" name="Text Placeholder 3">
            <a:extLst>
              <a:ext uri="{FF2B5EF4-FFF2-40B4-BE49-F238E27FC236}">
                <a16:creationId xmlns:a16="http://schemas.microsoft.com/office/drawing/2014/main" id="{7C8D7B19-6E33-4725-AAF9-E4A283809C9F}"/>
              </a:ext>
            </a:extLst>
          </p:cNvPr>
          <p:cNvSpPr>
            <a:spLocks noGrp="1"/>
          </p:cNvSpPr>
          <p:nvPr>
            <p:ph type="body" sz="quarter" idx="16"/>
          </p:nvPr>
        </p:nvSpPr>
        <p:spPr/>
        <p:txBody>
          <a:bodyPr/>
          <a:lstStyle/>
          <a:p>
            <a:r>
              <a:rPr lang="en-US" dirty="0"/>
              <a:t>Major information</a:t>
            </a:r>
          </a:p>
        </p:txBody>
      </p:sp>
      <p:sp>
        <p:nvSpPr>
          <p:cNvPr id="19" name="Oval 18">
            <a:extLst>
              <a:ext uri="{FF2B5EF4-FFF2-40B4-BE49-F238E27FC236}">
                <a16:creationId xmlns:a16="http://schemas.microsoft.com/office/drawing/2014/main" id="{6A9430FF-1AD6-4923-858E-E459BA45D8E3}"/>
              </a:ext>
            </a:extLst>
          </p:cNvPr>
          <p:cNvSpPr/>
          <p:nvPr/>
        </p:nvSpPr>
        <p:spPr>
          <a:xfrm>
            <a:off x="557819" y="1826259"/>
            <a:ext cx="3369276" cy="3049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solidFill>
                  <a:schemeClr val="tx2"/>
                </a:solidFill>
              </a:rPr>
              <a:t>The Information about the Instructor, Course name and materials, and office hours are provided</a:t>
            </a:r>
          </a:p>
        </p:txBody>
      </p:sp>
      <p:sp>
        <p:nvSpPr>
          <p:cNvPr id="20" name="Rectangle 19">
            <a:extLst>
              <a:ext uri="{FF2B5EF4-FFF2-40B4-BE49-F238E27FC236}">
                <a16:creationId xmlns:a16="http://schemas.microsoft.com/office/drawing/2014/main" id="{99B8F085-A388-4BA2-8542-984929CF3D27}"/>
              </a:ext>
            </a:extLst>
          </p:cNvPr>
          <p:cNvSpPr/>
          <p:nvPr/>
        </p:nvSpPr>
        <p:spPr>
          <a:xfrm>
            <a:off x="3048000" y="3105835"/>
            <a:ext cx="6096000" cy="369332"/>
          </a:xfrm>
          <a:prstGeom prst="rect">
            <a:avLst/>
          </a:prstGeom>
        </p:spPr>
        <p:txBody>
          <a:bodyPr>
            <a:spAutoFit/>
          </a:bodyPr>
          <a:lstStyle/>
          <a:p>
            <a:pPr lvl="0"/>
            <a:r>
              <a:rPr lang="en-US" b="1" dirty="0">
                <a:solidFill>
                  <a:schemeClr val="tx2"/>
                </a:solidFill>
                <a:latin typeface="inherit"/>
                <a:ea typeface="Times New Roman" panose="02020603050405020304" pitchFamily="18" charset="0"/>
                <a:cs typeface="Arial" panose="020B0604020202020204" pitchFamily="34" charset="0"/>
              </a:rPr>
              <a:t>.</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A43F05A2-E0F3-46EF-8A90-7C06BFBF75BC}"/>
              </a:ext>
            </a:extLst>
          </p:cNvPr>
          <p:cNvSpPr/>
          <p:nvPr/>
        </p:nvSpPr>
        <p:spPr>
          <a:xfrm>
            <a:off x="4231092" y="4955709"/>
            <a:ext cx="2234289" cy="2058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inherit"/>
                <a:ea typeface="Times New Roman" panose="02020603050405020304" pitchFamily="18" charset="0"/>
                <a:cs typeface="Arial" panose="020B0604020202020204" pitchFamily="34" charset="0"/>
              </a:rPr>
              <a:t>Name and description of course are clearly written</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C6C14A63-FE23-470F-870B-8878AC995554}"/>
              </a:ext>
            </a:extLst>
          </p:cNvPr>
          <p:cNvSpPr/>
          <p:nvPr/>
        </p:nvSpPr>
        <p:spPr>
          <a:xfrm>
            <a:off x="7043350" y="1705467"/>
            <a:ext cx="2100649" cy="1887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inherit"/>
                <a:ea typeface="Times New Roman" panose="02020603050405020304" pitchFamily="18" charset="0"/>
                <a:cs typeface="Arial" panose="020B0604020202020204" pitchFamily="34" charset="0"/>
              </a:rPr>
              <a:t>Instructor Introduction,</a:t>
            </a:r>
          </a:p>
          <a:p>
            <a:pPr lvl="0"/>
            <a:r>
              <a:rPr lang="en-US" b="1" dirty="0">
                <a:solidFill>
                  <a:schemeClr val="tx2"/>
                </a:solidFill>
                <a:latin typeface="inherit"/>
                <a:ea typeface="Times New Roman" panose="02020603050405020304" pitchFamily="18" charset="0"/>
                <a:cs typeface="Arial" panose="020B0604020202020204" pitchFamily="34" charset="0"/>
              </a:rPr>
              <a:t>and contact information are provided</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C56F4C78-221C-4B6E-A7C5-FAEAFB12440C}"/>
              </a:ext>
            </a:extLst>
          </p:cNvPr>
          <p:cNvSpPr/>
          <p:nvPr/>
        </p:nvSpPr>
        <p:spPr>
          <a:xfrm>
            <a:off x="5603811" y="3248748"/>
            <a:ext cx="2167469" cy="2058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tx2"/>
                </a:solidFill>
              </a:rPr>
              <a:t>The course learning objectives are clearly stated</a:t>
            </a:r>
            <a:endParaRPr lang="en-US"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25">
            <a:extLst>
              <a:ext uri="{FF2B5EF4-FFF2-40B4-BE49-F238E27FC236}">
                <a16:creationId xmlns:a16="http://schemas.microsoft.com/office/drawing/2014/main" id="{C3A0B673-F859-4DC9-8FA3-FB031579082C}"/>
              </a:ext>
            </a:extLst>
          </p:cNvPr>
          <p:cNvSpPr/>
          <p:nvPr/>
        </p:nvSpPr>
        <p:spPr>
          <a:xfrm>
            <a:off x="7455378" y="5122959"/>
            <a:ext cx="2349577" cy="1972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000" b="1" dirty="0">
              <a:solidFill>
                <a:schemeClr val="tx2"/>
              </a:solidFill>
              <a:latin typeface="inherit"/>
              <a:ea typeface="Times New Roman" panose="02020603050405020304" pitchFamily="18" charset="0"/>
              <a:cs typeface="Arial" panose="020B0604020202020204" pitchFamily="34" charset="0"/>
            </a:endParaRPr>
          </a:p>
          <a:p>
            <a:pPr lvl="0"/>
            <a:r>
              <a:rPr lang="en-US" sz="2000" b="1" dirty="0">
                <a:solidFill>
                  <a:schemeClr val="tx2"/>
                </a:solidFill>
                <a:latin typeface="inherit"/>
                <a:ea typeface="Times New Roman" panose="02020603050405020304" pitchFamily="18" charset="0"/>
                <a:cs typeface="Arial" panose="020B0604020202020204" pitchFamily="34" charset="0"/>
              </a:rPr>
              <a:t>Office hours, email &amp; Communication rules are complete </a:t>
            </a:r>
          </a:p>
          <a:p>
            <a:pPr lvl="0"/>
            <a:r>
              <a:rPr lang="en-US" sz="2000" b="1" dirty="0">
                <a:solidFill>
                  <a:schemeClr val="tx2"/>
                </a:solidFill>
                <a:latin typeface="inherit"/>
                <a:ea typeface="Times New Roman" panose="02020603050405020304" pitchFamily="18" charset="0"/>
                <a:cs typeface="Arial" panose="020B0604020202020204" pitchFamily="34" charset="0"/>
              </a:rPr>
              <a:t> </a:t>
            </a:r>
            <a:endParaRPr lang="en-US"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30F30A70-19D8-497C-AB6D-1F111469C0BB}"/>
              </a:ext>
            </a:extLst>
          </p:cNvPr>
          <p:cNvSpPr/>
          <p:nvPr/>
        </p:nvSpPr>
        <p:spPr>
          <a:xfrm>
            <a:off x="9034115" y="3571702"/>
            <a:ext cx="2349578" cy="1972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Prerequisites for the course &amp; students’ pre-knowledge and skills are included</a:t>
            </a:r>
          </a:p>
        </p:txBody>
      </p:sp>
      <p:sp>
        <p:nvSpPr>
          <p:cNvPr id="28" name="Oval 27">
            <a:extLst>
              <a:ext uri="{FF2B5EF4-FFF2-40B4-BE49-F238E27FC236}">
                <a16:creationId xmlns:a16="http://schemas.microsoft.com/office/drawing/2014/main" id="{C087D677-1D36-493E-B00D-6B070E5D256B}"/>
              </a:ext>
            </a:extLst>
          </p:cNvPr>
          <p:cNvSpPr/>
          <p:nvPr/>
        </p:nvSpPr>
        <p:spPr>
          <a:xfrm>
            <a:off x="10024532" y="1826258"/>
            <a:ext cx="2167468" cy="185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Textbook, OER-s  materials, video -resources ,etc. are given</a:t>
            </a:r>
            <a:endParaRPr lang="en-US" dirty="0"/>
          </a:p>
        </p:txBody>
      </p:sp>
    </p:spTree>
    <p:extLst>
      <p:ext uri="{BB962C8B-B14F-4D97-AF65-F5344CB8AC3E}">
        <p14:creationId xmlns:p14="http://schemas.microsoft.com/office/powerpoint/2010/main" val="66345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3B64-3499-43A5-878C-F7E19E5D62F5}"/>
              </a:ext>
            </a:extLst>
          </p:cNvPr>
          <p:cNvSpPr>
            <a:spLocks noGrp="1"/>
          </p:cNvSpPr>
          <p:nvPr>
            <p:ph type="title"/>
          </p:nvPr>
        </p:nvSpPr>
        <p:spPr>
          <a:xfrm>
            <a:off x="578533" y="618823"/>
            <a:ext cx="10805160" cy="707886"/>
          </a:xfrm>
        </p:spPr>
        <p:txBody>
          <a:bodyPr/>
          <a:lstStyle/>
          <a:p>
            <a:r>
              <a:rPr lang="en-US" b="1" dirty="0">
                <a:solidFill>
                  <a:schemeClr val="tx2"/>
                </a:solidFill>
              </a:rPr>
              <a:t>Some of the things to be included in the syllabus</a:t>
            </a:r>
            <a:endParaRPr lang="en-US" dirty="0"/>
          </a:p>
        </p:txBody>
      </p:sp>
      <p:sp>
        <p:nvSpPr>
          <p:cNvPr id="4" name="Text Placeholder 3">
            <a:extLst>
              <a:ext uri="{FF2B5EF4-FFF2-40B4-BE49-F238E27FC236}">
                <a16:creationId xmlns:a16="http://schemas.microsoft.com/office/drawing/2014/main" id="{7C8D7B19-6E33-4725-AAF9-E4A283809C9F}"/>
              </a:ext>
            </a:extLst>
          </p:cNvPr>
          <p:cNvSpPr>
            <a:spLocks noGrp="1"/>
          </p:cNvSpPr>
          <p:nvPr>
            <p:ph type="body" sz="quarter" idx="16"/>
          </p:nvPr>
        </p:nvSpPr>
        <p:spPr/>
        <p:txBody>
          <a:bodyPr/>
          <a:lstStyle/>
          <a:p>
            <a:r>
              <a:rPr lang="en-US" dirty="0"/>
              <a:t>Tech &amp; LMS &amp; Assignments</a:t>
            </a:r>
          </a:p>
        </p:txBody>
      </p:sp>
      <p:sp>
        <p:nvSpPr>
          <p:cNvPr id="19" name="Oval 18">
            <a:extLst>
              <a:ext uri="{FF2B5EF4-FFF2-40B4-BE49-F238E27FC236}">
                <a16:creationId xmlns:a16="http://schemas.microsoft.com/office/drawing/2014/main" id="{6A9430FF-1AD6-4923-858E-E459BA45D8E3}"/>
              </a:ext>
            </a:extLst>
          </p:cNvPr>
          <p:cNvSpPr/>
          <p:nvPr/>
        </p:nvSpPr>
        <p:spPr>
          <a:xfrm>
            <a:off x="557819" y="1826259"/>
            <a:ext cx="3369276" cy="3049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solidFill>
                  <a:schemeClr val="tx2"/>
                </a:solidFill>
              </a:rPr>
              <a:t>Technology, Online learning management system(s), Assignments and assessments systems outline </a:t>
            </a:r>
          </a:p>
        </p:txBody>
      </p:sp>
      <p:sp>
        <p:nvSpPr>
          <p:cNvPr id="20" name="Rectangle 19">
            <a:extLst>
              <a:ext uri="{FF2B5EF4-FFF2-40B4-BE49-F238E27FC236}">
                <a16:creationId xmlns:a16="http://schemas.microsoft.com/office/drawing/2014/main" id="{99B8F085-A388-4BA2-8542-984929CF3D27}"/>
              </a:ext>
            </a:extLst>
          </p:cNvPr>
          <p:cNvSpPr/>
          <p:nvPr/>
        </p:nvSpPr>
        <p:spPr>
          <a:xfrm>
            <a:off x="3048000" y="3105835"/>
            <a:ext cx="6096000" cy="369332"/>
          </a:xfrm>
          <a:prstGeom prst="rect">
            <a:avLst/>
          </a:prstGeom>
        </p:spPr>
        <p:txBody>
          <a:bodyPr>
            <a:spAutoFit/>
          </a:bodyPr>
          <a:lstStyle/>
          <a:p>
            <a:pPr lvl="0"/>
            <a:r>
              <a:rPr lang="en-US" b="1" dirty="0">
                <a:solidFill>
                  <a:schemeClr val="tx2"/>
                </a:solidFill>
                <a:latin typeface="inherit"/>
                <a:ea typeface="Times New Roman" panose="02020603050405020304" pitchFamily="18" charset="0"/>
                <a:cs typeface="Arial" panose="020B0604020202020204" pitchFamily="34" charset="0"/>
              </a:rPr>
              <a:t>.</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A43F05A2-E0F3-46EF-8A90-7C06BFBF75BC}"/>
              </a:ext>
            </a:extLst>
          </p:cNvPr>
          <p:cNvSpPr/>
          <p:nvPr/>
        </p:nvSpPr>
        <p:spPr>
          <a:xfrm>
            <a:off x="4330196" y="5229319"/>
            <a:ext cx="2064170" cy="1910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Providing the LMS site for assignments&amp; assessments </a:t>
            </a:r>
          </a:p>
        </p:txBody>
      </p:sp>
      <p:sp>
        <p:nvSpPr>
          <p:cNvPr id="22" name="Oval 21">
            <a:extLst>
              <a:ext uri="{FF2B5EF4-FFF2-40B4-BE49-F238E27FC236}">
                <a16:creationId xmlns:a16="http://schemas.microsoft.com/office/drawing/2014/main" id="{C6C14A63-FE23-470F-870B-8878AC995554}"/>
              </a:ext>
            </a:extLst>
          </p:cNvPr>
          <p:cNvSpPr/>
          <p:nvPr/>
        </p:nvSpPr>
        <p:spPr>
          <a:xfrm>
            <a:off x="6870474" y="1849552"/>
            <a:ext cx="2049188" cy="2051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The assessments used are suited to the level of the course</a:t>
            </a:r>
          </a:p>
        </p:txBody>
      </p:sp>
      <p:sp>
        <p:nvSpPr>
          <p:cNvPr id="25" name="Oval 24">
            <a:extLst>
              <a:ext uri="{FF2B5EF4-FFF2-40B4-BE49-F238E27FC236}">
                <a16:creationId xmlns:a16="http://schemas.microsoft.com/office/drawing/2014/main" id="{C56F4C78-221C-4B6E-A7C5-FAEAFB12440C}"/>
              </a:ext>
            </a:extLst>
          </p:cNvPr>
          <p:cNvSpPr/>
          <p:nvPr/>
        </p:nvSpPr>
        <p:spPr>
          <a:xfrm>
            <a:off x="5604605" y="3663316"/>
            <a:ext cx="1918880" cy="1770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Providing the course site links, (blackboard, Open Lab)</a:t>
            </a:r>
          </a:p>
        </p:txBody>
      </p:sp>
      <p:sp>
        <p:nvSpPr>
          <p:cNvPr id="26" name="Oval 25">
            <a:extLst>
              <a:ext uri="{FF2B5EF4-FFF2-40B4-BE49-F238E27FC236}">
                <a16:creationId xmlns:a16="http://schemas.microsoft.com/office/drawing/2014/main" id="{C3A0B673-F859-4DC9-8FA3-FB031579082C}"/>
              </a:ext>
            </a:extLst>
          </p:cNvPr>
          <p:cNvSpPr/>
          <p:nvPr/>
        </p:nvSpPr>
        <p:spPr>
          <a:xfrm>
            <a:off x="7720853" y="5101501"/>
            <a:ext cx="2154084" cy="2109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The course grading policy is stated clearly at the beginning of the course</a:t>
            </a:r>
            <a:r>
              <a:rPr lang="en-US" dirty="0"/>
              <a:t>.</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30F30A70-19D8-497C-AB6D-1F111469C0BB}"/>
              </a:ext>
            </a:extLst>
          </p:cNvPr>
          <p:cNvSpPr/>
          <p:nvPr/>
        </p:nvSpPr>
        <p:spPr>
          <a:xfrm>
            <a:off x="9076200" y="3459259"/>
            <a:ext cx="2049188" cy="2051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tx2"/>
                </a:solidFill>
              </a:rPr>
              <a:t>Learners can track their learning progress</a:t>
            </a:r>
            <a:endParaRPr lang="en-US"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Oval 27">
            <a:extLst>
              <a:ext uri="{FF2B5EF4-FFF2-40B4-BE49-F238E27FC236}">
                <a16:creationId xmlns:a16="http://schemas.microsoft.com/office/drawing/2014/main" id="{C087D677-1D36-493E-B00D-6B070E5D256B}"/>
              </a:ext>
            </a:extLst>
          </p:cNvPr>
          <p:cNvSpPr/>
          <p:nvPr/>
        </p:nvSpPr>
        <p:spPr>
          <a:xfrm>
            <a:off x="10058777" y="1826258"/>
            <a:ext cx="2133223" cy="185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Providing a list of variety of technology items that are required,</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506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3B64-3499-43A5-878C-F7E19E5D62F5}"/>
              </a:ext>
            </a:extLst>
          </p:cNvPr>
          <p:cNvSpPr>
            <a:spLocks noGrp="1"/>
          </p:cNvSpPr>
          <p:nvPr>
            <p:ph type="title"/>
          </p:nvPr>
        </p:nvSpPr>
        <p:spPr>
          <a:xfrm>
            <a:off x="578533" y="618823"/>
            <a:ext cx="10805160" cy="707886"/>
          </a:xfrm>
        </p:spPr>
        <p:txBody>
          <a:bodyPr/>
          <a:lstStyle/>
          <a:p>
            <a:r>
              <a:rPr lang="en-US" b="1" dirty="0">
                <a:solidFill>
                  <a:schemeClr val="tx2"/>
                </a:solidFill>
              </a:rPr>
              <a:t>Some of the things to be included in the syllabus</a:t>
            </a:r>
            <a:endParaRPr lang="en-US" dirty="0"/>
          </a:p>
        </p:txBody>
      </p:sp>
      <p:sp>
        <p:nvSpPr>
          <p:cNvPr id="4" name="Text Placeholder 3">
            <a:extLst>
              <a:ext uri="{FF2B5EF4-FFF2-40B4-BE49-F238E27FC236}">
                <a16:creationId xmlns:a16="http://schemas.microsoft.com/office/drawing/2014/main" id="{7C8D7B19-6E33-4725-AAF9-E4A283809C9F}"/>
              </a:ext>
            </a:extLst>
          </p:cNvPr>
          <p:cNvSpPr>
            <a:spLocks noGrp="1"/>
          </p:cNvSpPr>
          <p:nvPr>
            <p:ph type="body" sz="quarter" idx="16"/>
          </p:nvPr>
        </p:nvSpPr>
        <p:spPr/>
        <p:txBody>
          <a:bodyPr/>
          <a:lstStyle/>
          <a:p>
            <a:r>
              <a:rPr lang="en-US" dirty="0"/>
              <a:t>Major organizational items</a:t>
            </a:r>
          </a:p>
        </p:txBody>
      </p:sp>
      <p:sp>
        <p:nvSpPr>
          <p:cNvPr id="19" name="Oval 18">
            <a:extLst>
              <a:ext uri="{FF2B5EF4-FFF2-40B4-BE49-F238E27FC236}">
                <a16:creationId xmlns:a16="http://schemas.microsoft.com/office/drawing/2014/main" id="{6A9430FF-1AD6-4923-858E-E459BA45D8E3}"/>
              </a:ext>
            </a:extLst>
          </p:cNvPr>
          <p:cNvSpPr/>
          <p:nvPr/>
        </p:nvSpPr>
        <p:spPr>
          <a:xfrm>
            <a:off x="557819" y="1826259"/>
            <a:ext cx="3369276" cy="3049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solidFill>
                  <a:schemeClr val="tx2"/>
                </a:solidFill>
              </a:rPr>
              <a:t>The ways of organizing the course and major activities and assessments </a:t>
            </a:r>
          </a:p>
          <a:p>
            <a:pPr marL="342900" indent="-342900">
              <a:buFont typeface="Arial" panose="020B0604020202020204" pitchFamily="34" charset="0"/>
              <a:buChar char="•"/>
            </a:pPr>
            <a:r>
              <a:rPr lang="en-US" sz="2000" b="1" dirty="0">
                <a:solidFill>
                  <a:schemeClr val="tx2"/>
                </a:solidFill>
              </a:rPr>
              <a:t>(Routines)</a:t>
            </a:r>
          </a:p>
        </p:txBody>
      </p:sp>
      <p:sp>
        <p:nvSpPr>
          <p:cNvPr id="21" name="Oval 20">
            <a:extLst>
              <a:ext uri="{FF2B5EF4-FFF2-40B4-BE49-F238E27FC236}">
                <a16:creationId xmlns:a16="http://schemas.microsoft.com/office/drawing/2014/main" id="{A43F05A2-E0F3-46EF-8A90-7C06BFBF75BC}"/>
              </a:ext>
            </a:extLst>
          </p:cNvPr>
          <p:cNvSpPr/>
          <p:nvPr/>
        </p:nvSpPr>
        <p:spPr>
          <a:xfrm>
            <a:off x="4177120" y="5103341"/>
            <a:ext cx="1918880" cy="185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The learning activities are aligned with learning objectives</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C6C14A63-FE23-470F-870B-8878AC995554}"/>
              </a:ext>
            </a:extLst>
          </p:cNvPr>
          <p:cNvSpPr/>
          <p:nvPr/>
        </p:nvSpPr>
        <p:spPr>
          <a:xfrm>
            <a:off x="6848988" y="1664043"/>
            <a:ext cx="2295012" cy="2158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Requirements for learner interaction and participation  are clearly stated.</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C56F4C78-221C-4B6E-A7C5-FAEAFB12440C}"/>
              </a:ext>
            </a:extLst>
          </p:cNvPr>
          <p:cNvSpPr/>
          <p:nvPr/>
        </p:nvSpPr>
        <p:spPr>
          <a:xfrm>
            <a:off x="5562920" y="3475167"/>
            <a:ext cx="2120440" cy="2148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tx2"/>
                </a:solidFill>
              </a:rPr>
              <a:t>A variety of instructional materials is used in the course</a:t>
            </a:r>
          </a:p>
        </p:txBody>
      </p:sp>
      <p:sp>
        <p:nvSpPr>
          <p:cNvPr id="26" name="Oval 25">
            <a:extLst>
              <a:ext uri="{FF2B5EF4-FFF2-40B4-BE49-F238E27FC236}">
                <a16:creationId xmlns:a16="http://schemas.microsoft.com/office/drawing/2014/main" id="{C3A0B673-F859-4DC9-8FA3-FB031579082C}"/>
              </a:ext>
            </a:extLst>
          </p:cNvPr>
          <p:cNvSpPr/>
          <p:nvPr/>
        </p:nvSpPr>
        <p:spPr>
          <a:xfrm>
            <a:off x="7266174" y="5164730"/>
            <a:ext cx="2295012" cy="2148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Learning activities provide opportunities  that support active learning</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30F30A70-19D8-497C-AB6D-1F111469C0BB}"/>
              </a:ext>
            </a:extLst>
          </p:cNvPr>
          <p:cNvSpPr/>
          <p:nvPr/>
        </p:nvSpPr>
        <p:spPr>
          <a:xfrm>
            <a:off x="8988096" y="3551144"/>
            <a:ext cx="2232535" cy="2305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 Instructor’s plan and organizing for interacting with learners is clear and easy to follow</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Oval 27">
            <a:extLst>
              <a:ext uri="{FF2B5EF4-FFF2-40B4-BE49-F238E27FC236}">
                <a16:creationId xmlns:a16="http://schemas.microsoft.com/office/drawing/2014/main" id="{C087D677-1D36-493E-B00D-6B070E5D256B}"/>
              </a:ext>
            </a:extLst>
          </p:cNvPr>
          <p:cNvSpPr/>
          <p:nvPr/>
        </p:nvSpPr>
        <p:spPr>
          <a:xfrm>
            <a:off x="10025449" y="1664044"/>
            <a:ext cx="2232535" cy="2158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The instructional materials represent up-to-date theory and practice</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9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3B64-3499-43A5-878C-F7E19E5D62F5}"/>
              </a:ext>
            </a:extLst>
          </p:cNvPr>
          <p:cNvSpPr>
            <a:spLocks noGrp="1"/>
          </p:cNvSpPr>
          <p:nvPr>
            <p:ph type="title"/>
          </p:nvPr>
        </p:nvSpPr>
        <p:spPr>
          <a:xfrm>
            <a:off x="578533" y="618823"/>
            <a:ext cx="10805160" cy="707886"/>
          </a:xfrm>
        </p:spPr>
        <p:txBody>
          <a:bodyPr>
            <a:normAutofit fontScale="90000"/>
          </a:bodyPr>
          <a:lstStyle/>
          <a:p>
            <a:r>
              <a:rPr lang="en-US" b="1" dirty="0">
                <a:solidFill>
                  <a:schemeClr val="tx2"/>
                </a:solidFill>
              </a:rPr>
              <a:t>Some of the things to be considered in the syllabus</a:t>
            </a:r>
            <a:endParaRPr lang="en-US" dirty="0"/>
          </a:p>
        </p:txBody>
      </p:sp>
      <p:sp>
        <p:nvSpPr>
          <p:cNvPr id="4" name="Text Placeholder 3">
            <a:extLst>
              <a:ext uri="{FF2B5EF4-FFF2-40B4-BE49-F238E27FC236}">
                <a16:creationId xmlns:a16="http://schemas.microsoft.com/office/drawing/2014/main" id="{7C8D7B19-6E33-4725-AAF9-E4A283809C9F}"/>
              </a:ext>
            </a:extLst>
          </p:cNvPr>
          <p:cNvSpPr>
            <a:spLocks noGrp="1"/>
          </p:cNvSpPr>
          <p:nvPr>
            <p:ph type="body" sz="quarter" idx="16"/>
          </p:nvPr>
        </p:nvSpPr>
        <p:spPr/>
        <p:txBody>
          <a:bodyPr/>
          <a:lstStyle/>
          <a:p>
            <a:r>
              <a:rPr lang="en-US" dirty="0"/>
              <a:t>Major organizational items</a:t>
            </a:r>
          </a:p>
        </p:txBody>
      </p:sp>
      <p:sp>
        <p:nvSpPr>
          <p:cNvPr id="19" name="Oval 18">
            <a:extLst>
              <a:ext uri="{FF2B5EF4-FFF2-40B4-BE49-F238E27FC236}">
                <a16:creationId xmlns:a16="http://schemas.microsoft.com/office/drawing/2014/main" id="{6A9430FF-1AD6-4923-858E-E459BA45D8E3}"/>
              </a:ext>
            </a:extLst>
          </p:cNvPr>
          <p:cNvSpPr/>
          <p:nvPr/>
        </p:nvSpPr>
        <p:spPr>
          <a:xfrm>
            <a:off x="403654" y="1826259"/>
            <a:ext cx="3523441" cy="3178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solidFill>
                  <a:schemeClr val="tx2"/>
                </a:solidFill>
              </a:rPr>
              <a:t>Set explicit Measurable goals that support learning for every student despite the background, race, gender, socio-economic status, etc.</a:t>
            </a:r>
          </a:p>
        </p:txBody>
      </p:sp>
      <p:sp>
        <p:nvSpPr>
          <p:cNvPr id="20" name="Rectangle 19">
            <a:extLst>
              <a:ext uri="{FF2B5EF4-FFF2-40B4-BE49-F238E27FC236}">
                <a16:creationId xmlns:a16="http://schemas.microsoft.com/office/drawing/2014/main" id="{99B8F085-A388-4BA2-8542-984929CF3D27}"/>
              </a:ext>
            </a:extLst>
          </p:cNvPr>
          <p:cNvSpPr/>
          <p:nvPr/>
        </p:nvSpPr>
        <p:spPr>
          <a:xfrm>
            <a:off x="3048000" y="3105835"/>
            <a:ext cx="6096000" cy="369332"/>
          </a:xfrm>
          <a:prstGeom prst="rect">
            <a:avLst/>
          </a:prstGeom>
        </p:spPr>
        <p:txBody>
          <a:bodyPr>
            <a:spAutoFit/>
          </a:bodyPr>
          <a:lstStyle/>
          <a:p>
            <a:pPr lvl="0"/>
            <a:r>
              <a:rPr lang="en-US" b="1" dirty="0">
                <a:solidFill>
                  <a:schemeClr val="tx2"/>
                </a:solidFill>
                <a:latin typeface="inherit"/>
                <a:ea typeface="Times New Roman" panose="02020603050405020304" pitchFamily="18" charset="0"/>
                <a:cs typeface="Arial" panose="020B0604020202020204" pitchFamily="34" charset="0"/>
              </a:rPr>
              <a:t>.</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A43F05A2-E0F3-46EF-8A90-7C06BFBF75BC}"/>
              </a:ext>
            </a:extLst>
          </p:cNvPr>
          <p:cNvSpPr/>
          <p:nvPr/>
        </p:nvSpPr>
        <p:spPr>
          <a:xfrm>
            <a:off x="4030068" y="5004487"/>
            <a:ext cx="2120440" cy="1931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Course Materials and resources are carefully selected and managed</a:t>
            </a:r>
          </a:p>
        </p:txBody>
      </p:sp>
      <p:sp>
        <p:nvSpPr>
          <p:cNvPr id="22" name="Oval 21">
            <a:extLst>
              <a:ext uri="{FF2B5EF4-FFF2-40B4-BE49-F238E27FC236}">
                <a16:creationId xmlns:a16="http://schemas.microsoft.com/office/drawing/2014/main" id="{C6C14A63-FE23-470F-870B-8878AC995554}"/>
              </a:ext>
            </a:extLst>
          </p:cNvPr>
          <p:cNvSpPr/>
          <p:nvPr/>
        </p:nvSpPr>
        <p:spPr>
          <a:xfrm>
            <a:off x="6693085" y="1826258"/>
            <a:ext cx="2295012" cy="1996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Use variety of assessments. Giving choices that supports different types of learners</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C56F4C78-221C-4B6E-A7C5-FAEAFB12440C}"/>
              </a:ext>
            </a:extLst>
          </p:cNvPr>
          <p:cNvSpPr/>
          <p:nvPr/>
        </p:nvSpPr>
        <p:spPr>
          <a:xfrm>
            <a:off x="5396584" y="3402298"/>
            <a:ext cx="2295012" cy="2148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tx2"/>
                </a:solidFill>
              </a:rPr>
              <a:t>Using methods and pedagogies that support diverse audience. </a:t>
            </a:r>
          </a:p>
        </p:txBody>
      </p:sp>
      <p:sp>
        <p:nvSpPr>
          <p:cNvPr id="26" name="Oval 25">
            <a:extLst>
              <a:ext uri="{FF2B5EF4-FFF2-40B4-BE49-F238E27FC236}">
                <a16:creationId xmlns:a16="http://schemas.microsoft.com/office/drawing/2014/main" id="{C3A0B673-F859-4DC9-8FA3-FB031579082C}"/>
              </a:ext>
            </a:extLst>
          </p:cNvPr>
          <p:cNvSpPr/>
          <p:nvPr/>
        </p:nvSpPr>
        <p:spPr>
          <a:xfrm>
            <a:off x="7324314" y="5372797"/>
            <a:ext cx="2295012" cy="2148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Pacing the course material in Modules, weeks, ..is well enhanced</a:t>
            </a:r>
          </a:p>
        </p:txBody>
      </p:sp>
      <p:sp>
        <p:nvSpPr>
          <p:cNvPr id="27" name="Oval 26">
            <a:extLst>
              <a:ext uri="{FF2B5EF4-FFF2-40B4-BE49-F238E27FC236}">
                <a16:creationId xmlns:a16="http://schemas.microsoft.com/office/drawing/2014/main" id="{30F30A70-19D8-497C-AB6D-1F111469C0BB}"/>
              </a:ext>
            </a:extLst>
          </p:cNvPr>
          <p:cNvSpPr/>
          <p:nvPr/>
        </p:nvSpPr>
        <p:spPr>
          <a:xfrm>
            <a:off x="8988097" y="3573400"/>
            <a:ext cx="2467195" cy="2547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Scaffolding the challenging tasks, giving feedback and support to students in need is consistent</a:t>
            </a:r>
          </a:p>
        </p:txBody>
      </p:sp>
      <p:sp>
        <p:nvSpPr>
          <p:cNvPr id="28" name="Oval 27">
            <a:extLst>
              <a:ext uri="{FF2B5EF4-FFF2-40B4-BE49-F238E27FC236}">
                <a16:creationId xmlns:a16="http://schemas.microsoft.com/office/drawing/2014/main" id="{C087D677-1D36-493E-B00D-6B070E5D256B}"/>
              </a:ext>
            </a:extLst>
          </p:cNvPr>
          <p:cNvSpPr/>
          <p:nvPr/>
        </p:nvSpPr>
        <p:spPr>
          <a:xfrm>
            <a:off x="10221694" y="1664043"/>
            <a:ext cx="2232535" cy="2158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Using interactive &amp; exploratory activities that enhance engagement in learning </a:t>
            </a:r>
          </a:p>
        </p:txBody>
      </p:sp>
    </p:spTree>
    <p:extLst>
      <p:ext uri="{BB962C8B-B14F-4D97-AF65-F5344CB8AC3E}">
        <p14:creationId xmlns:p14="http://schemas.microsoft.com/office/powerpoint/2010/main" val="60309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3B64-3499-43A5-878C-F7E19E5D62F5}"/>
              </a:ext>
            </a:extLst>
          </p:cNvPr>
          <p:cNvSpPr>
            <a:spLocks noGrp="1"/>
          </p:cNvSpPr>
          <p:nvPr>
            <p:ph type="title"/>
          </p:nvPr>
        </p:nvSpPr>
        <p:spPr>
          <a:xfrm>
            <a:off x="578533" y="618823"/>
            <a:ext cx="10805160" cy="707886"/>
          </a:xfrm>
        </p:spPr>
        <p:txBody>
          <a:bodyPr>
            <a:normAutofit fontScale="90000"/>
          </a:bodyPr>
          <a:lstStyle/>
          <a:p>
            <a:r>
              <a:rPr lang="en-US" b="1" dirty="0">
                <a:solidFill>
                  <a:schemeClr val="tx2"/>
                </a:solidFill>
              </a:rPr>
              <a:t>Some of the things to be considered in the syllabus</a:t>
            </a:r>
            <a:endParaRPr lang="en-US" dirty="0"/>
          </a:p>
        </p:txBody>
      </p:sp>
      <p:sp>
        <p:nvSpPr>
          <p:cNvPr id="4" name="Text Placeholder 3">
            <a:extLst>
              <a:ext uri="{FF2B5EF4-FFF2-40B4-BE49-F238E27FC236}">
                <a16:creationId xmlns:a16="http://schemas.microsoft.com/office/drawing/2014/main" id="{7C8D7B19-6E33-4725-AAF9-E4A283809C9F}"/>
              </a:ext>
            </a:extLst>
          </p:cNvPr>
          <p:cNvSpPr>
            <a:spLocks noGrp="1"/>
          </p:cNvSpPr>
          <p:nvPr>
            <p:ph type="body" sz="quarter" idx="16"/>
          </p:nvPr>
        </p:nvSpPr>
        <p:spPr/>
        <p:txBody>
          <a:bodyPr/>
          <a:lstStyle/>
          <a:p>
            <a:r>
              <a:rPr lang="en-US" dirty="0"/>
              <a:t>Major organizational items</a:t>
            </a:r>
          </a:p>
        </p:txBody>
      </p:sp>
      <p:sp>
        <p:nvSpPr>
          <p:cNvPr id="19" name="Oval 18">
            <a:extLst>
              <a:ext uri="{FF2B5EF4-FFF2-40B4-BE49-F238E27FC236}">
                <a16:creationId xmlns:a16="http://schemas.microsoft.com/office/drawing/2014/main" id="{6A9430FF-1AD6-4923-858E-E459BA45D8E3}"/>
              </a:ext>
            </a:extLst>
          </p:cNvPr>
          <p:cNvSpPr/>
          <p:nvPr/>
        </p:nvSpPr>
        <p:spPr>
          <a:xfrm>
            <a:off x="403654" y="1826259"/>
            <a:ext cx="3523441" cy="3178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solidFill>
                  <a:schemeClr val="tx2"/>
                </a:solidFill>
              </a:rPr>
              <a:t>Set explicit Measurable goals that support learning for every student despite the background, race, gender, socio-economic status, etc.</a:t>
            </a:r>
          </a:p>
        </p:txBody>
      </p:sp>
      <p:sp>
        <p:nvSpPr>
          <p:cNvPr id="20" name="Rectangle 19">
            <a:extLst>
              <a:ext uri="{FF2B5EF4-FFF2-40B4-BE49-F238E27FC236}">
                <a16:creationId xmlns:a16="http://schemas.microsoft.com/office/drawing/2014/main" id="{99B8F085-A388-4BA2-8542-984929CF3D27}"/>
              </a:ext>
            </a:extLst>
          </p:cNvPr>
          <p:cNvSpPr/>
          <p:nvPr/>
        </p:nvSpPr>
        <p:spPr>
          <a:xfrm>
            <a:off x="3048000" y="3105835"/>
            <a:ext cx="6096000" cy="369332"/>
          </a:xfrm>
          <a:prstGeom prst="rect">
            <a:avLst/>
          </a:prstGeom>
        </p:spPr>
        <p:txBody>
          <a:bodyPr>
            <a:spAutoFit/>
          </a:bodyPr>
          <a:lstStyle/>
          <a:p>
            <a:pPr lvl="0"/>
            <a:r>
              <a:rPr lang="en-US" b="1" dirty="0">
                <a:solidFill>
                  <a:schemeClr val="tx2"/>
                </a:solidFill>
                <a:latin typeface="inherit"/>
                <a:ea typeface="Times New Roman" panose="02020603050405020304" pitchFamily="18" charset="0"/>
                <a:cs typeface="Arial" panose="020B0604020202020204" pitchFamily="34" charset="0"/>
              </a:rPr>
              <a:t>.</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A43F05A2-E0F3-46EF-8A90-7C06BFBF75BC}"/>
              </a:ext>
            </a:extLst>
          </p:cNvPr>
          <p:cNvSpPr/>
          <p:nvPr/>
        </p:nvSpPr>
        <p:spPr>
          <a:xfrm>
            <a:off x="4030068" y="5004487"/>
            <a:ext cx="2120440" cy="1931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Course Materials and resources are carefully selected and managed</a:t>
            </a:r>
          </a:p>
        </p:txBody>
      </p:sp>
      <p:sp>
        <p:nvSpPr>
          <p:cNvPr id="22" name="Oval 21">
            <a:extLst>
              <a:ext uri="{FF2B5EF4-FFF2-40B4-BE49-F238E27FC236}">
                <a16:creationId xmlns:a16="http://schemas.microsoft.com/office/drawing/2014/main" id="{C6C14A63-FE23-470F-870B-8878AC995554}"/>
              </a:ext>
            </a:extLst>
          </p:cNvPr>
          <p:cNvSpPr/>
          <p:nvPr/>
        </p:nvSpPr>
        <p:spPr>
          <a:xfrm>
            <a:off x="6693085" y="1826258"/>
            <a:ext cx="2295012" cy="1996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Use variety of assessments. Giving choices that supports different types of learners</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C56F4C78-221C-4B6E-A7C5-FAEAFB12440C}"/>
              </a:ext>
            </a:extLst>
          </p:cNvPr>
          <p:cNvSpPr/>
          <p:nvPr/>
        </p:nvSpPr>
        <p:spPr>
          <a:xfrm>
            <a:off x="5396584" y="3402298"/>
            <a:ext cx="2295012" cy="2148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tx2"/>
                </a:solidFill>
              </a:rPr>
              <a:t>Using methods and pedagogies that support diverse audience. </a:t>
            </a:r>
          </a:p>
        </p:txBody>
      </p:sp>
      <p:sp>
        <p:nvSpPr>
          <p:cNvPr id="26" name="Oval 25">
            <a:extLst>
              <a:ext uri="{FF2B5EF4-FFF2-40B4-BE49-F238E27FC236}">
                <a16:creationId xmlns:a16="http://schemas.microsoft.com/office/drawing/2014/main" id="{C3A0B673-F859-4DC9-8FA3-FB031579082C}"/>
              </a:ext>
            </a:extLst>
          </p:cNvPr>
          <p:cNvSpPr/>
          <p:nvPr/>
        </p:nvSpPr>
        <p:spPr>
          <a:xfrm>
            <a:off x="7324314" y="5372797"/>
            <a:ext cx="2295012" cy="2148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Pacing the course material in Modules, weeks, ..is well enhanced</a:t>
            </a:r>
          </a:p>
        </p:txBody>
      </p:sp>
      <p:sp>
        <p:nvSpPr>
          <p:cNvPr id="27" name="Oval 26">
            <a:extLst>
              <a:ext uri="{FF2B5EF4-FFF2-40B4-BE49-F238E27FC236}">
                <a16:creationId xmlns:a16="http://schemas.microsoft.com/office/drawing/2014/main" id="{30F30A70-19D8-497C-AB6D-1F111469C0BB}"/>
              </a:ext>
            </a:extLst>
          </p:cNvPr>
          <p:cNvSpPr/>
          <p:nvPr/>
        </p:nvSpPr>
        <p:spPr>
          <a:xfrm>
            <a:off x="8988097" y="3573400"/>
            <a:ext cx="2467195" cy="2547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Scaffolding the challenging tasks, giving feedback and support to students in need is consistent</a:t>
            </a:r>
          </a:p>
        </p:txBody>
      </p:sp>
      <p:sp>
        <p:nvSpPr>
          <p:cNvPr id="28" name="Oval 27">
            <a:extLst>
              <a:ext uri="{FF2B5EF4-FFF2-40B4-BE49-F238E27FC236}">
                <a16:creationId xmlns:a16="http://schemas.microsoft.com/office/drawing/2014/main" id="{C087D677-1D36-493E-B00D-6B070E5D256B}"/>
              </a:ext>
            </a:extLst>
          </p:cNvPr>
          <p:cNvSpPr/>
          <p:nvPr/>
        </p:nvSpPr>
        <p:spPr>
          <a:xfrm>
            <a:off x="10221694" y="1664043"/>
            <a:ext cx="2232535" cy="2158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Using interactive &amp; exploratory activities that enhance engagement in learning </a:t>
            </a:r>
          </a:p>
        </p:txBody>
      </p:sp>
    </p:spTree>
    <p:extLst>
      <p:ext uri="{BB962C8B-B14F-4D97-AF65-F5344CB8AC3E}">
        <p14:creationId xmlns:p14="http://schemas.microsoft.com/office/powerpoint/2010/main" val="30557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3B64-3499-43A5-878C-F7E19E5D62F5}"/>
              </a:ext>
            </a:extLst>
          </p:cNvPr>
          <p:cNvSpPr>
            <a:spLocks noGrp="1"/>
          </p:cNvSpPr>
          <p:nvPr>
            <p:ph type="title"/>
          </p:nvPr>
        </p:nvSpPr>
        <p:spPr>
          <a:xfrm>
            <a:off x="578533" y="618823"/>
            <a:ext cx="10805160" cy="707886"/>
          </a:xfrm>
        </p:spPr>
        <p:txBody>
          <a:bodyPr>
            <a:normAutofit fontScale="90000"/>
          </a:bodyPr>
          <a:lstStyle/>
          <a:p>
            <a:r>
              <a:rPr lang="en-US" b="1" dirty="0">
                <a:solidFill>
                  <a:schemeClr val="tx2"/>
                </a:solidFill>
              </a:rPr>
              <a:t>Some of the things to be considered in the syllabus</a:t>
            </a:r>
            <a:endParaRPr lang="en-US" dirty="0"/>
          </a:p>
        </p:txBody>
      </p:sp>
      <p:sp>
        <p:nvSpPr>
          <p:cNvPr id="4" name="Text Placeholder 3">
            <a:extLst>
              <a:ext uri="{FF2B5EF4-FFF2-40B4-BE49-F238E27FC236}">
                <a16:creationId xmlns:a16="http://schemas.microsoft.com/office/drawing/2014/main" id="{7C8D7B19-6E33-4725-AAF9-E4A283809C9F}"/>
              </a:ext>
            </a:extLst>
          </p:cNvPr>
          <p:cNvSpPr>
            <a:spLocks noGrp="1"/>
          </p:cNvSpPr>
          <p:nvPr>
            <p:ph type="body" sz="quarter" idx="16"/>
          </p:nvPr>
        </p:nvSpPr>
        <p:spPr/>
        <p:txBody>
          <a:bodyPr/>
          <a:lstStyle/>
          <a:p>
            <a:r>
              <a:rPr lang="en-US" dirty="0"/>
              <a:t>Major organizational items</a:t>
            </a:r>
          </a:p>
        </p:txBody>
      </p:sp>
      <p:sp>
        <p:nvSpPr>
          <p:cNvPr id="19" name="Oval 18">
            <a:extLst>
              <a:ext uri="{FF2B5EF4-FFF2-40B4-BE49-F238E27FC236}">
                <a16:creationId xmlns:a16="http://schemas.microsoft.com/office/drawing/2014/main" id="{6A9430FF-1AD6-4923-858E-E459BA45D8E3}"/>
              </a:ext>
            </a:extLst>
          </p:cNvPr>
          <p:cNvSpPr/>
          <p:nvPr/>
        </p:nvSpPr>
        <p:spPr>
          <a:xfrm>
            <a:off x="403654" y="1826259"/>
            <a:ext cx="3523441" cy="3178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solidFill>
                  <a:schemeClr val="tx2"/>
                </a:solidFill>
              </a:rPr>
              <a:t>Set explicit Measurable goals that support learning for every student despite the background, race, gender, socio-economic status, etc.</a:t>
            </a:r>
          </a:p>
        </p:txBody>
      </p:sp>
      <p:sp>
        <p:nvSpPr>
          <p:cNvPr id="20" name="Rectangle 19">
            <a:extLst>
              <a:ext uri="{FF2B5EF4-FFF2-40B4-BE49-F238E27FC236}">
                <a16:creationId xmlns:a16="http://schemas.microsoft.com/office/drawing/2014/main" id="{99B8F085-A388-4BA2-8542-984929CF3D27}"/>
              </a:ext>
            </a:extLst>
          </p:cNvPr>
          <p:cNvSpPr/>
          <p:nvPr/>
        </p:nvSpPr>
        <p:spPr>
          <a:xfrm>
            <a:off x="3048000" y="3105835"/>
            <a:ext cx="6096000" cy="369332"/>
          </a:xfrm>
          <a:prstGeom prst="rect">
            <a:avLst/>
          </a:prstGeom>
        </p:spPr>
        <p:txBody>
          <a:bodyPr>
            <a:spAutoFit/>
          </a:bodyPr>
          <a:lstStyle/>
          <a:p>
            <a:pPr lvl="0"/>
            <a:r>
              <a:rPr lang="en-US" b="1" dirty="0">
                <a:solidFill>
                  <a:schemeClr val="tx2"/>
                </a:solidFill>
                <a:latin typeface="inherit"/>
                <a:ea typeface="Times New Roman" panose="02020603050405020304" pitchFamily="18" charset="0"/>
                <a:cs typeface="Arial" panose="020B0604020202020204" pitchFamily="34" charset="0"/>
              </a:rPr>
              <a:t>.</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A43F05A2-E0F3-46EF-8A90-7C06BFBF75BC}"/>
              </a:ext>
            </a:extLst>
          </p:cNvPr>
          <p:cNvSpPr/>
          <p:nvPr/>
        </p:nvSpPr>
        <p:spPr>
          <a:xfrm>
            <a:off x="4030068" y="5004487"/>
            <a:ext cx="2120440" cy="1931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Course Materials and resources are carefully selected and managed</a:t>
            </a:r>
          </a:p>
        </p:txBody>
      </p:sp>
      <p:sp>
        <p:nvSpPr>
          <p:cNvPr id="22" name="Oval 21">
            <a:extLst>
              <a:ext uri="{FF2B5EF4-FFF2-40B4-BE49-F238E27FC236}">
                <a16:creationId xmlns:a16="http://schemas.microsoft.com/office/drawing/2014/main" id="{C6C14A63-FE23-470F-870B-8878AC995554}"/>
              </a:ext>
            </a:extLst>
          </p:cNvPr>
          <p:cNvSpPr/>
          <p:nvPr/>
        </p:nvSpPr>
        <p:spPr>
          <a:xfrm>
            <a:off x="6693085" y="1826258"/>
            <a:ext cx="2295012" cy="1996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rPr>
              <a:t>Use variety of assessments. Giving choices that supports different types of learners</a:t>
            </a:r>
            <a:endPar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C56F4C78-221C-4B6E-A7C5-FAEAFB12440C}"/>
              </a:ext>
            </a:extLst>
          </p:cNvPr>
          <p:cNvSpPr/>
          <p:nvPr/>
        </p:nvSpPr>
        <p:spPr>
          <a:xfrm>
            <a:off x="5396584" y="3402298"/>
            <a:ext cx="2295012" cy="2148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chemeClr val="tx2"/>
                </a:solidFill>
              </a:rPr>
              <a:t>Using methods and pedagogies that support diverse audience. </a:t>
            </a:r>
          </a:p>
        </p:txBody>
      </p:sp>
      <p:sp>
        <p:nvSpPr>
          <p:cNvPr id="26" name="Oval 25">
            <a:extLst>
              <a:ext uri="{FF2B5EF4-FFF2-40B4-BE49-F238E27FC236}">
                <a16:creationId xmlns:a16="http://schemas.microsoft.com/office/drawing/2014/main" id="{C3A0B673-F859-4DC9-8FA3-FB031579082C}"/>
              </a:ext>
            </a:extLst>
          </p:cNvPr>
          <p:cNvSpPr/>
          <p:nvPr/>
        </p:nvSpPr>
        <p:spPr>
          <a:xfrm>
            <a:off x="7324314" y="5372797"/>
            <a:ext cx="2295012" cy="2148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Pacing the course material in Modules, weeks, ..is well enhanced</a:t>
            </a:r>
          </a:p>
        </p:txBody>
      </p:sp>
      <p:sp>
        <p:nvSpPr>
          <p:cNvPr id="27" name="Oval 26">
            <a:extLst>
              <a:ext uri="{FF2B5EF4-FFF2-40B4-BE49-F238E27FC236}">
                <a16:creationId xmlns:a16="http://schemas.microsoft.com/office/drawing/2014/main" id="{30F30A70-19D8-497C-AB6D-1F111469C0BB}"/>
              </a:ext>
            </a:extLst>
          </p:cNvPr>
          <p:cNvSpPr/>
          <p:nvPr/>
        </p:nvSpPr>
        <p:spPr>
          <a:xfrm>
            <a:off x="8988097" y="3573400"/>
            <a:ext cx="2467195" cy="2547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Scaffolding the challenging tasks, giving feedback and support to students in need is consistent</a:t>
            </a:r>
          </a:p>
        </p:txBody>
      </p:sp>
      <p:sp>
        <p:nvSpPr>
          <p:cNvPr id="28" name="Oval 27">
            <a:extLst>
              <a:ext uri="{FF2B5EF4-FFF2-40B4-BE49-F238E27FC236}">
                <a16:creationId xmlns:a16="http://schemas.microsoft.com/office/drawing/2014/main" id="{C087D677-1D36-493E-B00D-6B070E5D256B}"/>
              </a:ext>
            </a:extLst>
          </p:cNvPr>
          <p:cNvSpPr/>
          <p:nvPr/>
        </p:nvSpPr>
        <p:spPr>
          <a:xfrm>
            <a:off x="10221694" y="1664043"/>
            <a:ext cx="2232535" cy="2158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Using interactive &amp; exploratory activities that enhance engagement in learning </a:t>
            </a:r>
          </a:p>
        </p:txBody>
      </p:sp>
    </p:spTree>
    <p:extLst>
      <p:ext uri="{BB962C8B-B14F-4D97-AF65-F5344CB8AC3E}">
        <p14:creationId xmlns:p14="http://schemas.microsoft.com/office/powerpoint/2010/main" val="163870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6A37-FA0F-426F-952C-8F2A4C516BB5}"/>
              </a:ext>
            </a:extLst>
          </p:cNvPr>
          <p:cNvSpPr>
            <a:spLocks noGrp="1"/>
          </p:cNvSpPr>
          <p:nvPr>
            <p:ph type="title"/>
          </p:nvPr>
        </p:nvSpPr>
        <p:spPr/>
        <p:txBody>
          <a:bodyPr>
            <a:normAutofit/>
          </a:bodyPr>
          <a:lstStyle/>
          <a:p>
            <a:r>
              <a:rPr lang="en-US" sz="4000" dirty="0"/>
              <a:t>                 Interact and share</a:t>
            </a:r>
          </a:p>
        </p:txBody>
      </p:sp>
      <p:graphicFrame>
        <p:nvGraphicFramePr>
          <p:cNvPr id="4" name="Content Placeholder 3">
            <a:extLst>
              <a:ext uri="{FF2B5EF4-FFF2-40B4-BE49-F238E27FC236}">
                <a16:creationId xmlns:a16="http://schemas.microsoft.com/office/drawing/2014/main" id="{75FD0ED0-F38F-41DC-AC60-C91CCC79E66B}"/>
              </a:ext>
            </a:extLst>
          </p:cNvPr>
          <p:cNvGraphicFramePr>
            <a:graphicFrameLocks noGrp="1"/>
          </p:cNvGraphicFramePr>
          <p:nvPr>
            <p:ph idx="1"/>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9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9</TotalTime>
  <Words>977</Words>
  <Application>Microsoft Office PowerPoint</Application>
  <PresentationFormat>Widescreen</PresentationFormat>
  <Paragraphs>94</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Helvetica</vt:lpstr>
      <vt:lpstr>inherit</vt:lpstr>
      <vt:lpstr>Symbol</vt:lpstr>
      <vt:lpstr>wf_segoe-ui_normal</vt:lpstr>
      <vt:lpstr>Wingdings</vt:lpstr>
      <vt:lpstr>Educational subjects 16x9</vt:lpstr>
      <vt:lpstr>Writing Syllabi that Promote and Embrace Diversity and Inclusion Part 1/b</vt:lpstr>
      <vt:lpstr>Writing  an inclusive syllabus needs multi-considerations </vt:lpstr>
      <vt:lpstr>Some of the things to be included in the syllabus</vt:lpstr>
      <vt:lpstr>Some of the things to be included in the syllabus</vt:lpstr>
      <vt:lpstr>Some of the things to be included in the syllabus</vt:lpstr>
      <vt:lpstr>Some of the things to be considered in the syllabus</vt:lpstr>
      <vt:lpstr>Some of the things to be considered in the syllabus</vt:lpstr>
      <vt:lpstr>Some of the things to be considered in the syllabus</vt:lpstr>
      <vt:lpstr>                 Interact and share</vt:lpstr>
      <vt:lpstr>                                  Key Takeaways</vt:lpstr>
      <vt:lpstr>  References and the project Site on City Tech Open 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Syllabi that Promote and Embrace Diversity and Inclusion Part 1/b</dc:title>
  <dc:creator>Lucie Mingla</dc:creator>
  <cp:lastModifiedBy>Lucie Mingla</cp:lastModifiedBy>
  <cp:revision>1</cp:revision>
  <dcterms:created xsi:type="dcterms:W3CDTF">2021-02-26T21:51:06Z</dcterms:created>
  <dcterms:modified xsi:type="dcterms:W3CDTF">2021-02-26T22:00:28Z</dcterms:modified>
</cp:coreProperties>
</file>