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" r:id="rId5"/>
    <p:sldId id="308" r:id="rId6"/>
    <p:sldId id="310" r:id="rId7"/>
    <p:sldId id="318" r:id="rId8"/>
    <p:sldId id="319" r:id="rId9"/>
    <p:sldId id="312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FFFF"/>
    <a:srgbClr val="FFCC99"/>
    <a:srgbClr val="0066FF"/>
    <a:srgbClr val="FF99FF"/>
    <a:srgbClr val="FFFF99"/>
    <a:srgbClr val="66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59" autoAdjust="0"/>
  </p:normalViewPr>
  <p:slideViewPr>
    <p:cSldViewPr showGuides="1">
      <p:cViewPr varScale="1">
        <p:scale>
          <a:sx n="60" d="100"/>
          <a:sy n="60" d="100"/>
        </p:scale>
        <p:origin x="72" y="12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8/4/2018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8/4/2018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8/4/2018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8/4/2018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8/4/2018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8/4/2018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8/4/2018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8/4/2018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8/4/2018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8/4/2018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8/4/2018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8/4/2018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desandcurrents.noaa.gov/noaatidepredictions.html?id=8517942&amp;units=standard&amp;bdate=20180804&amp;edate=20180805&amp;timezone=LST/LDT&amp;clock=12hour&amp;datum=MLLW&amp;interval=hilo&amp;action=dailychart" TargetMode="External"/><Relationship Id="rId2" Type="http://schemas.openxmlformats.org/officeDocument/2006/relationships/hyperlink" Target="http://www.desmos.com/calculato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athforum.org/library/drmath/view/5416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Tidal </a:t>
            </a:r>
            <a:r>
              <a:rPr lang="en-US" dirty="0"/>
              <a:t>W</a:t>
            </a:r>
            <a:r>
              <a:rPr lang="en-US" sz="5400" dirty="0"/>
              <a:t>aves </a:t>
            </a:r>
            <a:r>
              <a:rPr lang="en-US" dirty="0"/>
              <a:t>R</a:t>
            </a:r>
            <a:r>
              <a:rPr lang="en-US" sz="5400" dirty="0"/>
              <a:t>epresented In a C</a:t>
            </a:r>
            <a:r>
              <a:rPr lang="en-US" dirty="0"/>
              <a:t>osine Function.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By :	Anna Goncharova and </a:t>
            </a:r>
          </a:p>
          <a:p>
            <a:r>
              <a:rPr lang="it-IT" dirty="0"/>
              <a:t>	Jessica Herrera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9611" y="206653"/>
            <a:ext cx="9144001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Agenda: to plot the following function using the criteria below: </a:t>
            </a:r>
            <a:r>
              <a:rPr lang="en-US" i="1" dirty="0">
                <a:latin typeface="Bradley Hand ITC" panose="03070402050302030203" pitchFamily="66" charset="0"/>
              </a:rPr>
              <a:t>y(x)=A cos (B – x)+D </a:t>
            </a:r>
            <a:r>
              <a:rPr lang="en-US" dirty="0"/>
              <a:t>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0" y="1600200"/>
            <a:ext cx="9144001" cy="4419600"/>
          </a:xfrm>
        </p:spPr>
        <p:txBody>
          <a:bodyPr/>
          <a:lstStyle/>
          <a:p>
            <a:r>
              <a:rPr lang="en-US" u="sng" dirty="0"/>
              <a:t>LOW TIDE:	</a:t>
            </a:r>
            <a:r>
              <a:rPr lang="en-US" dirty="0"/>
              <a:t>8:33 p.m. @ 1.10 feet</a:t>
            </a:r>
            <a:endParaRPr lang="en-US" u="sng" dirty="0"/>
          </a:p>
          <a:p>
            <a:r>
              <a:rPr lang="en-US" u="sng" dirty="0"/>
              <a:t>HIGH TIDE:	</a:t>
            </a:r>
            <a:r>
              <a:rPr lang="en-US" dirty="0"/>
              <a:t>2:15 a.m. @ 4.51 feet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79101-926E-4768-A292-7B03617C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1" y="2879028"/>
            <a:ext cx="10703753" cy="3826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B3463-57C3-49A0-A081-1FE0DE29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12" y="5382237"/>
            <a:ext cx="2019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must first find the following three indicators of: </a:t>
            </a:r>
            <a:r>
              <a:rPr lang="en-US" i="1" dirty="0">
                <a:latin typeface="Bradley Hand ITC" panose="03070402050302030203" pitchFamily="66" charset="0"/>
              </a:rPr>
              <a:t>y(x)=A cos (B – x)+D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79613" y="1828800"/>
                <a:ext cx="4419599" cy="160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A=	Amplitude	=</a:t>
                </a:r>
                <a:r>
                  <a:rPr lang="en-US" dirty="0">
                    <a:solidFill>
                      <a:srgbClr val="66FFFF"/>
                    </a:solidFill>
                  </a:rPr>
                  <a:t>1.705</a:t>
                </a:r>
                <a:endParaRPr dirty="0">
                  <a:solidFill>
                    <a:srgbClr val="66FFFF"/>
                  </a:solidFill>
                </a:endParaRPr>
              </a:p>
              <a:p>
                <a:r>
                  <a:rPr lang="en-US" dirty="0"/>
                  <a:t>B=	Period 	=</a:t>
                </a:r>
                <a:r>
                  <a:rPr lang="en-US" dirty="0">
                    <a:solidFill>
                      <a:srgbClr val="99FF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FF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FF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FF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dirty="0"/>
              </a:p>
              <a:p>
                <a:r>
                  <a:rPr lang="en-US" dirty="0"/>
                  <a:t>D=	Midpoint	= </a:t>
                </a:r>
                <a:r>
                  <a:rPr lang="en-US" dirty="0">
                    <a:solidFill>
                      <a:srgbClr val="FFCC99"/>
                    </a:solidFill>
                  </a:rPr>
                  <a:t>2.805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79613" y="1828800"/>
                <a:ext cx="4419599" cy="1600200"/>
              </a:xfrm>
              <a:blipFill>
                <a:blip r:embed="rId2"/>
                <a:stretch>
                  <a:fillRect l="-1103" t="-7605" b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indicators of            </a:t>
            </a:r>
            <a:r>
              <a:rPr lang="en-US" i="1" dirty="0">
                <a:latin typeface="Bradley Hand ITC" panose="03070402050302030203" pitchFamily="66" charset="0"/>
              </a:rPr>
              <a:t>y(x)=A cos (B – x)+D   </a:t>
            </a:r>
            <a:r>
              <a:rPr lang="en-US" dirty="0"/>
              <a:t>we get: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0BE44A-2CF2-4D87-87E1-525AB13BF604}"/>
                  </a:ext>
                </a:extLst>
              </p:cNvPr>
              <p:cNvSpPr txBox="1"/>
              <p:nvPr/>
            </p:nvSpPr>
            <p:spPr>
              <a:xfrm>
                <a:off x="5350677" y="3250197"/>
                <a:ext cx="2049151" cy="899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99FF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FF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9FFCC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0BE44A-2CF2-4D87-87E1-525AB13BF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77" y="3250197"/>
                <a:ext cx="2049151" cy="899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918666-19DA-4B87-98EF-52AAC6611D41}"/>
              </a:ext>
            </a:extLst>
          </p:cNvPr>
          <p:cNvSpPr txBox="1"/>
          <p:nvPr/>
        </p:nvSpPr>
        <p:spPr>
          <a:xfrm>
            <a:off x="1955653" y="242931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LOW: 	</a:t>
            </a:r>
            <a:r>
              <a:rPr lang="en-US" dirty="0">
                <a:solidFill>
                  <a:srgbClr val="FFFF99"/>
                </a:solidFill>
              </a:rPr>
              <a:t>1.10</a:t>
            </a:r>
            <a:r>
              <a:rPr lang="en-US" dirty="0"/>
              <a:t> feet</a:t>
            </a:r>
          </a:p>
          <a:p>
            <a:r>
              <a:rPr lang="en-US" dirty="0"/>
              <a:t>HIGH: 	</a:t>
            </a:r>
            <a:r>
              <a:rPr lang="en-US" dirty="0">
                <a:solidFill>
                  <a:srgbClr val="6699FF"/>
                </a:solidFill>
              </a:rPr>
              <a:t>4.51</a:t>
            </a:r>
            <a:r>
              <a:rPr lang="en-US" dirty="0"/>
              <a:t> feet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D0C80-B66A-419B-9AF0-6B28DF441DB3}"/>
              </a:ext>
            </a:extLst>
          </p:cNvPr>
          <p:cNvSpPr txBox="1"/>
          <p:nvPr/>
        </p:nvSpPr>
        <p:spPr>
          <a:xfrm>
            <a:off x="1975751" y="3239711"/>
            <a:ext cx="218970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4.51</a:t>
            </a:r>
            <a:r>
              <a:rPr lang="en-US" dirty="0"/>
              <a:t> - </a:t>
            </a:r>
            <a:r>
              <a:rPr lang="en-US" dirty="0">
                <a:solidFill>
                  <a:srgbClr val="FFFF99"/>
                </a:solidFill>
              </a:rPr>
              <a:t>1.10</a:t>
            </a:r>
            <a:r>
              <a:rPr lang="en-US" dirty="0"/>
              <a:t>     = 3.41</a:t>
            </a:r>
          </a:p>
          <a:p>
            <a:r>
              <a:rPr lang="en-US" dirty="0"/>
              <a:t>3.41÷  2         = </a:t>
            </a:r>
            <a:r>
              <a:rPr lang="en-US" dirty="0">
                <a:solidFill>
                  <a:srgbClr val="66FFFF"/>
                </a:solidFill>
              </a:rPr>
              <a:t>1.705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17B06-B256-41A5-AFBC-C8F51C2BBAE5}"/>
              </a:ext>
            </a:extLst>
          </p:cNvPr>
          <p:cNvSpPr txBox="1"/>
          <p:nvPr/>
        </p:nvSpPr>
        <p:spPr>
          <a:xfrm>
            <a:off x="2184253" y="189591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FFFF"/>
                </a:solidFill>
              </a:rPr>
              <a:t>Amplitude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8EA6B-982C-453B-AE2D-3BACA0124D24}"/>
              </a:ext>
            </a:extLst>
          </p:cNvPr>
          <p:cNvSpPr txBox="1"/>
          <p:nvPr/>
        </p:nvSpPr>
        <p:spPr>
          <a:xfrm>
            <a:off x="5995249" y="1905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FFCC"/>
                </a:solidFill>
              </a:rPr>
              <a:t>Period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F673F-C294-4728-83F6-54EA7157A12C}"/>
              </a:ext>
            </a:extLst>
          </p:cNvPr>
          <p:cNvSpPr txBox="1"/>
          <p:nvPr/>
        </p:nvSpPr>
        <p:spPr>
          <a:xfrm>
            <a:off x="9368993" y="190500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C99"/>
                </a:solidFill>
              </a:rPr>
              <a:t>Midpoint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A0116-5425-4F5E-BCAA-D9AF17F3A909}"/>
              </a:ext>
            </a:extLst>
          </p:cNvPr>
          <p:cNvSpPr txBox="1"/>
          <p:nvPr/>
        </p:nvSpPr>
        <p:spPr>
          <a:xfrm>
            <a:off x="9042254" y="242931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LOW: 	</a:t>
            </a:r>
            <a:r>
              <a:rPr lang="en-US" dirty="0">
                <a:solidFill>
                  <a:srgbClr val="FFFF99"/>
                </a:solidFill>
              </a:rPr>
              <a:t>1.10</a:t>
            </a:r>
            <a:r>
              <a:rPr lang="en-US" dirty="0"/>
              <a:t> feet</a:t>
            </a:r>
          </a:p>
          <a:p>
            <a:r>
              <a:rPr lang="en-US" dirty="0"/>
              <a:t>HIGH: 	</a:t>
            </a:r>
            <a:r>
              <a:rPr lang="en-US" dirty="0">
                <a:solidFill>
                  <a:srgbClr val="6699FF"/>
                </a:solidFill>
              </a:rPr>
              <a:t>4.51</a:t>
            </a:r>
            <a:r>
              <a:rPr lang="en-US" dirty="0"/>
              <a:t> feet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135899-A8D2-4312-887E-692A752AA54E}"/>
              </a:ext>
            </a:extLst>
          </p:cNvPr>
          <p:cNvSpPr txBox="1"/>
          <p:nvPr/>
        </p:nvSpPr>
        <p:spPr>
          <a:xfrm>
            <a:off x="9042254" y="3230621"/>
            <a:ext cx="23948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4.51</a:t>
            </a:r>
            <a:r>
              <a:rPr lang="en-US" dirty="0"/>
              <a:t> – </a:t>
            </a:r>
            <a:r>
              <a:rPr lang="en-US" dirty="0">
                <a:solidFill>
                  <a:srgbClr val="66FFFF"/>
                </a:solidFill>
              </a:rPr>
              <a:t>1.705</a:t>
            </a:r>
            <a:r>
              <a:rPr lang="en-US" dirty="0"/>
              <a:t>     = </a:t>
            </a:r>
            <a:r>
              <a:rPr lang="en-US" dirty="0">
                <a:solidFill>
                  <a:srgbClr val="FFCC99"/>
                </a:solidFill>
              </a:rPr>
              <a:t>2.805</a:t>
            </a:r>
          </a:p>
          <a:p>
            <a:r>
              <a:rPr lang="en-US" dirty="0">
                <a:solidFill>
                  <a:srgbClr val="FFFF99"/>
                </a:solidFill>
              </a:rPr>
              <a:t>1.10</a:t>
            </a:r>
            <a:r>
              <a:rPr lang="en-US" dirty="0"/>
              <a:t> + </a:t>
            </a:r>
            <a:r>
              <a:rPr lang="en-US" dirty="0">
                <a:solidFill>
                  <a:srgbClr val="66FFFF"/>
                </a:solidFill>
              </a:rPr>
              <a:t>1.705</a:t>
            </a:r>
            <a:r>
              <a:rPr lang="en-US" dirty="0"/>
              <a:t>     = </a:t>
            </a:r>
            <a:r>
              <a:rPr lang="en-US" dirty="0">
                <a:solidFill>
                  <a:srgbClr val="FFCC99"/>
                </a:solidFill>
              </a:rPr>
              <a:t>2.805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225CA0-E3D3-43F2-B864-B65492497362}"/>
                  </a:ext>
                </a:extLst>
              </p:cNvPr>
              <p:cNvSpPr txBox="1"/>
              <p:nvPr/>
            </p:nvSpPr>
            <p:spPr>
              <a:xfrm>
                <a:off x="5530277" y="2429311"/>
                <a:ext cx="1869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= 12 HOURS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225CA0-E3D3-43F2-B864-B65492497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77" y="2429311"/>
                <a:ext cx="1869551" cy="369332"/>
              </a:xfrm>
              <a:prstGeom prst="rect">
                <a:avLst/>
              </a:prstGeom>
              <a:blipFill>
                <a:blip r:embed="rId3"/>
                <a:stretch>
                  <a:fillRect l="-2606" t="-10000" r="-293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8160EF-366F-4901-AB57-34437D8F635A}"/>
                  </a:ext>
                </a:extLst>
              </p:cNvPr>
              <p:cNvSpPr txBox="1"/>
              <p:nvPr/>
            </p:nvSpPr>
            <p:spPr>
              <a:xfrm>
                <a:off x="3098653" y="4948896"/>
                <a:ext cx="7262959" cy="10499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1.705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99FF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4000" b="0" i="1" smtClean="0">
                                      <a:solidFill>
                                        <a:srgbClr val="99FFCC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99FFCC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FFCC99"/>
                              </a:solidFill>
                              <a:latin typeface="Cambria Math" panose="02040503050406030204" pitchFamily="18" charset="0"/>
                            </a:rPr>
                            <m:t>2.805</m:t>
                          </m:r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8160EF-366F-4901-AB57-34437D8F6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53" y="4948896"/>
                <a:ext cx="7262959" cy="10499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Cosine Graph of:</a:t>
            </a:r>
            <a:br>
              <a:rPr lang="en-US" dirty="0"/>
            </a:br>
            <a:r>
              <a:rPr lang="en-US" i="1" dirty="0">
                <a:latin typeface="Bradley Hand ITC" panose="03070402050302030203" pitchFamily="66" charset="0"/>
              </a:rPr>
              <a:t>y(x)=A cos (B – x)+D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0513D3-5D88-43AA-A416-E7338A4BF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4012" y="2827787"/>
            <a:ext cx="7315200" cy="3412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02D52-33BF-4B98-9928-C350548D5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337" y="1856806"/>
            <a:ext cx="36385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726026"/>
            <a:ext cx="7510753" cy="746125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6DE54-E7DC-436B-89B6-1C9C029DEB7E}"/>
              </a:ext>
            </a:extLst>
          </p:cNvPr>
          <p:cNvSpPr/>
          <p:nvPr/>
        </p:nvSpPr>
        <p:spPr>
          <a:xfrm>
            <a:off x="1522412" y="17158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“Desmos Graph.” </a:t>
            </a:r>
            <a:r>
              <a:rPr lang="en-US" i="1" dirty="0"/>
              <a:t>Desmos Graphing Calculator, &lt;</a:t>
            </a:r>
            <a:r>
              <a:rPr lang="en-US" i="1" dirty="0">
                <a:hlinkClick r:id="rId2"/>
              </a:rPr>
              <a:t>www.desmos.com/calculator</a:t>
            </a:r>
            <a:r>
              <a:rPr lang="en-US" i="1" dirty="0"/>
              <a:t>&gt;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ED535-8317-4965-98F4-4D20439ED66C}"/>
              </a:ext>
            </a:extLst>
          </p:cNvPr>
          <p:cNvSpPr/>
          <p:nvPr/>
        </p:nvSpPr>
        <p:spPr>
          <a:xfrm>
            <a:off x="1532856" y="246447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“NOAA Tides and </a:t>
            </a:r>
            <a:r>
              <a:rPr lang="en-US" dirty="0" err="1"/>
              <a:t>Currennts</a:t>
            </a:r>
            <a:r>
              <a:rPr lang="en-US" dirty="0"/>
              <a:t>.” </a:t>
            </a:r>
            <a:r>
              <a:rPr lang="en-US" i="1" dirty="0"/>
              <a:t>Tides and Currents, NNOAA Tide Predictions, 8517942 Fort Hamilton, The Narrows, NY, </a:t>
            </a:r>
            <a:r>
              <a:rPr lang="en-US" i="1" dirty="0">
                <a:hlinkClick r:id="rId3"/>
              </a:rPr>
              <a:t>https://tidesandcurrents.noaa.gov/noaatidepredictions.html?id=8517942&amp;units=standard&amp;bdate=20180804&amp;edate=20180805&amp;timezone=LST/LDT&amp;clock=12hour&amp;datum=MLLW&amp;interval=hilo&amp;action=dailychart</a:t>
            </a:r>
            <a:r>
              <a:rPr lang="en-US" i="1" dirty="0"/>
              <a:t> Accessed data for 08/04/2018-08/05/2018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1A8F0-71DF-4B6A-A4B4-B120ED2B2D25}"/>
              </a:ext>
            </a:extLst>
          </p:cNvPr>
          <p:cNvSpPr/>
          <p:nvPr/>
        </p:nvSpPr>
        <p:spPr>
          <a:xfrm>
            <a:off x="1532856" y="4624154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“Modeling Tides with Trigonometry” </a:t>
            </a:r>
            <a:r>
              <a:rPr lang="en-US" i="1" dirty="0"/>
              <a:t>The Math Forum </a:t>
            </a:r>
            <a:r>
              <a:rPr lang="en-US" dirty="0"/>
              <a:t>&lt;</a:t>
            </a:r>
            <a:r>
              <a:rPr lang="en-US" dirty="0">
                <a:hlinkClick r:id="rId4"/>
              </a:rPr>
              <a:t>http://mathforum.org/library/drmath/view/54163.html</a:t>
            </a:r>
            <a:r>
              <a:rPr lang="en-US" dirty="0"/>
              <a:t>&gt;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1616</TotalTime>
  <Words>248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Cambria Math</vt:lpstr>
      <vt:lpstr>Century Gothic</vt:lpstr>
      <vt:lpstr>Ocean Waves 16x9</vt:lpstr>
      <vt:lpstr>Tidal Waves Represented In a Cosine Function.</vt:lpstr>
      <vt:lpstr>Agenda: to plot the following function using the criteria below: y(x)=A cos (B – x)+D ?</vt:lpstr>
      <vt:lpstr>We must first find the following three indicators of: y(x)=A cos (B – x)+D</vt:lpstr>
      <vt:lpstr>Solving for the indicators of            y(x)=A cos (B – x)+D   we get:</vt:lpstr>
      <vt:lpstr>Cosine Graph of: y(x)=A cos (B – x)+D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AnkAaa</dc:creator>
  <cp:lastModifiedBy>AnkAaa</cp:lastModifiedBy>
  <cp:revision>11</cp:revision>
  <dcterms:created xsi:type="dcterms:W3CDTF">2018-08-05T02:04:25Z</dcterms:created>
  <dcterms:modified xsi:type="dcterms:W3CDTF">2018-08-06T05:00:56Z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