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Oswal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regular.fntdata"/><Relationship Id="rId14" Type="http://schemas.openxmlformats.org/officeDocument/2006/relationships/slide" Target="slides/slide9.xml"/><Relationship Id="rId16"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c5c3a1db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c5c3a1db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6c5c3a1db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c5c3a1db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c5c3a1db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c5c3a1db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6c5c3a1dbc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c5c3a1db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c5c3a1db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c5c3a1db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c5c3a1db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c5c3a1db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c5c3a1db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c5c3a1db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5fde167e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5fde167e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www.allure.com/story/hailey-baldwin-bieber-favorite-foundation-intervie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businessinsider.com" TargetMode="External"/><Relationship Id="rId4" Type="http://schemas.openxmlformats.org/officeDocument/2006/relationships/hyperlink" Target="http://www.catwalkyourself.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Tadashi Shoji</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Miranda Hiralall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298675" y="2387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Designer</a:t>
            </a:r>
            <a:endParaRPr/>
          </a:p>
        </p:txBody>
      </p:sp>
      <p:pic>
        <p:nvPicPr>
          <p:cNvPr id="61" name="Google Shape;61;p14"/>
          <p:cNvPicPr preferRelativeResize="0"/>
          <p:nvPr/>
        </p:nvPicPr>
        <p:blipFill>
          <a:blip r:embed="rId3">
            <a:alphaModFix/>
          </a:blip>
          <a:stretch>
            <a:fillRect/>
          </a:stretch>
        </p:blipFill>
        <p:spPr>
          <a:xfrm>
            <a:off x="3200400" y="941525"/>
            <a:ext cx="2717138" cy="3820975"/>
          </a:xfrm>
          <a:prstGeom prst="rect">
            <a:avLst/>
          </a:prstGeom>
          <a:noFill/>
          <a:ln>
            <a:noFill/>
          </a:ln>
        </p:spPr>
      </p:pic>
      <p:sp>
        <p:nvSpPr>
          <p:cNvPr id="62" name="Google Shape;62;p14"/>
          <p:cNvSpPr txBox="1"/>
          <p:nvPr/>
        </p:nvSpPr>
        <p:spPr>
          <a:xfrm>
            <a:off x="2861775" y="4892575"/>
            <a:ext cx="4125000" cy="2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rPr>
              <a:t>Source:http://asian-fusion.com/610/tadashi-shoji/</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Company</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rgbClr val="FFFFFF"/>
                </a:solidFill>
                <a:latin typeface="Times New Roman"/>
                <a:ea typeface="Times New Roman"/>
                <a:cs typeface="Times New Roman"/>
                <a:sym typeface="Times New Roman"/>
              </a:rPr>
              <a:t>Tadashi Shoji is a company headquarters in 3333 Bristol St. 3200 Las Vegas Blvd S. The company operates offices in Los Angeles and Shanghai, as well as showrooms in New York City, Tokyo, and Osaka.  The Tadashi Shoji brand is carried in over 700 major department and specialty stores worldwide, with signature boutiques in the United States, Indonesia, and the Middle East. It is a company known for his evening dress and bridal collection.</a:t>
            </a:r>
            <a:endParaRPr>
              <a:solidFill>
                <a:srgbClr val="FFFFFF"/>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76175" y="2000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Mission Statement</a:t>
            </a:r>
            <a:endParaRPr/>
          </a:p>
        </p:txBody>
      </p:sp>
      <p:sp>
        <p:nvSpPr>
          <p:cNvPr id="74" name="Google Shape;74;p16"/>
          <p:cNvSpPr txBox="1"/>
          <p:nvPr>
            <p:ph idx="1" type="body"/>
          </p:nvPr>
        </p:nvSpPr>
        <p:spPr>
          <a:xfrm>
            <a:off x="156875" y="868875"/>
            <a:ext cx="8959200" cy="19155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
                <a:solidFill>
                  <a:srgbClr val="FFFFFF"/>
                </a:solidFill>
                <a:latin typeface="Times New Roman"/>
                <a:ea typeface="Times New Roman"/>
                <a:cs typeface="Times New Roman"/>
                <a:sym typeface="Times New Roman"/>
              </a:rPr>
              <a:t>	</a:t>
            </a:r>
            <a:r>
              <a:rPr lang="en">
                <a:solidFill>
                  <a:srgbClr val="FFFFFF"/>
                </a:solidFill>
                <a:latin typeface="Times New Roman"/>
                <a:ea typeface="Times New Roman"/>
                <a:cs typeface="Times New Roman"/>
                <a:sym typeface="Times New Roman"/>
              </a:rPr>
              <a:t>Tadashi Shoji strives to push the boundaries of occasion dressing in the contemporary market while staying true to his brand's vision—beauty, ease, and enchantment, design for the spirit of celebration.</a:t>
            </a:r>
            <a:endParaRPr>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b="1">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solidFill>
                <a:srgbClr val="000000"/>
              </a:solidFill>
              <a:latin typeface="Times New Roman"/>
              <a:ea typeface="Times New Roman"/>
              <a:cs typeface="Times New Roman"/>
              <a:sym typeface="Times New Roman"/>
            </a:endParaRPr>
          </a:p>
        </p:txBody>
      </p:sp>
      <p:pic>
        <p:nvPicPr>
          <p:cNvPr id="75" name="Google Shape;75;p16"/>
          <p:cNvPicPr preferRelativeResize="0"/>
          <p:nvPr/>
        </p:nvPicPr>
        <p:blipFill>
          <a:blip r:embed="rId3">
            <a:alphaModFix/>
          </a:blip>
          <a:stretch>
            <a:fillRect/>
          </a:stretch>
        </p:blipFill>
        <p:spPr>
          <a:xfrm>
            <a:off x="2274825" y="2359050"/>
            <a:ext cx="5401325" cy="263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13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Analyzing Data on Instagram</a:t>
            </a:r>
            <a:endParaRPr/>
          </a:p>
        </p:txBody>
      </p:sp>
      <p:sp>
        <p:nvSpPr>
          <p:cNvPr id="81" name="Google Shape;81;p17"/>
          <p:cNvSpPr txBox="1"/>
          <p:nvPr/>
        </p:nvSpPr>
        <p:spPr>
          <a:xfrm>
            <a:off x="128900" y="1017725"/>
            <a:ext cx="8933400" cy="4163700"/>
          </a:xfrm>
          <a:prstGeom prst="rect">
            <a:avLst/>
          </a:prstGeom>
          <a:noFill/>
          <a:ln>
            <a:noFill/>
          </a:ln>
        </p:spPr>
        <p:txBody>
          <a:bodyPr anchorCtr="0" anchor="t" bIns="91425" lIns="91425" spcFirstLastPara="1" rIns="91425" wrap="square" tIns="91425">
            <a:noAutofit/>
          </a:bodyPr>
          <a:lstStyle/>
          <a:p>
            <a:pPr indent="0" lvl="0" marL="0" rtl="0" algn="ctr">
              <a:lnSpc>
                <a:spcPct val="200000"/>
              </a:lnSpc>
              <a:spcBef>
                <a:spcPts val="0"/>
              </a:spcBef>
              <a:spcAft>
                <a:spcPts val="0"/>
              </a:spcAft>
              <a:buNone/>
            </a:pPr>
            <a:r>
              <a:rPr lang="en" sz="1800">
                <a:solidFill>
                  <a:srgbClr val="FFFFFF"/>
                </a:solidFill>
                <a:latin typeface="Times New Roman"/>
                <a:ea typeface="Times New Roman"/>
                <a:cs typeface="Times New Roman"/>
                <a:sym typeface="Times New Roman"/>
              </a:rPr>
              <a:t>Tadashishoji.com has a global rank of #111,217 which puts itself among the top 500,000 most popular websites worldwide. tadashishoji.com rank has increased 17% over the last 3 months. tadashishoji.com was launched on May 6, 2007 and is 12 years and 222 days. It reaches roughly 128,730 users and delivers about 283,230 pageviews each month. Its estimated monthly revenue is $821.40. We estimate the value of tadashishoji.com to be around $9,993.70. </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Influencer</a:t>
            </a:r>
            <a:endParaRPr/>
          </a:p>
        </p:txBody>
      </p:sp>
      <p:pic>
        <p:nvPicPr>
          <p:cNvPr id="87" name="Google Shape;87;p18"/>
          <p:cNvPicPr preferRelativeResize="0"/>
          <p:nvPr/>
        </p:nvPicPr>
        <p:blipFill>
          <a:blip r:embed="rId3">
            <a:alphaModFix/>
          </a:blip>
          <a:stretch>
            <a:fillRect/>
          </a:stretch>
        </p:blipFill>
        <p:spPr>
          <a:xfrm>
            <a:off x="533400" y="865325"/>
            <a:ext cx="3820975" cy="3820975"/>
          </a:xfrm>
          <a:prstGeom prst="rect">
            <a:avLst/>
          </a:prstGeom>
          <a:noFill/>
          <a:ln>
            <a:noFill/>
          </a:ln>
        </p:spPr>
      </p:pic>
      <p:sp>
        <p:nvSpPr>
          <p:cNvPr id="88" name="Google Shape;88;p18"/>
          <p:cNvSpPr txBox="1"/>
          <p:nvPr/>
        </p:nvSpPr>
        <p:spPr>
          <a:xfrm>
            <a:off x="134799" y="4821225"/>
            <a:ext cx="53304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rgbClr val="FFFFFF"/>
                </a:solidFill>
                <a:hlinkClick r:id="rId4"/>
              </a:rPr>
              <a:t>https://www.allure.com/story/hailey-baldwin-bieber-favorite-foundation-interview</a:t>
            </a:r>
            <a:endParaRPr>
              <a:solidFill>
                <a:srgbClr val="FFFFFF"/>
              </a:solidFill>
            </a:endParaRPr>
          </a:p>
        </p:txBody>
      </p:sp>
      <p:sp>
        <p:nvSpPr>
          <p:cNvPr id="89" name="Google Shape;89;p18"/>
          <p:cNvSpPr txBox="1"/>
          <p:nvPr/>
        </p:nvSpPr>
        <p:spPr>
          <a:xfrm>
            <a:off x="4602075" y="979725"/>
            <a:ext cx="4357200" cy="38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Times New Roman"/>
                <a:ea typeface="Times New Roman"/>
                <a:cs typeface="Times New Roman"/>
                <a:sym typeface="Times New Roman"/>
              </a:rPr>
              <a:t>Range of Followers: 23.8 million</a:t>
            </a:r>
            <a:endParaRPr sz="18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rgbClr val="FFFFFF"/>
              </a:solidFill>
              <a:latin typeface="Times New Roman"/>
              <a:ea typeface="Times New Roman"/>
              <a:cs typeface="Times New Roman"/>
              <a:sym typeface="Times New Roman"/>
            </a:endParaRPr>
          </a:p>
          <a:p>
            <a:pPr indent="-342900" lvl="0" marL="457200" rtl="0" algn="l">
              <a:lnSpc>
                <a:spcPct val="12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Followers total: 23,847,541</a:t>
            </a:r>
            <a:endParaRPr sz="1800">
              <a:solidFill>
                <a:srgbClr val="FFFFFF"/>
              </a:solidFill>
              <a:latin typeface="Times New Roman"/>
              <a:ea typeface="Times New Roman"/>
              <a:cs typeface="Times New Roman"/>
              <a:sym typeface="Times New Roman"/>
            </a:endParaRPr>
          </a:p>
          <a:p>
            <a:pPr indent="-342900" lvl="0" marL="457200" rtl="0" algn="l">
              <a:lnSpc>
                <a:spcPct val="12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 Followers today:  4,947</a:t>
            </a:r>
            <a:endParaRPr sz="1800">
              <a:solidFill>
                <a:srgbClr val="FFFFFF"/>
              </a:solidFill>
              <a:latin typeface="Times New Roman"/>
              <a:ea typeface="Times New Roman"/>
              <a:cs typeface="Times New Roman"/>
              <a:sym typeface="Times New Roman"/>
            </a:endParaRPr>
          </a:p>
          <a:p>
            <a:pPr indent="-342900" lvl="0" marL="457200" rtl="0" algn="l">
              <a:lnSpc>
                <a:spcPct val="12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 Following total: 914</a:t>
            </a:r>
            <a:endParaRPr sz="1800">
              <a:solidFill>
                <a:srgbClr val="FFFFFF"/>
              </a:solidFill>
              <a:latin typeface="Times New Roman"/>
              <a:ea typeface="Times New Roman"/>
              <a:cs typeface="Times New Roman"/>
              <a:sym typeface="Times New Roman"/>
            </a:endParaRPr>
          </a:p>
          <a:p>
            <a:pPr indent="-342900" lvl="0" marL="457200" rtl="0" algn="l">
              <a:lnSpc>
                <a:spcPct val="12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  Following today:  4</a:t>
            </a:r>
            <a:endParaRPr sz="1800">
              <a:solidFill>
                <a:srgbClr val="FFFFFF"/>
              </a:solidFill>
              <a:latin typeface="Times New Roman"/>
              <a:ea typeface="Times New Roman"/>
              <a:cs typeface="Times New Roman"/>
              <a:sym typeface="Times New Roman"/>
            </a:endParaRPr>
          </a:p>
          <a:p>
            <a:pPr indent="-342900" lvl="0" marL="457200" rtl="0" algn="l">
              <a:lnSpc>
                <a:spcPct val="12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 Posts total: 1,813</a:t>
            </a:r>
            <a:endParaRPr sz="1800">
              <a:solidFill>
                <a:srgbClr val="FFFFFF"/>
              </a:solidFill>
              <a:latin typeface="Times New Roman"/>
              <a:ea typeface="Times New Roman"/>
              <a:cs typeface="Times New Roman"/>
              <a:sym typeface="Times New Roman"/>
            </a:endParaRPr>
          </a:p>
          <a:p>
            <a:pPr indent="-342900" lvl="0" marL="457200" rtl="0" algn="l">
              <a:lnSpc>
                <a:spcPct val="12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 Posts today: 0</a:t>
            </a:r>
            <a:endParaRPr sz="1800">
              <a:solidFill>
                <a:srgbClr val="FFFFFF"/>
              </a:solidFill>
              <a:latin typeface="Times New Roman"/>
              <a:ea typeface="Times New Roman"/>
              <a:cs typeface="Times New Roman"/>
              <a:sym typeface="Times New Roman"/>
            </a:endParaRPr>
          </a:p>
          <a:p>
            <a:pPr indent="-342900" lvl="0" marL="457200" rtl="0" algn="l">
              <a:lnSpc>
                <a:spcPct val="12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 Page views: 2,826</a:t>
            </a:r>
            <a:endParaRPr sz="1800">
              <a:solidFill>
                <a:srgbClr val="FFFFFF"/>
              </a:solidFill>
              <a:latin typeface="Times New Roman"/>
              <a:ea typeface="Times New Roman"/>
              <a:cs typeface="Times New Roman"/>
              <a:sym typeface="Times New Roman"/>
            </a:endParaRPr>
          </a:p>
          <a:p>
            <a:pPr indent="0" lvl="0" marL="457200" rtl="0" algn="l">
              <a:lnSpc>
                <a:spcPct val="125000"/>
              </a:lnSpc>
              <a:spcBef>
                <a:spcPts val="2400"/>
              </a:spcBef>
              <a:spcAft>
                <a:spcPts val="0"/>
              </a:spcAft>
              <a:buNone/>
            </a:pPr>
            <a:r>
              <a:t/>
            </a:r>
            <a:endParaRPr sz="1200">
              <a:solidFill>
                <a:srgbClr val="005F6B"/>
              </a:solidFill>
              <a:latin typeface="Oswald"/>
              <a:ea typeface="Oswald"/>
              <a:cs typeface="Oswald"/>
              <a:sym typeface="Oswald"/>
            </a:endParaRPr>
          </a:p>
          <a:p>
            <a:pPr indent="0" lvl="0" marL="0" rtl="0" algn="l">
              <a:spcBef>
                <a:spcPts val="1600"/>
              </a:spcBef>
              <a:spcAft>
                <a:spcPts val="0"/>
              </a:spcAft>
              <a:buNone/>
            </a:pPr>
            <a:r>
              <a:t/>
            </a:r>
            <a:endParaRPr sz="18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1243550" y="541425"/>
            <a:ext cx="4421700" cy="8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Licensing with</a:t>
            </a:r>
            <a:endParaRPr b="1"/>
          </a:p>
        </p:txBody>
      </p:sp>
      <p:pic>
        <p:nvPicPr>
          <p:cNvPr id="95" name="Google Shape;95;p19"/>
          <p:cNvPicPr preferRelativeResize="0"/>
          <p:nvPr/>
        </p:nvPicPr>
        <p:blipFill>
          <a:blip r:embed="rId3">
            <a:alphaModFix/>
          </a:blip>
          <a:stretch>
            <a:fillRect/>
          </a:stretch>
        </p:blipFill>
        <p:spPr>
          <a:xfrm>
            <a:off x="4764550" y="129775"/>
            <a:ext cx="2922774" cy="2059401"/>
          </a:xfrm>
          <a:prstGeom prst="rect">
            <a:avLst/>
          </a:prstGeom>
          <a:noFill/>
          <a:ln>
            <a:noFill/>
          </a:ln>
        </p:spPr>
      </p:pic>
      <p:sp>
        <p:nvSpPr>
          <p:cNvPr id="96" name="Google Shape;96;p19"/>
          <p:cNvSpPr txBox="1"/>
          <p:nvPr/>
        </p:nvSpPr>
        <p:spPr>
          <a:xfrm>
            <a:off x="77350" y="2191475"/>
            <a:ext cx="9010800" cy="257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latin typeface="Times New Roman"/>
                <a:ea typeface="Times New Roman"/>
                <a:cs typeface="Times New Roman"/>
                <a:sym typeface="Times New Roman"/>
              </a:rPr>
              <a:t>Over the past two years, DCPI has added $11.3 billion in retail sales of licensed merchandise worldwide. The world’s No. 1 global licensor, according to </a:t>
            </a:r>
            <a:r>
              <a:rPr i="1" lang="en" sz="1700">
                <a:solidFill>
                  <a:srgbClr val="FFFFFF"/>
                </a:solidFill>
                <a:latin typeface="Times New Roman"/>
                <a:ea typeface="Times New Roman"/>
                <a:cs typeface="Times New Roman"/>
                <a:sym typeface="Times New Roman"/>
              </a:rPr>
              <a:t>License Global’s </a:t>
            </a:r>
            <a:r>
              <a:rPr lang="en" sz="1700">
                <a:solidFill>
                  <a:srgbClr val="FFFFFF"/>
                </a:solidFill>
                <a:latin typeface="Times New Roman"/>
                <a:ea typeface="Times New Roman"/>
                <a:cs typeface="Times New Roman"/>
                <a:sym typeface="Times New Roman"/>
              </a:rPr>
              <a:t>annual Top 150 Global Licensors study, reported an increase of $4.1 billion in 2016, pushing it to a record $56.6 billion in retail sales. This follows an increase of $7.2 billion in retail sales in 2015, and, in fact, over the last five years, Disney has added a remarkable $19.1 billion in retail sales of licensed merchandise worldwide, far exceeding the current combined total of its closest rivals in entertainment licensing. Over the last five years, DCPI has tripled its operating income, and it now has 11 franchises that generate more than $1 billion in retail sales worldwide under the leadership of Josh Silverman, executive vice president, global licensing, Disney Consumer Products and Interactive Media.</a:t>
            </a:r>
            <a:endParaRPr sz="1700">
              <a:solidFill>
                <a:srgbClr val="FFFF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nvSpPr>
        <p:spPr>
          <a:xfrm>
            <a:off x="502750" y="386725"/>
            <a:ext cx="8340300" cy="439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Reference</a:t>
            </a:r>
            <a:endParaRPr sz="2400">
              <a:solidFill>
                <a:srgbClr val="FFFFFF"/>
              </a:solidFill>
            </a:endParaRPr>
          </a:p>
          <a:p>
            <a:pPr indent="0" lvl="0" marL="0" rtl="0" algn="ctr">
              <a:spcBef>
                <a:spcPts val="0"/>
              </a:spcBef>
              <a:spcAft>
                <a:spcPts val="0"/>
              </a:spcAft>
              <a:buNone/>
            </a:pPr>
            <a:r>
              <a:t/>
            </a:r>
            <a:endParaRPr sz="2400">
              <a:solidFill>
                <a:srgbClr val="FFFFFF"/>
              </a:solidFill>
            </a:endParaRPr>
          </a:p>
          <a:p>
            <a:pPr indent="-457200" lvl="0" marL="457200" rtl="0" algn="l">
              <a:lnSpc>
                <a:spcPct val="200000"/>
              </a:lnSpc>
              <a:spcBef>
                <a:spcPts val="0"/>
              </a:spcBef>
              <a:spcAft>
                <a:spcPts val="0"/>
              </a:spcAft>
              <a:buNone/>
            </a:pPr>
            <a:r>
              <a:rPr lang="en" sz="1200">
                <a:solidFill>
                  <a:srgbClr val="FFFFFF"/>
                </a:solidFill>
                <a:latin typeface="Times New Roman"/>
                <a:ea typeface="Times New Roman"/>
                <a:cs typeface="Times New Roman"/>
                <a:sym typeface="Times New Roman"/>
              </a:rPr>
              <a:t>Lutz, A. (2014, February 11). How Tory Burch Became A Fashion Billionaire In Less Than A Decade. Retrieved from </a:t>
            </a:r>
            <a:r>
              <a:rPr lang="en" sz="1200" u="sng">
                <a:solidFill>
                  <a:srgbClr val="FFFFFF"/>
                </a:solidFill>
                <a:latin typeface="Times New Roman"/>
                <a:ea typeface="Times New Roman"/>
                <a:cs typeface="Times New Roman"/>
                <a:sym typeface="Times New Roman"/>
                <a:hlinkClick r:id="rId3"/>
              </a:rPr>
              <a:t>https://www.businessinsider.com</a:t>
            </a:r>
            <a:endParaRPr sz="1200">
              <a:solidFill>
                <a:srgbClr val="FFFFFF"/>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rPr lang="en" sz="1200">
                <a:solidFill>
                  <a:srgbClr val="FFFFFF"/>
                </a:solidFill>
                <a:latin typeface="Times New Roman"/>
                <a:ea typeface="Times New Roman"/>
                <a:cs typeface="Times New Roman"/>
                <a:sym typeface="Times New Roman"/>
              </a:rPr>
              <a:t>Peterson, L., Lillie, &amp; UC Santa Barbara. (2016, December 13). Alexander Wang on His Company's Future. Retrieved from </a:t>
            </a:r>
            <a:r>
              <a:rPr lang="en" sz="1200" u="sng">
                <a:solidFill>
                  <a:srgbClr val="FFFFFF"/>
                </a:solidFill>
                <a:latin typeface="Times New Roman"/>
                <a:ea typeface="Times New Roman"/>
                <a:cs typeface="Times New Roman"/>
                <a:sym typeface="Times New Roman"/>
                <a:hlinkClick r:id="rId4"/>
              </a:rPr>
              <a:t>http://www.catwalkyourself.com</a:t>
            </a:r>
            <a:endParaRPr sz="1200">
              <a:solidFill>
                <a:srgbClr val="FFFFFF"/>
              </a:solidFill>
              <a:latin typeface="Times New Roman"/>
              <a:ea typeface="Times New Roman"/>
              <a:cs typeface="Times New Roman"/>
              <a:sym typeface="Times New Roman"/>
            </a:endParaRPr>
          </a:p>
          <a:p>
            <a:pPr indent="-457200" lvl="0" marL="457200" rtl="0" algn="l">
              <a:lnSpc>
                <a:spcPct val="20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FFFFFF"/>
                </a:solidFill>
                <a:latin typeface="Times New Roman"/>
                <a:ea typeface="Times New Roman"/>
                <a:cs typeface="Times New Roman"/>
                <a:sym typeface="Times New Roman"/>
              </a:rPr>
              <a:t>Tadashi Shoji. (2019, November 29). Retrieved from https://en.wikipedia.org/wiki/Tadashi_Shoji.</a:t>
            </a:r>
            <a:endParaRPr sz="1200">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 sz="1200">
                <a:solidFill>
                  <a:srgbClr val="FFFFFF"/>
                </a:solidFill>
                <a:latin typeface="Times New Roman"/>
                <a:ea typeface="Times New Roman"/>
                <a:cs typeface="Times New Roman"/>
                <a:sym typeface="Times New Roman"/>
              </a:rPr>
              <a:t>Tadashi Shoji. (n.d.). Our Story. Retrieved from https://www.tadashishoji.com/about.</a:t>
            </a:r>
            <a:endParaRPr sz="11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