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Playfair Display"/>
      <p:regular r:id="rId20"/>
      <p:bold r:id="rId21"/>
      <p:italic r:id="rId22"/>
      <p:boldItalic r:id="rId23"/>
    </p:embeddedFont>
    <p:embeddedFont>
      <p:font typeface="Montserrat"/>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Montserrat-regular.fntdata"/><Relationship Id="rId23"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swald-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c2f45aa6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c2f45aa6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6c2f45aa6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c2f45aa6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c2f45aa6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c2f45aa6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c2f45aa6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c2f45aa6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c2f45aa6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c2f45aa6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c2f45aa6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c2f45aa6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c2f45aa6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c2f45aa6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c2f45aa6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c2f45aa6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c2f45aa6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c2f45aa6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d.com/business-news/business-features/how-beauty-and-fashion-brands-are-shining-a-spotlight-on-mental-health-1203128013/" TargetMode="External"/><Relationship Id="rId4" Type="http://schemas.openxmlformats.org/officeDocument/2006/relationships/hyperlink" Target="https://www.vogue.com/article/humans-of-fashion-app-mental-health" TargetMode="External"/><Relationship Id="rId5" Type="http://schemas.openxmlformats.org/officeDocument/2006/relationships/hyperlink" Target="https://medium.com/@analisa97/how-the-fashion-industry-affects-the-bodies-of-young-women-2c735fc6cec7" TargetMode="External"/><Relationship Id="rId6" Type="http://schemas.openxmlformats.org/officeDocument/2006/relationships/hyperlink" Target="https://nygal.com/mental-health-in-the-fashion-industry-has-us-going-craz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s://fashionunited.com/news/culture/mcqueen-film-released-in-uk-movie-theaters/201806082166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mcqsavagebeauty.weebly.com/blog/mcqueens-process-of-creativity" TargetMode="External"/><Relationship Id="rId5" Type="http://schemas.openxmlformats.org/officeDocument/2006/relationships/image" Target="../media/image7.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s://dontboreus.thebrag.com/lazy-oaf-mental-health/" TargetMode="External"/><Relationship Id="rId5" Type="http://schemas.openxmlformats.org/officeDocument/2006/relationships/hyperlink" Target="https://dontboreus.thebrag.com/lazy-oaf-mental-healt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747675"/>
            <a:ext cx="8455500" cy="280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Mental Health Issues in the Fashion Industry</a:t>
            </a:r>
            <a:endParaRPr/>
          </a:p>
        </p:txBody>
      </p:sp>
      <p:sp>
        <p:nvSpPr>
          <p:cNvPr id="59" name="Google Shape;59;p13"/>
          <p:cNvSpPr txBox="1"/>
          <p:nvPr>
            <p:ph idx="1" type="subTitle"/>
          </p:nvPr>
        </p:nvSpPr>
        <p:spPr>
          <a:xfrm>
            <a:off x="4370050" y="4233875"/>
            <a:ext cx="47739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Miranda Hiralall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BCDE"/>
        </a:solidFill>
      </p:bgPr>
    </p:bg>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29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128" name="Google Shape;128;p22"/>
          <p:cNvSpPr txBox="1"/>
          <p:nvPr/>
        </p:nvSpPr>
        <p:spPr>
          <a:xfrm>
            <a:off x="182550" y="543050"/>
            <a:ext cx="8778900" cy="32565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Acollins.wwd. (2019, May 15). How Beauty and Fashion Brands Are Shining a Spotlight on Mental Health. Retrieved from </a:t>
            </a:r>
            <a:r>
              <a:rPr lang="en" sz="1200" u="sng">
                <a:solidFill>
                  <a:srgbClr val="FFFFFF"/>
                </a:solidFill>
                <a:latin typeface="Times New Roman"/>
                <a:ea typeface="Times New Roman"/>
                <a:cs typeface="Times New Roman"/>
                <a:sym typeface="Times New Roman"/>
                <a:hlinkClick r:id="rId3"/>
              </a:rPr>
              <a:t>https://wwd.com/business-news/business-features/how-beauty-and-fashion-brands-are-shining-a-spotlight-on-mental-health-1203128013/</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Bobb, B. (2018, August 29). Finally, a Holistic Approach to Combating Mental Health Issues in the Fashion Industry. Retrieved from </a:t>
            </a:r>
            <a:r>
              <a:rPr lang="en" sz="1200" u="sng">
                <a:solidFill>
                  <a:srgbClr val="FFFFFF"/>
                </a:solidFill>
                <a:latin typeface="Times New Roman"/>
                <a:ea typeface="Times New Roman"/>
                <a:cs typeface="Times New Roman"/>
                <a:sym typeface="Times New Roman"/>
                <a:hlinkClick r:id="rId4"/>
              </a:rPr>
              <a:t>https://www.vogue.com/article/humans-of-fashion-app-mental-health</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Cox, A. (2016, November 22). "How the Fashion Industry Affects the Bodies of Young Women". Retrieved from </a:t>
            </a:r>
            <a:r>
              <a:rPr lang="en" sz="1200" u="sng">
                <a:solidFill>
                  <a:srgbClr val="FFFFFF"/>
                </a:solidFill>
                <a:latin typeface="Times New Roman"/>
                <a:ea typeface="Times New Roman"/>
                <a:cs typeface="Times New Roman"/>
                <a:sym typeface="Times New Roman"/>
                <a:hlinkClick r:id="rId5"/>
              </a:rPr>
              <a:t>https://medium.com/@analisa97/how-the-fashion-industry-affects-the-bodies-of-young-women-2c735fc6cec7</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Davis, S., &amp; Ihnatova, N. (2018, October 7). Mental Health in the Fashion Industry Has Us Going Crazy. Retrieved from </a:t>
            </a:r>
            <a:r>
              <a:rPr lang="en" sz="1200" u="sng">
                <a:solidFill>
                  <a:srgbClr val="FFFFFF"/>
                </a:solidFill>
                <a:latin typeface="Times New Roman"/>
                <a:ea typeface="Times New Roman"/>
                <a:cs typeface="Times New Roman"/>
                <a:sym typeface="Times New Roman"/>
                <a:hlinkClick r:id="rId6"/>
              </a:rPr>
              <a:t>https://nygal.com/mental-health-in-the-fashion-industry-has-us-going-crazy/</a:t>
            </a:r>
            <a:r>
              <a:rPr lang="en"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BCDE"/>
        </a:solidFill>
      </p:bgPr>
    </p:bg>
    <p:spTree>
      <p:nvGrpSpPr>
        <p:cNvPr id="63" name="Shape 63"/>
        <p:cNvGrpSpPr/>
        <p:nvPr/>
      </p:nvGrpSpPr>
      <p:grpSpPr>
        <a:xfrm>
          <a:off x="0" y="0"/>
          <a:ext cx="0" cy="0"/>
          <a:chOff x="0" y="0"/>
          <a:chExt cx="0" cy="0"/>
        </a:xfrm>
      </p:grpSpPr>
      <p:sp>
        <p:nvSpPr>
          <p:cNvPr id="64" name="Google Shape;64;p14"/>
          <p:cNvSpPr txBox="1"/>
          <p:nvPr/>
        </p:nvSpPr>
        <p:spPr>
          <a:xfrm>
            <a:off x="0" y="2700600"/>
            <a:ext cx="9062100" cy="1934400"/>
          </a:xfrm>
          <a:prstGeom prst="rect">
            <a:avLst/>
          </a:prstGeom>
          <a:noFill/>
          <a:ln>
            <a:noFill/>
          </a:ln>
        </p:spPr>
        <p:txBody>
          <a:bodyPr anchorCtr="0" anchor="t" bIns="91425" lIns="91425" spcFirstLastPara="1" rIns="91425" wrap="square" tIns="91425">
            <a:noAutofit/>
          </a:bodyPr>
          <a:lstStyle/>
          <a:p>
            <a:pPr indent="0" lvl="0" marL="0" rtl="0" algn="l">
              <a:lnSpc>
                <a:spcPct val="180000"/>
              </a:lnSpc>
              <a:spcBef>
                <a:spcPts val="0"/>
              </a:spcBef>
              <a:spcAft>
                <a:spcPts val="0"/>
              </a:spcAft>
              <a:buNone/>
            </a:pPr>
            <a:r>
              <a:rPr b="1" lang="en" sz="1800">
                <a:latin typeface="Times New Roman"/>
                <a:ea typeface="Times New Roman"/>
                <a:cs typeface="Times New Roman"/>
                <a:sym typeface="Times New Roman"/>
              </a:rPr>
              <a:t>“Designers, models and journalists in fashion are also highly competitive careers where people may feel there is too much at stake to reveal perceived weakness.”</a:t>
            </a:r>
            <a:endParaRPr b="1" sz="1800">
              <a:latin typeface="Times New Roman"/>
              <a:ea typeface="Times New Roman"/>
              <a:cs typeface="Times New Roman"/>
              <a:sym typeface="Times New Roman"/>
            </a:endParaRPr>
          </a:p>
          <a:p>
            <a:pPr indent="0" lvl="0" marL="457200" rtl="0" algn="l">
              <a:spcBef>
                <a:spcPts val="1700"/>
              </a:spcBef>
              <a:spcAft>
                <a:spcPts val="0"/>
              </a:spcAft>
              <a:buNone/>
            </a:pPr>
            <a:r>
              <a:rPr lang="en" sz="1800">
                <a:latin typeface="Times New Roman"/>
                <a:ea typeface="Times New Roman"/>
                <a:cs typeface="Times New Roman"/>
                <a:sym typeface="Times New Roman"/>
              </a:rPr>
              <a:t>                   -   </a:t>
            </a:r>
            <a:r>
              <a:rPr lang="en" sz="1800">
                <a:latin typeface="Times New Roman"/>
                <a:ea typeface="Times New Roman"/>
                <a:cs typeface="Times New Roman"/>
                <a:sym typeface="Times New Roman"/>
              </a:rPr>
              <a:t>Victoria Tischler, Psychologist and Professor at University of West London</a:t>
            </a:r>
            <a:endParaRPr sz="1800">
              <a:latin typeface="Times New Roman"/>
              <a:ea typeface="Times New Roman"/>
              <a:cs typeface="Times New Roman"/>
              <a:sym typeface="Times New Roman"/>
            </a:endParaRPr>
          </a:p>
        </p:txBody>
      </p:sp>
      <p:pic>
        <p:nvPicPr>
          <p:cNvPr id="65" name="Google Shape;65;p14"/>
          <p:cNvPicPr preferRelativeResize="0"/>
          <p:nvPr/>
        </p:nvPicPr>
        <p:blipFill>
          <a:blip r:embed="rId3">
            <a:alphaModFix/>
          </a:blip>
          <a:stretch>
            <a:fillRect/>
          </a:stretch>
        </p:blipFill>
        <p:spPr>
          <a:xfrm>
            <a:off x="2743200" y="152400"/>
            <a:ext cx="3872000" cy="2395800"/>
          </a:xfrm>
          <a:prstGeom prst="rect">
            <a:avLst/>
          </a:prstGeom>
          <a:noFill/>
          <a:ln>
            <a:noFill/>
          </a:ln>
        </p:spPr>
      </p:pic>
      <p:sp>
        <p:nvSpPr>
          <p:cNvPr id="66" name="Google Shape;66;p14"/>
          <p:cNvSpPr txBox="1"/>
          <p:nvPr/>
        </p:nvSpPr>
        <p:spPr>
          <a:xfrm>
            <a:off x="1820500" y="4712450"/>
            <a:ext cx="7241700" cy="4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layfair Display"/>
                <a:ea typeface="Playfair Display"/>
                <a:cs typeface="Playfair Display"/>
                <a:sym typeface="Playfair Display"/>
              </a:rPr>
              <a:t>Source: </a:t>
            </a:r>
            <a:r>
              <a:rPr lang="en" sz="1100"/>
              <a:t>https://sg.news.yahoo.com/comment-mental-health-must-national-priority-singapore-101442243.html</a:t>
            </a:r>
            <a:endParaRPr sz="110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0" y="560325"/>
            <a:ext cx="4572000" cy="41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Factors that </a:t>
            </a:r>
            <a:r>
              <a:rPr lang="en" sz="3000"/>
              <a:t>affects</a:t>
            </a:r>
            <a:r>
              <a:rPr lang="en" sz="3000"/>
              <a:t> mental health issues in the industry.</a:t>
            </a:r>
            <a:endParaRPr sz="3000"/>
          </a:p>
        </p:txBody>
      </p:sp>
      <p:pic>
        <p:nvPicPr>
          <p:cNvPr id="72" name="Google Shape;72;p15"/>
          <p:cNvPicPr preferRelativeResize="0"/>
          <p:nvPr/>
        </p:nvPicPr>
        <p:blipFill>
          <a:blip r:embed="rId3">
            <a:alphaModFix/>
          </a:blip>
          <a:stretch>
            <a:fillRect/>
          </a:stretch>
        </p:blipFill>
        <p:spPr>
          <a:xfrm rot="5400028">
            <a:off x="250360" y="1715863"/>
            <a:ext cx="4026753" cy="2768774"/>
          </a:xfrm>
          <a:prstGeom prst="rect">
            <a:avLst/>
          </a:prstGeom>
          <a:noFill/>
          <a:ln cap="flat" cmpd="sng" w="28575">
            <a:solidFill>
              <a:schemeClr val="dk2"/>
            </a:solidFill>
            <a:prstDash val="solid"/>
            <a:round/>
            <a:headEnd len="sm" w="sm" type="none"/>
            <a:tailEnd len="sm" w="sm" type="none"/>
          </a:ln>
        </p:spPr>
      </p:pic>
      <p:sp>
        <p:nvSpPr>
          <p:cNvPr id="73" name="Google Shape;73;p15"/>
          <p:cNvSpPr txBox="1"/>
          <p:nvPr/>
        </p:nvSpPr>
        <p:spPr>
          <a:xfrm>
            <a:off x="4572000" y="0"/>
            <a:ext cx="45720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“High pressure to be original and innovative and to work excessive hours. Constant pressure of the industry to come up with ‘next big thing’, cult of youth, and culture of working around the clock and therefore not getting enough rest that puts mental health at risk.”</a:t>
            </a:r>
            <a:endParaRPr>
              <a:latin typeface="Playfair Display"/>
              <a:ea typeface="Playfair Display"/>
              <a:cs typeface="Playfair Display"/>
              <a:sym typeface="Playfair Display"/>
            </a:endParaRPr>
          </a:p>
          <a:p>
            <a:pPr indent="0" lvl="0" marL="457200" rtl="0" algn="l">
              <a:spcBef>
                <a:spcPts val="0"/>
              </a:spcBef>
              <a:spcAft>
                <a:spcPts val="0"/>
              </a:spcAft>
              <a:buNone/>
            </a:pPr>
            <a:r>
              <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solidFill>
                  <a:schemeClr val="dk2"/>
                </a:solidFill>
                <a:latin typeface="Playfair Display"/>
                <a:ea typeface="Playfair Display"/>
                <a:cs typeface="Playfair Display"/>
                <a:sym typeface="Playfair Display"/>
              </a:rPr>
              <a:t>“A woman’s experience of her own body arises from how she believes it compares with the magnified images of women that surround her on billboards, on television, in films, magazines and newspapers.” This statement authentically expresses the mentality brought out by women in societies all over the world when comparing their own body to unrealistic standards. This ideology of body image all starts in the minds of young girls and boys who are enveloped in a world full of impractical image standards. It’s a sense of brainwashing that most of society chooses to ignore, but as these messages grow stronger the statistics for disorders such as anorexia grow with them.</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BCDE"/>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Designers who struggle with mental health issues</a:t>
            </a:r>
            <a:endParaRPr/>
          </a:p>
        </p:txBody>
      </p:sp>
      <p:pic>
        <p:nvPicPr>
          <p:cNvPr id="79" name="Google Shape;79;p16"/>
          <p:cNvPicPr preferRelativeResize="0"/>
          <p:nvPr/>
        </p:nvPicPr>
        <p:blipFill>
          <a:blip r:embed="rId3">
            <a:alphaModFix/>
          </a:blip>
          <a:stretch>
            <a:fillRect/>
          </a:stretch>
        </p:blipFill>
        <p:spPr>
          <a:xfrm>
            <a:off x="423100" y="982475"/>
            <a:ext cx="3037876" cy="1885025"/>
          </a:xfrm>
          <a:prstGeom prst="rect">
            <a:avLst/>
          </a:prstGeom>
          <a:noFill/>
          <a:ln>
            <a:noFill/>
          </a:ln>
        </p:spPr>
      </p:pic>
      <p:pic>
        <p:nvPicPr>
          <p:cNvPr id="80" name="Google Shape;80;p16"/>
          <p:cNvPicPr preferRelativeResize="0"/>
          <p:nvPr/>
        </p:nvPicPr>
        <p:blipFill>
          <a:blip r:embed="rId4">
            <a:alphaModFix/>
          </a:blip>
          <a:stretch>
            <a:fillRect/>
          </a:stretch>
        </p:blipFill>
        <p:spPr>
          <a:xfrm>
            <a:off x="5642825" y="2876550"/>
            <a:ext cx="3341875" cy="2128780"/>
          </a:xfrm>
          <a:prstGeom prst="rect">
            <a:avLst/>
          </a:prstGeom>
          <a:noFill/>
          <a:ln>
            <a:noFill/>
          </a:ln>
        </p:spPr>
      </p:pic>
      <p:cxnSp>
        <p:nvCxnSpPr>
          <p:cNvPr id="81" name="Google Shape;81;p16"/>
          <p:cNvCxnSpPr/>
          <p:nvPr/>
        </p:nvCxnSpPr>
        <p:spPr>
          <a:xfrm>
            <a:off x="4176675" y="4266900"/>
            <a:ext cx="1250400" cy="12900"/>
          </a:xfrm>
          <a:prstGeom prst="straightConnector1">
            <a:avLst/>
          </a:prstGeom>
          <a:noFill/>
          <a:ln cap="flat" cmpd="sng" w="9525">
            <a:solidFill>
              <a:schemeClr val="dk2"/>
            </a:solidFill>
            <a:prstDash val="solid"/>
            <a:round/>
            <a:headEnd len="med" w="med" type="none"/>
            <a:tailEnd len="med" w="med" type="triangle"/>
          </a:ln>
        </p:spPr>
      </p:cxnSp>
      <p:cxnSp>
        <p:nvCxnSpPr>
          <p:cNvPr id="82" name="Google Shape;82;p16"/>
          <p:cNvCxnSpPr/>
          <p:nvPr/>
        </p:nvCxnSpPr>
        <p:spPr>
          <a:xfrm rot="10800000">
            <a:off x="3687075" y="2216950"/>
            <a:ext cx="1340400" cy="300"/>
          </a:xfrm>
          <a:prstGeom prst="straightConnector1">
            <a:avLst/>
          </a:prstGeom>
          <a:noFill/>
          <a:ln cap="flat" cmpd="sng" w="9525">
            <a:solidFill>
              <a:schemeClr val="dk2"/>
            </a:solidFill>
            <a:prstDash val="solid"/>
            <a:round/>
            <a:headEnd len="med" w="med" type="none"/>
            <a:tailEnd len="med" w="med" type="triangle"/>
          </a:ln>
        </p:spPr>
      </p:cxnSp>
      <p:sp>
        <p:nvSpPr>
          <p:cNvPr id="83" name="Google Shape;83;p16"/>
          <p:cNvSpPr txBox="1"/>
          <p:nvPr/>
        </p:nvSpPr>
        <p:spPr>
          <a:xfrm>
            <a:off x="4237875" y="3931650"/>
            <a:ext cx="1224600" cy="1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Kate Spade</a:t>
            </a:r>
            <a:endParaRPr>
              <a:latin typeface="Playfair Display"/>
              <a:ea typeface="Playfair Display"/>
              <a:cs typeface="Playfair Display"/>
              <a:sym typeface="Playfair Display"/>
            </a:endParaRPr>
          </a:p>
        </p:txBody>
      </p:sp>
      <p:sp>
        <p:nvSpPr>
          <p:cNvPr id="84" name="Google Shape;84;p16"/>
          <p:cNvSpPr txBox="1"/>
          <p:nvPr/>
        </p:nvSpPr>
        <p:spPr>
          <a:xfrm>
            <a:off x="3686950" y="1882075"/>
            <a:ext cx="16887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Alexander McQueen</a:t>
            </a:r>
            <a:endParaRPr>
              <a:latin typeface="Playfair Display"/>
              <a:ea typeface="Playfair Display"/>
              <a:cs typeface="Playfair Display"/>
              <a:sym typeface="Playfair Display"/>
            </a:endParaRPr>
          </a:p>
        </p:txBody>
      </p:sp>
      <p:sp>
        <p:nvSpPr>
          <p:cNvPr id="85" name="Google Shape;85;p16"/>
          <p:cNvSpPr txBox="1"/>
          <p:nvPr/>
        </p:nvSpPr>
        <p:spPr>
          <a:xfrm>
            <a:off x="137425" y="2980200"/>
            <a:ext cx="3996300" cy="17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creative mind behind the instantly recognizable feel-good bright colors and cheerful p</a:t>
            </a:r>
            <a:r>
              <a:rPr lang="en">
                <a:latin typeface="Times New Roman"/>
                <a:ea typeface="Times New Roman"/>
                <a:cs typeface="Times New Roman"/>
                <a:sym typeface="Times New Roman"/>
              </a:rPr>
              <a:t>rints, Kate Spade, had been suffering from depression and anxiety for five years. “She was actively seeking help for depression and anxiety over the last five years, seeing a doctor on a regular basis and taking medication for both depression and anxiety,” her husband Andy Spade said in a statement to The New York Times.</a:t>
            </a:r>
            <a:endParaRPr>
              <a:latin typeface="Times New Roman"/>
              <a:ea typeface="Times New Roman"/>
              <a:cs typeface="Times New Roman"/>
              <a:sym typeface="Times New Roman"/>
            </a:endParaRPr>
          </a:p>
        </p:txBody>
      </p:sp>
      <p:sp>
        <p:nvSpPr>
          <p:cNvPr id="86" name="Google Shape;86;p16"/>
          <p:cNvSpPr txBox="1"/>
          <p:nvPr/>
        </p:nvSpPr>
        <p:spPr>
          <a:xfrm>
            <a:off x="5409650" y="999025"/>
            <a:ext cx="3789600" cy="16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fashion world was rocked in 2010 by </a:t>
            </a:r>
            <a:r>
              <a:rPr lang="en">
                <a:uFill>
                  <a:noFill/>
                </a:uFill>
                <a:latin typeface="Times New Roman"/>
                <a:ea typeface="Times New Roman"/>
                <a:cs typeface="Times New Roman"/>
                <a:sym typeface="Times New Roman"/>
                <a:hlinkClick r:id="rId5"/>
              </a:rPr>
              <a:t>the suicide of Alexander McQueen </a:t>
            </a:r>
            <a:r>
              <a:rPr lang="en">
                <a:latin typeface="Times New Roman"/>
                <a:ea typeface="Times New Roman"/>
                <a:cs typeface="Times New Roman"/>
                <a:sym typeface="Times New Roman"/>
              </a:rPr>
              <a:t>which led to the unveiling of his unpublicized history of depression, anxiety and insomnia. His death came three years after the suicide of fashion editor, Isabella Blow, who is credited with discovering McQueen.</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180500" y="335150"/>
            <a:ext cx="8580600" cy="2720100"/>
          </a:xfrm>
          <a:prstGeom prst="rect">
            <a:avLst/>
          </a:prstGeom>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Is </a:t>
            </a:r>
            <a:r>
              <a:rPr lang="en"/>
              <a:t>there</a:t>
            </a:r>
            <a:r>
              <a:rPr lang="en"/>
              <a:t> a link between  creativity and mental illness?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BCDE"/>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235500" y="111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FFFF00"/>
                </a:highlight>
              </a:rPr>
              <a:t>How is Creativity Associated?</a:t>
            </a:r>
            <a:endParaRPr>
              <a:highlight>
                <a:srgbClr val="FFFF00"/>
              </a:highlight>
            </a:endParaRPr>
          </a:p>
        </p:txBody>
      </p:sp>
      <p:sp>
        <p:nvSpPr>
          <p:cNvPr id="97" name="Google Shape;97;p18"/>
          <p:cNvSpPr txBox="1"/>
          <p:nvPr/>
        </p:nvSpPr>
        <p:spPr>
          <a:xfrm>
            <a:off x="-150" y="1017725"/>
            <a:ext cx="9144000" cy="37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98" name="Google Shape;98;p18"/>
          <p:cNvSpPr txBox="1"/>
          <p:nvPr/>
        </p:nvSpPr>
        <p:spPr>
          <a:xfrm>
            <a:off x="-150" y="1117425"/>
            <a:ext cx="9062400" cy="3975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Creativity reduces anxiety, depression, and stress… And it can also help you process trauma. Studies have found that writing helps people manage their negative emotions in a productive way, and painting or drawing helps people express trauma or experiences that they find too difficult to put in to words.</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According to scientists like Andreasen and other researchers, it’s the former. People who are more creative tend to think more about small details, making connections and replaying images and scenes in their head to gain a better understanding of their world. This kind of thinking allows them to produce new and innovative ideas.</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BCDE"/>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0" y="20900"/>
            <a:ext cx="9144000" cy="63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For Example: Alexander McQueen :</a:t>
            </a:r>
            <a:r>
              <a:rPr lang="en" sz="2800">
                <a:solidFill>
                  <a:srgbClr val="000000"/>
                </a:solidFill>
              </a:rPr>
              <a:t> </a:t>
            </a:r>
            <a:r>
              <a:rPr lang="en" sz="2800">
                <a:solidFill>
                  <a:srgbClr val="000000"/>
                </a:solidFill>
              </a:rPr>
              <a:t>S/S 2008 Isabella Blow Tribute</a:t>
            </a:r>
            <a:endParaRPr sz="2800">
              <a:solidFill>
                <a:srgbClr val="000000"/>
              </a:solidFill>
            </a:endParaRPr>
          </a:p>
        </p:txBody>
      </p:sp>
      <p:pic>
        <p:nvPicPr>
          <p:cNvPr id="104" name="Google Shape;104;p19"/>
          <p:cNvPicPr preferRelativeResize="0"/>
          <p:nvPr/>
        </p:nvPicPr>
        <p:blipFill>
          <a:blip r:embed="rId3">
            <a:alphaModFix/>
          </a:blip>
          <a:stretch>
            <a:fillRect/>
          </a:stretch>
        </p:blipFill>
        <p:spPr>
          <a:xfrm>
            <a:off x="2562166" y="1322525"/>
            <a:ext cx="3748260" cy="2459775"/>
          </a:xfrm>
          <a:prstGeom prst="rect">
            <a:avLst/>
          </a:prstGeom>
          <a:noFill/>
          <a:ln>
            <a:noFill/>
          </a:ln>
        </p:spPr>
      </p:pic>
      <p:sp>
        <p:nvSpPr>
          <p:cNvPr id="105" name="Google Shape;105;p19"/>
          <p:cNvSpPr txBox="1"/>
          <p:nvPr/>
        </p:nvSpPr>
        <p:spPr>
          <a:xfrm>
            <a:off x="0" y="4235500"/>
            <a:ext cx="9075300" cy="9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Times New Roman"/>
                <a:ea typeface="Times New Roman"/>
                <a:cs typeface="Times New Roman"/>
                <a:sym typeface="Times New Roman"/>
              </a:rPr>
              <a:t>“I would go to the end of my dark side and pull these horrors out of my soul and put them on the catwalk,”</a:t>
            </a:r>
            <a:endParaRPr sz="16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Source:</a:t>
            </a:r>
            <a:r>
              <a:rPr lang="en" sz="1200" u="sng">
                <a:latin typeface="Times New Roman"/>
                <a:ea typeface="Times New Roman"/>
                <a:cs typeface="Times New Roman"/>
                <a:sym typeface="Times New Roman"/>
                <a:hlinkClick r:id="rId4"/>
              </a:rPr>
              <a:t>https://mcqsavagebeauty.weebly.com/blog/mcqueens-process-of-creativity</a:t>
            </a:r>
            <a:endParaRPr sz="1200">
              <a:latin typeface="Times New Roman"/>
              <a:ea typeface="Times New Roman"/>
              <a:cs typeface="Times New Roman"/>
              <a:sym typeface="Times New Roman"/>
            </a:endParaRPr>
          </a:p>
        </p:txBody>
      </p:sp>
      <p:pic>
        <p:nvPicPr>
          <p:cNvPr id="106" name="Google Shape;106;p19"/>
          <p:cNvPicPr preferRelativeResize="0"/>
          <p:nvPr/>
        </p:nvPicPr>
        <p:blipFill>
          <a:blip r:embed="rId5">
            <a:alphaModFix/>
          </a:blip>
          <a:stretch>
            <a:fillRect/>
          </a:stretch>
        </p:blipFill>
        <p:spPr>
          <a:xfrm>
            <a:off x="152400" y="855725"/>
            <a:ext cx="2257366" cy="3181522"/>
          </a:xfrm>
          <a:prstGeom prst="rect">
            <a:avLst/>
          </a:prstGeom>
          <a:noFill/>
          <a:ln>
            <a:noFill/>
          </a:ln>
        </p:spPr>
      </p:pic>
      <p:pic>
        <p:nvPicPr>
          <p:cNvPr id="107" name="Google Shape;107;p19"/>
          <p:cNvPicPr preferRelativeResize="0"/>
          <p:nvPr/>
        </p:nvPicPr>
        <p:blipFill>
          <a:blip r:embed="rId6">
            <a:alphaModFix/>
          </a:blip>
          <a:stretch>
            <a:fillRect/>
          </a:stretch>
        </p:blipFill>
        <p:spPr>
          <a:xfrm>
            <a:off x="6462825" y="762000"/>
            <a:ext cx="2528774" cy="3371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218100" y="626025"/>
            <a:ext cx="3984300" cy="100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2400"/>
              <a:t>Fashion Awareness on Mental Health:</a:t>
            </a:r>
            <a:endParaRPr sz="2400"/>
          </a:p>
          <a:p>
            <a:pPr indent="0" lvl="0" marL="0" rtl="0" algn="ctr">
              <a:spcBef>
                <a:spcPts val="0"/>
              </a:spcBef>
              <a:spcAft>
                <a:spcPts val="0"/>
              </a:spcAft>
              <a:buNone/>
            </a:pPr>
            <a:r>
              <a:t/>
            </a:r>
            <a:endParaRPr/>
          </a:p>
        </p:txBody>
      </p:sp>
      <p:sp>
        <p:nvSpPr>
          <p:cNvPr id="113" name="Google Shape;113;p20"/>
          <p:cNvSpPr txBox="1"/>
          <p:nvPr>
            <p:ph idx="1" type="subTitle"/>
          </p:nvPr>
        </p:nvSpPr>
        <p:spPr>
          <a:xfrm>
            <a:off x="218000" y="940200"/>
            <a:ext cx="3984300" cy="112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2400">
                <a:solidFill>
                  <a:srgbClr val="000000"/>
                </a:solidFill>
                <a:latin typeface="Oswald"/>
                <a:ea typeface="Oswald"/>
                <a:cs typeface="Oswald"/>
                <a:sym typeface="Oswald"/>
              </a:rPr>
              <a:t>London streetwear brand                          called Lazy Oaf</a:t>
            </a:r>
            <a:endParaRPr sz="2400">
              <a:solidFill>
                <a:srgbClr val="000000"/>
              </a:solidFill>
              <a:latin typeface="Oswald"/>
              <a:ea typeface="Oswald"/>
              <a:cs typeface="Oswald"/>
              <a:sym typeface="Oswald"/>
            </a:endParaRPr>
          </a:p>
        </p:txBody>
      </p:sp>
      <p:pic>
        <p:nvPicPr>
          <p:cNvPr id="114" name="Google Shape;114;p20"/>
          <p:cNvPicPr preferRelativeResize="0"/>
          <p:nvPr/>
        </p:nvPicPr>
        <p:blipFill>
          <a:blip r:embed="rId3">
            <a:alphaModFix/>
          </a:blip>
          <a:stretch>
            <a:fillRect/>
          </a:stretch>
        </p:blipFill>
        <p:spPr>
          <a:xfrm>
            <a:off x="914400" y="2061600"/>
            <a:ext cx="2517770" cy="2777100"/>
          </a:xfrm>
          <a:prstGeom prst="rect">
            <a:avLst/>
          </a:prstGeom>
          <a:noFill/>
          <a:ln cap="flat" cmpd="sng" w="38100">
            <a:solidFill>
              <a:schemeClr val="dk2"/>
            </a:solidFill>
            <a:prstDash val="solid"/>
            <a:round/>
            <a:headEnd len="sm" w="sm" type="none"/>
            <a:tailEnd len="sm" w="sm" type="none"/>
          </a:ln>
        </p:spPr>
      </p:pic>
      <p:sp>
        <p:nvSpPr>
          <p:cNvPr id="115" name="Google Shape;115;p20"/>
          <p:cNvSpPr txBox="1"/>
          <p:nvPr/>
        </p:nvSpPr>
        <p:spPr>
          <a:xfrm>
            <a:off x="4572000" y="200625"/>
            <a:ext cx="4572000" cy="4942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The collection aims to start a conversation surrounding mental health. The brand collaborated with Time To Change, a UK non-profit organisation that aims to end mental health discrimination. Lazy Oaf have recruited five different artists and illustrators from around the world to create a capsule featuring 7 styles across t-shirts, trousers and totes. </a:t>
            </a:r>
            <a:endParaRPr>
              <a:latin typeface="Times New Roman"/>
              <a:ea typeface="Times New Roman"/>
              <a:cs typeface="Times New Roman"/>
              <a:sym typeface="Times New Roman"/>
            </a:endParaRPr>
          </a:p>
          <a:p>
            <a:pPr indent="0" lvl="0" marL="457200" rtl="0" algn="l">
              <a:spcBef>
                <a:spcPts val="0"/>
              </a:spcBef>
              <a:spcAft>
                <a:spcPts val="0"/>
              </a:spcAft>
              <a:buNone/>
            </a:pPr>
            <a:r>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Lazy Oaf aims to “raise awareness, change attitudes and encourage speaking up about mental health through various forms of creative expression.”</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solidFill>
                  <a:srgbClr val="212529"/>
                </a:solidFill>
                <a:highlight>
                  <a:srgbClr val="FFFFFF"/>
                </a:highlight>
                <a:latin typeface="Times New Roman"/>
                <a:ea typeface="Times New Roman"/>
                <a:cs typeface="Times New Roman"/>
                <a:sym typeface="Times New Roman"/>
              </a:rPr>
              <a:t>“I wanted to create a project to address something that affects me and many people that I know,” shared Gemma Shiel, Founder and Creative Director of Lazy Oaf. “Creativity and mental health are intrinsically linked in my world. I lose myself in creativity, for me, it is where I find a source of therapy, it’s often how I communicate and it is my safety net.”</a:t>
            </a:r>
            <a:endParaRPr>
              <a:solidFill>
                <a:srgbClr val="212529"/>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100">
              <a:solidFill>
                <a:srgbClr val="212529"/>
              </a:solidFill>
              <a:latin typeface="Roboto"/>
              <a:ea typeface="Roboto"/>
              <a:cs typeface="Roboto"/>
              <a:sym typeface="Roboto"/>
            </a:endParaRPr>
          </a:p>
        </p:txBody>
      </p:sp>
      <p:sp>
        <p:nvSpPr>
          <p:cNvPr id="116" name="Google Shape;116;p20"/>
          <p:cNvSpPr txBox="1"/>
          <p:nvPr/>
        </p:nvSpPr>
        <p:spPr>
          <a:xfrm>
            <a:off x="218000" y="4834200"/>
            <a:ext cx="4113300" cy="3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Source:</a:t>
            </a:r>
            <a:r>
              <a:rPr lang="en" sz="1000" u="sng">
                <a:hlinkClick r:id="rId4"/>
              </a:rPr>
              <a:t>h</a:t>
            </a:r>
            <a:r>
              <a:rPr lang="en" sz="1100" u="sng">
                <a:hlinkClick r:id="rId5"/>
              </a:rPr>
              <a:t>ttps://dontboreus.thebrag.com/lazy-oaf-mental-health/</a:t>
            </a:r>
            <a:endParaRPr>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BCDE"/>
        </a:solidFill>
      </p:bgPr>
    </p:bg>
    <p:spTree>
      <p:nvGrpSpPr>
        <p:cNvPr id="120" name="Shape 120"/>
        <p:cNvGrpSpPr/>
        <p:nvPr/>
      </p:nvGrpSpPr>
      <p:grpSpPr>
        <a:xfrm>
          <a:off x="0" y="0"/>
          <a:ext cx="0" cy="0"/>
          <a:chOff x="0" y="0"/>
          <a:chExt cx="0" cy="0"/>
        </a:xfrm>
      </p:grpSpPr>
      <p:sp>
        <p:nvSpPr>
          <p:cNvPr id="121" name="Google Shape;121;p21"/>
          <p:cNvSpPr txBox="1"/>
          <p:nvPr>
            <p:ph type="title"/>
          </p:nvPr>
        </p:nvSpPr>
        <p:spPr>
          <a:xfrm>
            <a:off x="235500" y="140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122" name="Google Shape;122;p21"/>
          <p:cNvSpPr txBox="1"/>
          <p:nvPr/>
        </p:nvSpPr>
        <p:spPr>
          <a:xfrm>
            <a:off x="414600" y="1129550"/>
            <a:ext cx="8314800" cy="35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Based on my research I concluded that the fashion industry mental health issues help to develop creativity. Creative people have long been associated with mental illness. But the real question is, does the creative industry attract such individuals or does it create them?  Alexander McQueen was a perfect example to show how his emotions express into his work. He knew how to detail his work based on his lost friend. He was always this detail </a:t>
            </a:r>
            <a:r>
              <a:rPr lang="en" sz="1800">
                <a:latin typeface="Times New Roman"/>
                <a:ea typeface="Times New Roman"/>
                <a:cs typeface="Times New Roman"/>
                <a:sym typeface="Times New Roman"/>
              </a:rPr>
              <a:t>oriented</a:t>
            </a:r>
            <a:r>
              <a:rPr lang="en" sz="1800">
                <a:latin typeface="Times New Roman"/>
                <a:ea typeface="Times New Roman"/>
                <a:cs typeface="Times New Roman"/>
                <a:sym typeface="Times New Roman"/>
              </a:rPr>
              <a:t> person but using his emotions help to boost his designs. As of the fashion industry today it has been more aware of mental health issues. It helps to send a </a:t>
            </a:r>
            <a:r>
              <a:rPr lang="en" sz="1800">
                <a:latin typeface="Times New Roman"/>
                <a:ea typeface="Times New Roman"/>
                <a:cs typeface="Times New Roman"/>
                <a:sym typeface="Times New Roman"/>
              </a:rPr>
              <a:t>positive</a:t>
            </a:r>
            <a:r>
              <a:rPr lang="en" sz="1800">
                <a:latin typeface="Times New Roman"/>
                <a:ea typeface="Times New Roman"/>
                <a:cs typeface="Times New Roman"/>
                <a:sym typeface="Times New Roman"/>
              </a:rPr>
              <a:t> message out and create good content for </a:t>
            </a:r>
            <a:r>
              <a:rPr lang="en" sz="1800">
                <a:latin typeface="Times New Roman"/>
                <a:ea typeface="Times New Roman"/>
                <a:cs typeface="Times New Roman"/>
                <a:sym typeface="Times New Roman"/>
              </a:rPr>
              <a:t>their</a:t>
            </a:r>
            <a:r>
              <a:rPr lang="en" sz="1800">
                <a:latin typeface="Times New Roman"/>
                <a:ea typeface="Times New Roman"/>
                <a:cs typeface="Times New Roman"/>
                <a:sym typeface="Times New Roman"/>
              </a:rPr>
              <a:t> consumers.   </a:t>
            </a:r>
            <a:endParaRPr sz="18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