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Arial Black"/>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ArialBlack-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16585fab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16585fab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516585fab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16585fab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74fa00e2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74fa00e2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516585faba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516585faba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16585fab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516585faba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16585faba_1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516585faba_11_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516585faba_11_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ko"/>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16585faba_1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516585faba_11_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516585faba_11_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ko"/>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16585faba_11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516585faba_11_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516585faba_11_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ko"/>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16585faba_5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516585faba_5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16585fab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516585faba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516585fab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516585faba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516585fab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516585faba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8" name="Shape 68"/>
        <p:cNvGrpSpPr/>
        <p:nvPr/>
      </p:nvGrpSpPr>
      <p:grpSpPr>
        <a:xfrm>
          <a:off x="0" y="0"/>
          <a:ext cx="0" cy="0"/>
          <a:chOff x="0" y="0"/>
          <a:chExt cx="0" cy="0"/>
        </a:xfrm>
      </p:grpSpPr>
      <p:sp>
        <p:nvSpPr>
          <p:cNvPr id="69" name="Google Shape;69;p1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16"/>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 name="Google Shape;72;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5" name="Shape 75"/>
        <p:cNvGrpSpPr/>
        <p:nvPr/>
      </p:nvGrpSpPr>
      <p:grpSpPr>
        <a:xfrm>
          <a:off x="0" y="0"/>
          <a:ext cx="0" cy="0"/>
          <a:chOff x="0" y="0"/>
          <a:chExt cx="0" cy="0"/>
        </a:xfrm>
      </p:grpSpPr>
      <p:sp>
        <p:nvSpPr>
          <p:cNvPr id="76" name="Google Shape;76;p1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 name="Google Shape;77;p1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8" name="Shape 128"/>
        <p:cNvGrpSpPr/>
        <p:nvPr/>
      </p:nvGrpSpPr>
      <p:grpSpPr>
        <a:xfrm>
          <a:off x="0" y="0"/>
          <a:ext cx="0" cy="0"/>
          <a:chOff x="0" y="0"/>
          <a:chExt cx="0" cy="0"/>
        </a:xfrm>
      </p:grpSpPr>
      <p:pic>
        <p:nvPicPr>
          <p:cNvPr id="129" name="Google Shape;129;p25"/>
          <p:cNvPicPr preferRelativeResize="0"/>
          <p:nvPr/>
        </p:nvPicPr>
        <p:blipFill>
          <a:blip r:embed="rId3">
            <a:alphaModFix/>
          </a:blip>
          <a:stretch>
            <a:fillRect/>
          </a:stretch>
        </p:blipFill>
        <p:spPr>
          <a:xfrm>
            <a:off x="1219525" y="1366000"/>
            <a:ext cx="6857676" cy="1960975"/>
          </a:xfrm>
          <a:prstGeom prst="rect">
            <a:avLst/>
          </a:prstGeom>
          <a:noFill/>
          <a:ln>
            <a:noFill/>
          </a:ln>
        </p:spPr>
      </p:pic>
      <p:sp>
        <p:nvSpPr>
          <p:cNvPr id="130" name="Google Shape;130;p25"/>
          <p:cNvSpPr txBox="1"/>
          <p:nvPr/>
        </p:nvSpPr>
        <p:spPr>
          <a:xfrm>
            <a:off x="4163975" y="3881500"/>
            <a:ext cx="4875300" cy="7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ko" sz="1800">
                <a:latin typeface="Verdana"/>
                <a:ea typeface="Verdana"/>
                <a:cs typeface="Verdana"/>
                <a:sym typeface="Verdana"/>
              </a:rPr>
              <a:t>By </a:t>
            </a:r>
            <a:r>
              <a:rPr b="1" lang="ko" sz="1800">
                <a:solidFill>
                  <a:schemeClr val="dk1"/>
                </a:solidFill>
                <a:latin typeface="Verdana"/>
                <a:ea typeface="Verdana"/>
                <a:cs typeface="Verdana"/>
                <a:sym typeface="Verdana"/>
              </a:rPr>
              <a:t>Haruhi Kato, Minji Kim, </a:t>
            </a:r>
            <a:endParaRPr b="1" sz="1800">
              <a:solidFill>
                <a:schemeClr val="dk1"/>
              </a:solidFill>
              <a:latin typeface="Verdana"/>
              <a:ea typeface="Verdana"/>
              <a:cs typeface="Verdana"/>
              <a:sym typeface="Verdana"/>
            </a:endParaRPr>
          </a:p>
          <a:p>
            <a:pPr indent="0" lvl="0" marL="0" rtl="0" algn="l">
              <a:spcBef>
                <a:spcPts val="0"/>
              </a:spcBef>
              <a:spcAft>
                <a:spcPts val="0"/>
              </a:spcAft>
              <a:buNone/>
            </a:pPr>
            <a:r>
              <a:rPr b="1" lang="ko" sz="1800">
                <a:solidFill>
                  <a:schemeClr val="dk1"/>
                </a:solidFill>
                <a:latin typeface="Verdana"/>
                <a:ea typeface="Verdana"/>
                <a:cs typeface="Verdana"/>
                <a:sym typeface="Verdana"/>
              </a:rPr>
              <a:t>Miranda Hiralall, Moeko Hashimoto</a:t>
            </a:r>
            <a:endParaRPr b="1" sz="1800">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255" name="Shape 255"/>
        <p:cNvGrpSpPr/>
        <p:nvPr/>
      </p:nvGrpSpPr>
      <p:grpSpPr>
        <a:xfrm>
          <a:off x="0" y="0"/>
          <a:ext cx="0" cy="0"/>
          <a:chOff x="0" y="0"/>
          <a:chExt cx="0" cy="0"/>
        </a:xfrm>
      </p:grpSpPr>
      <p:pic>
        <p:nvPicPr>
          <p:cNvPr descr="Image result for marketing budget" id="256" name="Google Shape;256;p34"/>
          <p:cNvPicPr preferRelativeResize="0"/>
          <p:nvPr/>
        </p:nvPicPr>
        <p:blipFill>
          <a:blip r:embed="rId3">
            <a:alphaModFix/>
          </a:blip>
          <a:stretch>
            <a:fillRect/>
          </a:stretch>
        </p:blipFill>
        <p:spPr>
          <a:xfrm>
            <a:off x="3211900" y="1381025"/>
            <a:ext cx="2415800" cy="2343575"/>
          </a:xfrm>
          <a:prstGeom prst="rect">
            <a:avLst/>
          </a:prstGeom>
          <a:noFill/>
          <a:ln>
            <a:noFill/>
          </a:ln>
        </p:spPr>
      </p:pic>
      <p:cxnSp>
        <p:nvCxnSpPr>
          <p:cNvPr id="257" name="Google Shape;257;p34"/>
          <p:cNvCxnSpPr/>
          <p:nvPr/>
        </p:nvCxnSpPr>
        <p:spPr>
          <a:xfrm flipH="1" rot="10800000">
            <a:off x="5544975" y="999350"/>
            <a:ext cx="633300" cy="449700"/>
          </a:xfrm>
          <a:prstGeom prst="straightConnector1">
            <a:avLst/>
          </a:prstGeom>
          <a:noFill/>
          <a:ln cap="flat" cmpd="sng" w="19050">
            <a:solidFill>
              <a:srgbClr val="000000"/>
            </a:solidFill>
            <a:prstDash val="solid"/>
            <a:round/>
            <a:headEnd len="med" w="med" type="none"/>
            <a:tailEnd len="med" w="med" type="triangle"/>
          </a:ln>
        </p:spPr>
      </p:cxnSp>
      <p:cxnSp>
        <p:nvCxnSpPr>
          <p:cNvPr id="258" name="Google Shape;258;p34"/>
          <p:cNvCxnSpPr/>
          <p:nvPr/>
        </p:nvCxnSpPr>
        <p:spPr>
          <a:xfrm rot="10800000">
            <a:off x="2448000" y="1004625"/>
            <a:ext cx="795300" cy="428700"/>
          </a:xfrm>
          <a:prstGeom prst="straightConnector1">
            <a:avLst/>
          </a:prstGeom>
          <a:noFill/>
          <a:ln cap="flat" cmpd="sng" w="19050">
            <a:solidFill>
              <a:srgbClr val="000000"/>
            </a:solidFill>
            <a:prstDash val="solid"/>
            <a:round/>
            <a:headEnd len="med" w="med" type="none"/>
            <a:tailEnd len="med" w="med" type="triangle"/>
          </a:ln>
        </p:spPr>
      </p:cxnSp>
      <p:cxnSp>
        <p:nvCxnSpPr>
          <p:cNvPr id="259" name="Google Shape;259;p34"/>
          <p:cNvCxnSpPr/>
          <p:nvPr/>
        </p:nvCxnSpPr>
        <p:spPr>
          <a:xfrm>
            <a:off x="5522025" y="3672250"/>
            <a:ext cx="679200" cy="243000"/>
          </a:xfrm>
          <a:prstGeom prst="straightConnector1">
            <a:avLst/>
          </a:prstGeom>
          <a:noFill/>
          <a:ln cap="flat" cmpd="sng" w="19050">
            <a:solidFill>
              <a:srgbClr val="000000"/>
            </a:solidFill>
            <a:prstDash val="solid"/>
            <a:round/>
            <a:headEnd len="med" w="med" type="none"/>
            <a:tailEnd len="med" w="med" type="triangle"/>
          </a:ln>
        </p:spPr>
      </p:cxnSp>
      <p:cxnSp>
        <p:nvCxnSpPr>
          <p:cNvPr id="260" name="Google Shape;260;p34"/>
          <p:cNvCxnSpPr/>
          <p:nvPr/>
        </p:nvCxnSpPr>
        <p:spPr>
          <a:xfrm flipH="1">
            <a:off x="2427325" y="3703625"/>
            <a:ext cx="805500" cy="271800"/>
          </a:xfrm>
          <a:prstGeom prst="straightConnector1">
            <a:avLst/>
          </a:prstGeom>
          <a:noFill/>
          <a:ln cap="flat" cmpd="sng" w="19050">
            <a:solidFill>
              <a:srgbClr val="000000"/>
            </a:solidFill>
            <a:prstDash val="solid"/>
            <a:round/>
            <a:headEnd len="med" w="med" type="none"/>
            <a:tailEnd len="med" w="med" type="triangle"/>
          </a:ln>
        </p:spPr>
      </p:cxnSp>
      <p:sp>
        <p:nvSpPr>
          <p:cNvPr id="261" name="Google Shape;261;p34"/>
          <p:cNvSpPr txBox="1"/>
          <p:nvPr/>
        </p:nvSpPr>
        <p:spPr>
          <a:xfrm>
            <a:off x="-125550" y="-41850"/>
            <a:ext cx="3054900" cy="429000"/>
          </a:xfrm>
          <a:prstGeom prst="rect">
            <a:avLst/>
          </a:prstGeom>
          <a:noFill/>
          <a:ln>
            <a:noFill/>
          </a:ln>
        </p:spPr>
        <p:txBody>
          <a:bodyPr anchorCtr="0" anchor="t" bIns="91425" lIns="91425" spcFirstLastPara="1" rIns="91425" wrap="square" tIns="91425">
            <a:noAutofit/>
          </a:bodyPr>
          <a:lstStyle/>
          <a:p>
            <a:pPr indent="-336550" lvl="0" marL="457200" rtl="0" algn="l">
              <a:lnSpc>
                <a:spcPct val="90000"/>
              </a:lnSpc>
              <a:spcBef>
                <a:spcPts val="800"/>
              </a:spcBef>
              <a:spcAft>
                <a:spcPts val="0"/>
              </a:spcAft>
              <a:buClr>
                <a:schemeClr val="dk1"/>
              </a:buClr>
              <a:buSzPts val="1700"/>
              <a:buChar char="•"/>
            </a:pPr>
            <a:r>
              <a:rPr b="1" lang="ko" sz="1700">
                <a:solidFill>
                  <a:schemeClr val="dk1"/>
                </a:solidFill>
                <a:latin typeface="Calibri"/>
                <a:ea typeface="Calibri"/>
                <a:cs typeface="Calibri"/>
                <a:sym typeface="Calibri"/>
              </a:rPr>
              <a:t>Editorial Ad Campaign</a:t>
            </a:r>
            <a:endParaRPr b="1" sz="1700">
              <a:solidFill>
                <a:schemeClr val="dk1"/>
              </a:solidFill>
              <a:latin typeface="Calibri"/>
              <a:ea typeface="Calibri"/>
              <a:cs typeface="Calibri"/>
              <a:sym typeface="Calibri"/>
            </a:endParaRPr>
          </a:p>
          <a:p>
            <a:pPr indent="0" lvl="0" marL="457200" rtl="0" algn="l">
              <a:lnSpc>
                <a:spcPct val="90000"/>
              </a:lnSpc>
              <a:spcBef>
                <a:spcPts val="800"/>
              </a:spcBef>
              <a:spcAft>
                <a:spcPts val="0"/>
              </a:spcAft>
              <a:buNone/>
            </a:pPr>
            <a:r>
              <a:rPr b="1" lang="ko" sz="1700">
                <a:solidFill>
                  <a:schemeClr val="dk1"/>
                </a:solidFill>
                <a:latin typeface="Calibri"/>
                <a:ea typeface="Calibri"/>
                <a:cs typeface="Calibri"/>
                <a:sym typeface="Calibri"/>
              </a:rPr>
              <a:t>($250,000)</a:t>
            </a:r>
            <a:endParaRPr b="1" sz="1700">
              <a:solidFill>
                <a:schemeClr val="dk1"/>
              </a:solidFill>
              <a:latin typeface="Calibri"/>
              <a:ea typeface="Calibri"/>
              <a:cs typeface="Calibri"/>
              <a:sym typeface="Calibri"/>
            </a:endParaRPr>
          </a:p>
        </p:txBody>
      </p:sp>
      <p:sp>
        <p:nvSpPr>
          <p:cNvPr id="262" name="Google Shape;262;p34"/>
          <p:cNvSpPr txBox="1"/>
          <p:nvPr/>
        </p:nvSpPr>
        <p:spPr>
          <a:xfrm>
            <a:off x="5794300" y="120650"/>
            <a:ext cx="3432600" cy="878700"/>
          </a:xfrm>
          <a:prstGeom prst="rect">
            <a:avLst/>
          </a:prstGeom>
          <a:noFill/>
          <a:ln>
            <a:noFill/>
          </a:ln>
        </p:spPr>
        <p:txBody>
          <a:bodyPr anchorCtr="0" anchor="t" bIns="91425" lIns="91425" spcFirstLastPara="1" rIns="91425" wrap="square" tIns="91425">
            <a:noAutofit/>
          </a:bodyPr>
          <a:lstStyle/>
          <a:p>
            <a:pPr indent="-336550" lvl="0" marL="457200" rtl="0" algn="l">
              <a:lnSpc>
                <a:spcPct val="90000"/>
              </a:lnSpc>
              <a:spcBef>
                <a:spcPts val="800"/>
              </a:spcBef>
              <a:spcAft>
                <a:spcPts val="0"/>
              </a:spcAft>
              <a:buClr>
                <a:schemeClr val="dk1"/>
              </a:buClr>
              <a:buSzPts val="1700"/>
              <a:buChar char="•"/>
            </a:pPr>
            <a:r>
              <a:rPr b="1" lang="ko" sz="1700">
                <a:solidFill>
                  <a:schemeClr val="dk1"/>
                </a:solidFill>
                <a:latin typeface="Calibri"/>
                <a:ea typeface="Calibri"/>
                <a:cs typeface="Calibri"/>
                <a:sym typeface="Calibri"/>
              </a:rPr>
              <a:t>Advertising (Digital)</a:t>
            </a:r>
            <a:endParaRPr b="1" sz="1700">
              <a:solidFill>
                <a:schemeClr val="dk1"/>
              </a:solidFill>
              <a:latin typeface="Calibri"/>
              <a:ea typeface="Calibri"/>
              <a:cs typeface="Calibri"/>
              <a:sym typeface="Calibri"/>
            </a:endParaRPr>
          </a:p>
          <a:p>
            <a:pPr indent="0" lvl="0" marL="457200" rtl="0" algn="l">
              <a:lnSpc>
                <a:spcPct val="90000"/>
              </a:lnSpc>
              <a:spcBef>
                <a:spcPts val="800"/>
              </a:spcBef>
              <a:spcAft>
                <a:spcPts val="0"/>
              </a:spcAft>
              <a:buNone/>
            </a:pPr>
            <a:r>
              <a:rPr b="1" lang="ko" sz="2000">
                <a:solidFill>
                  <a:schemeClr val="dk1"/>
                </a:solidFill>
                <a:latin typeface="Calibri"/>
                <a:ea typeface="Calibri"/>
                <a:cs typeface="Calibri"/>
                <a:sym typeface="Calibri"/>
              </a:rPr>
              <a:t>: </a:t>
            </a:r>
            <a:r>
              <a:rPr lang="ko" sz="1300">
                <a:solidFill>
                  <a:schemeClr val="dk1"/>
                </a:solidFill>
                <a:latin typeface="Times New Roman"/>
                <a:ea typeface="Times New Roman"/>
                <a:cs typeface="Times New Roman"/>
                <a:sym typeface="Times New Roman"/>
              </a:rPr>
              <a:t>Hypebeast (Cost per page: $4,000),</a:t>
            </a:r>
            <a:endParaRPr sz="13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lang="ko" sz="1300">
                <a:solidFill>
                  <a:schemeClr val="dk1"/>
                </a:solidFill>
                <a:latin typeface="Times New Roman"/>
                <a:ea typeface="Times New Roman"/>
                <a:cs typeface="Times New Roman"/>
                <a:sym typeface="Times New Roman"/>
              </a:rPr>
              <a:t>               Highsnobiety </a:t>
            </a:r>
            <a:endParaRPr sz="1300">
              <a:solidFill>
                <a:schemeClr val="dk1"/>
              </a:solidFill>
              <a:latin typeface="Times New Roman"/>
              <a:ea typeface="Times New Roman"/>
              <a:cs typeface="Times New Roman"/>
              <a:sym typeface="Times New Roman"/>
            </a:endParaRPr>
          </a:p>
          <a:p>
            <a:pPr indent="0" lvl="0" marL="457200" rtl="0" algn="l">
              <a:lnSpc>
                <a:spcPct val="90000"/>
              </a:lnSpc>
              <a:spcBef>
                <a:spcPts val="800"/>
              </a:spcBef>
              <a:spcAft>
                <a:spcPts val="0"/>
              </a:spcAft>
              <a:buNone/>
            </a:pPr>
            <a:r>
              <a:rPr b="1" lang="ko" sz="1200">
                <a:solidFill>
                  <a:schemeClr val="dk1"/>
                </a:solidFill>
                <a:latin typeface="Times New Roman"/>
                <a:ea typeface="Times New Roman"/>
                <a:cs typeface="Times New Roman"/>
                <a:sym typeface="Times New Roman"/>
              </a:rPr>
              <a:t>   </a:t>
            </a:r>
            <a:endParaRPr b="1" sz="1200">
              <a:solidFill>
                <a:schemeClr val="dk1"/>
              </a:solidFill>
              <a:latin typeface="Times New Roman"/>
              <a:ea typeface="Times New Roman"/>
              <a:cs typeface="Times New Roman"/>
              <a:sym typeface="Times New Roman"/>
            </a:endParaRPr>
          </a:p>
        </p:txBody>
      </p:sp>
      <p:sp>
        <p:nvSpPr>
          <p:cNvPr id="263" name="Google Shape;263;p34"/>
          <p:cNvSpPr txBox="1"/>
          <p:nvPr/>
        </p:nvSpPr>
        <p:spPr>
          <a:xfrm>
            <a:off x="-241500" y="2919025"/>
            <a:ext cx="3286800" cy="972900"/>
          </a:xfrm>
          <a:prstGeom prst="rect">
            <a:avLst/>
          </a:prstGeom>
          <a:noFill/>
          <a:ln>
            <a:noFill/>
          </a:ln>
        </p:spPr>
        <p:txBody>
          <a:bodyPr anchorCtr="0" anchor="t" bIns="91425" lIns="91425" spcFirstLastPara="1" rIns="91425" wrap="square" tIns="91425">
            <a:noAutofit/>
          </a:bodyPr>
          <a:lstStyle/>
          <a:p>
            <a:pPr indent="-336550" lvl="0" marL="457200" rtl="0" algn="l">
              <a:lnSpc>
                <a:spcPct val="100000"/>
              </a:lnSpc>
              <a:spcBef>
                <a:spcPts val="800"/>
              </a:spcBef>
              <a:spcAft>
                <a:spcPts val="0"/>
              </a:spcAft>
              <a:buClr>
                <a:schemeClr val="dk1"/>
              </a:buClr>
              <a:buSzPts val="1700"/>
              <a:buChar char="•"/>
            </a:pPr>
            <a:r>
              <a:rPr b="1" lang="ko" sz="1700">
                <a:solidFill>
                  <a:schemeClr val="dk1"/>
                </a:solidFill>
                <a:latin typeface="Calibri"/>
                <a:ea typeface="Calibri"/>
                <a:cs typeface="Calibri"/>
                <a:sym typeface="Calibri"/>
              </a:rPr>
              <a:t>Influencers </a:t>
            </a:r>
            <a:endParaRPr b="1" sz="1700">
              <a:solidFill>
                <a:schemeClr val="dk1"/>
              </a:solidFill>
              <a:latin typeface="Calibri"/>
              <a:ea typeface="Calibri"/>
              <a:cs typeface="Calibri"/>
              <a:sym typeface="Calibri"/>
            </a:endParaRPr>
          </a:p>
          <a:p>
            <a:pPr indent="0" lvl="0" marL="457200" rtl="0" algn="l">
              <a:lnSpc>
                <a:spcPct val="100000"/>
              </a:lnSpc>
              <a:spcBef>
                <a:spcPts val="800"/>
              </a:spcBef>
              <a:spcAft>
                <a:spcPts val="0"/>
              </a:spcAft>
              <a:buNone/>
            </a:pPr>
            <a:r>
              <a:rPr b="1" lang="ko" sz="1200">
                <a:solidFill>
                  <a:schemeClr val="dk1"/>
                </a:solidFill>
                <a:latin typeface="Calibri"/>
                <a:ea typeface="Calibri"/>
                <a:cs typeface="Calibri"/>
                <a:sym typeface="Calibri"/>
              </a:rPr>
              <a:t>:</a:t>
            </a:r>
            <a:r>
              <a:rPr b="1" lang="ko" sz="1300">
                <a:solidFill>
                  <a:schemeClr val="dk1"/>
                </a:solidFill>
                <a:latin typeface="Calibri"/>
                <a:ea typeface="Calibri"/>
                <a:cs typeface="Calibri"/>
                <a:sym typeface="Calibri"/>
              </a:rPr>
              <a:t> -</a:t>
            </a:r>
            <a:r>
              <a:rPr lang="ko" sz="1300">
                <a:solidFill>
                  <a:schemeClr val="dk1"/>
                </a:solidFill>
                <a:latin typeface="Times New Roman"/>
                <a:ea typeface="Times New Roman"/>
                <a:cs typeface="Times New Roman"/>
                <a:sym typeface="Times New Roman"/>
              </a:rPr>
              <a:t>Micro influencer : Anna Nadim Saber</a:t>
            </a:r>
            <a:endParaRPr sz="1300">
              <a:solidFill>
                <a:schemeClr val="dk1"/>
              </a:solidFill>
              <a:latin typeface="Times New Roman"/>
              <a:ea typeface="Times New Roman"/>
              <a:cs typeface="Times New Roman"/>
              <a:sym typeface="Times New Roman"/>
            </a:endParaRPr>
          </a:p>
          <a:p>
            <a:pPr indent="0" lvl="0" marL="457200" rtl="0" algn="l">
              <a:lnSpc>
                <a:spcPct val="100000"/>
              </a:lnSpc>
              <a:spcBef>
                <a:spcPts val="800"/>
              </a:spcBef>
              <a:spcAft>
                <a:spcPts val="0"/>
              </a:spcAft>
              <a:buNone/>
            </a:pPr>
            <a:r>
              <a:rPr lang="ko" sz="1300">
                <a:solidFill>
                  <a:schemeClr val="dk1"/>
                </a:solidFill>
                <a:latin typeface="Times New Roman"/>
                <a:ea typeface="Times New Roman"/>
                <a:cs typeface="Times New Roman"/>
                <a:sym typeface="Times New Roman"/>
              </a:rPr>
              <a:t>   Cost per post: $800</a:t>
            </a:r>
            <a:endParaRPr sz="1300">
              <a:solidFill>
                <a:schemeClr val="dk1"/>
              </a:solidFill>
              <a:latin typeface="Times New Roman"/>
              <a:ea typeface="Times New Roman"/>
              <a:cs typeface="Times New Roman"/>
              <a:sym typeface="Times New Roman"/>
            </a:endParaRPr>
          </a:p>
          <a:p>
            <a:pPr indent="0" lvl="0" marL="457200" rtl="0" algn="l">
              <a:lnSpc>
                <a:spcPct val="100000"/>
              </a:lnSpc>
              <a:spcBef>
                <a:spcPts val="800"/>
              </a:spcBef>
              <a:spcAft>
                <a:spcPts val="0"/>
              </a:spcAft>
              <a:buNone/>
            </a:pPr>
            <a:r>
              <a:rPr lang="ko" sz="1300">
                <a:solidFill>
                  <a:schemeClr val="dk1"/>
                </a:solidFill>
                <a:latin typeface="Times New Roman"/>
                <a:ea typeface="Times New Roman"/>
                <a:cs typeface="Times New Roman"/>
                <a:sym typeface="Times New Roman"/>
              </a:rPr>
              <a:t> -Macro influencer :  Luka Sabbat </a:t>
            </a:r>
            <a:endParaRPr sz="1300">
              <a:solidFill>
                <a:schemeClr val="dk1"/>
              </a:solidFill>
              <a:latin typeface="Times New Roman"/>
              <a:ea typeface="Times New Roman"/>
              <a:cs typeface="Times New Roman"/>
              <a:sym typeface="Times New Roman"/>
            </a:endParaRPr>
          </a:p>
          <a:p>
            <a:pPr indent="0" lvl="0" marL="457200" rtl="0" algn="l">
              <a:lnSpc>
                <a:spcPct val="100000"/>
              </a:lnSpc>
              <a:spcBef>
                <a:spcPts val="800"/>
              </a:spcBef>
              <a:spcAft>
                <a:spcPts val="0"/>
              </a:spcAft>
              <a:buNone/>
            </a:pPr>
            <a:r>
              <a:rPr lang="ko" sz="1300">
                <a:solidFill>
                  <a:schemeClr val="dk1"/>
                </a:solidFill>
                <a:latin typeface="Times New Roman"/>
                <a:ea typeface="Times New Roman"/>
                <a:cs typeface="Times New Roman"/>
                <a:sym typeface="Times New Roman"/>
              </a:rPr>
              <a:t>  Cost per post: $4000</a:t>
            </a:r>
            <a:endParaRPr sz="1300">
              <a:solidFill>
                <a:schemeClr val="dk1"/>
              </a:solidFill>
              <a:latin typeface="Times New Roman"/>
              <a:ea typeface="Times New Roman"/>
              <a:cs typeface="Times New Roman"/>
              <a:sym typeface="Times New Roman"/>
            </a:endParaRPr>
          </a:p>
        </p:txBody>
      </p:sp>
      <p:sp>
        <p:nvSpPr>
          <p:cNvPr id="264" name="Google Shape;264;p34"/>
          <p:cNvSpPr txBox="1"/>
          <p:nvPr/>
        </p:nvSpPr>
        <p:spPr>
          <a:xfrm>
            <a:off x="5794300" y="2477625"/>
            <a:ext cx="3349800" cy="952200"/>
          </a:xfrm>
          <a:prstGeom prst="rect">
            <a:avLst/>
          </a:prstGeom>
          <a:noFill/>
          <a:ln>
            <a:noFill/>
          </a:ln>
        </p:spPr>
        <p:txBody>
          <a:bodyPr anchorCtr="0" anchor="t" bIns="91425" lIns="91425" spcFirstLastPara="1" rIns="91425" wrap="square" tIns="91425">
            <a:noAutofit/>
          </a:bodyPr>
          <a:lstStyle/>
          <a:p>
            <a:pPr indent="-330200" lvl="0" marL="457200" rtl="0" algn="l">
              <a:lnSpc>
                <a:spcPct val="90000"/>
              </a:lnSpc>
              <a:spcBef>
                <a:spcPts val="800"/>
              </a:spcBef>
              <a:spcAft>
                <a:spcPts val="0"/>
              </a:spcAft>
              <a:buClr>
                <a:schemeClr val="dk1"/>
              </a:buClr>
              <a:buSzPts val="1600"/>
              <a:buChar char="•"/>
            </a:pPr>
            <a:r>
              <a:rPr b="1" lang="ko" sz="1600">
                <a:solidFill>
                  <a:schemeClr val="dk1"/>
                </a:solidFill>
                <a:latin typeface="Calibri"/>
                <a:ea typeface="Calibri"/>
                <a:cs typeface="Calibri"/>
                <a:sym typeface="Calibri"/>
              </a:rPr>
              <a:t>In-store Party/Event ($50,000)</a:t>
            </a:r>
            <a:endParaRPr b="1" sz="1600">
              <a:solidFill>
                <a:schemeClr val="dk1"/>
              </a:solidFill>
              <a:latin typeface="Calibri"/>
              <a:ea typeface="Calibri"/>
              <a:cs typeface="Calibri"/>
              <a:sym typeface="Calibri"/>
            </a:endParaRPr>
          </a:p>
          <a:p>
            <a:pPr indent="0" lvl="0" marL="457200" rtl="0" algn="l">
              <a:lnSpc>
                <a:spcPct val="90000"/>
              </a:lnSpc>
              <a:spcBef>
                <a:spcPts val="800"/>
              </a:spcBef>
              <a:spcAft>
                <a:spcPts val="0"/>
              </a:spcAft>
              <a:buNone/>
            </a:pPr>
            <a:r>
              <a:rPr b="1" lang="ko" sz="1700">
                <a:solidFill>
                  <a:schemeClr val="dk1"/>
                </a:solidFill>
                <a:latin typeface="Calibri"/>
                <a:ea typeface="Calibri"/>
                <a:cs typeface="Calibri"/>
                <a:sym typeface="Calibri"/>
              </a:rPr>
              <a:t>: </a:t>
            </a:r>
            <a:r>
              <a:rPr lang="ko" sz="1300">
                <a:solidFill>
                  <a:schemeClr val="dk1"/>
                </a:solidFill>
                <a:latin typeface="Times New Roman"/>
                <a:ea typeface="Times New Roman"/>
                <a:cs typeface="Times New Roman"/>
                <a:sym typeface="Times New Roman"/>
              </a:rPr>
              <a:t>Heavily focuses on its flagship store events/Parties;</a:t>
            </a:r>
            <a:endParaRPr sz="1300">
              <a:solidFill>
                <a:schemeClr val="dk1"/>
              </a:solidFill>
              <a:latin typeface="Times New Roman"/>
              <a:ea typeface="Times New Roman"/>
              <a:cs typeface="Times New Roman"/>
              <a:sym typeface="Times New Roman"/>
            </a:endParaRPr>
          </a:p>
          <a:p>
            <a:pPr indent="0" lvl="0" marL="457200" rtl="0" algn="l">
              <a:lnSpc>
                <a:spcPct val="90000"/>
              </a:lnSpc>
              <a:spcBef>
                <a:spcPts val="800"/>
              </a:spcBef>
              <a:spcAft>
                <a:spcPts val="0"/>
              </a:spcAft>
              <a:buNone/>
            </a:pPr>
            <a:r>
              <a:rPr lang="ko" sz="1300">
                <a:solidFill>
                  <a:schemeClr val="dk1"/>
                </a:solidFill>
                <a:latin typeface="Times New Roman"/>
                <a:ea typeface="Times New Roman"/>
                <a:cs typeface="Times New Roman"/>
                <a:sym typeface="Times New Roman"/>
              </a:rPr>
              <a:t>-For opening new flagship stores in big cities in countries.                                 E.g) Re-opening a store in Dusseldorf, Germany</a:t>
            </a:r>
            <a:endParaRPr sz="1300">
              <a:solidFill>
                <a:schemeClr val="dk1"/>
              </a:solidFill>
              <a:latin typeface="Times New Roman"/>
              <a:ea typeface="Times New Roman"/>
              <a:cs typeface="Times New Roman"/>
              <a:sym typeface="Times New Roman"/>
            </a:endParaRPr>
          </a:p>
          <a:p>
            <a:pPr indent="0" lvl="0" marL="457200" rtl="0" algn="l">
              <a:lnSpc>
                <a:spcPct val="90000"/>
              </a:lnSpc>
              <a:spcBef>
                <a:spcPts val="800"/>
              </a:spcBef>
              <a:spcAft>
                <a:spcPts val="0"/>
              </a:spcAft>
              <a:buNone/>
            </a:pPr>
            <a:r>
              <a:rPr lang="ko" sz="1300">
                <a:solidFill>
                  <a:schemeClr val="dk1"/>
                </a:solidFill>
                <a:latin typeface="Times New Roman"/>
                <a:ea typeface="Times New Roman"/>
                <a:cs typeface="Times New Roman"/>
                <a:sym typeface="Times New Roman"/>
              </a:rPr>
              <a:t>-For Diesel Black Gold flagship store cocktail parties for new collections</a:t>
            </a:r>
            <a:endParaRPr sz="13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lang="ko" sz="1300">
                <a:solidFill>
                  <a:schemeClr val="dk1"/>
                </a:solidFill>
                <a:latin typeface="Times New Roman"/>
                <a:ea typeface="Times New Roman"/>
                <a:cs typeface="Times New Roman"/>
                <a:sym typeface="Times New Roman"/>
              </a:rPr>
              <a:t>             E.g) in London, UK in 2014</a:t>
            </a:r>
            <a:endParaRPr sz="1300">
              <a:solidFill>
                <a:schemeClr val="dk1"/>
              </a:solidFill>
              <a:latin typeface="Times New Roman"/>
              <a:ea typeface="Times New Roman"/>
              <a:cs typeface="Times New Roman"/>
              <a:sym typeface="Times New Roman"/>
            </a:endParaRPr>
          </a:p>
        </p:txBody>
      </p:sp>
      <p:sp>
        <p:nvSpPr>
          <p:cNvPr id="265" name="Google Shape;265;p34"/>
          <p:cNvSpPr txBox="1"/>
          <p:nvPr/>
        </p:nvSpPr>
        <p:spPr>
          <a:xfrm>
            <a:off x="266700" y="778675"/>
            <a:ext cx="2160600" cy="14217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None/>
            </a:pPr>
            <a:r>
              <a:rPr b="1" lang="ko" sz="1200">
                <a:solidFill>
                  <a:schemeClr val="dk1"/>
                </a:solidFill>
                <a:latin typeface="Calibri"/>
                <a:ea typeface="Calibri"/>
                <a:cs typeface="Calibri"/>
                <a:sym typeface="Calibri"/>
              </a:rPr>
              <a:t>:</a:t>
            </a:r>
            <a:r>
              <a:rPr b="1" lang="ko" sz="1300">
                <a:solidFill>
                  <a:schemeClr val="dk1"/>
                </a:solidFill>
                <a:latin typeface="Calibri"/>
                <a:ea typeface="Calibri"/>
                <a:cs typeface="Calibri"/>
                <a:sym typeface="Calibri"/>
              </a:rPr>
              <a:t> </a:t>
            </a:r>
            <a:r>
              <a:rPr lang="ko" sz="1300">
                <a:latin typeface="Times New Roman"/>
                <a:ea typeface="Times New Roman"/>
                <a:cs typeface="Times New Roman"/>
                <a:sym typeface="Times New Roman"/>
              </a:rPr>
              <a:t>Focus on keeping the same image of Diesel which is a message of showing </a:t>
            </a:r>
            <a:r>
              <a:rPr lang="ko" sz="1300">
                <a:latin typeface="Times New Roman"/>
                <a:ea typeface="Times New Roman"/>
                <a:cs typeface="Times New Roman"/>
                <a:sym typeface="Times New Roman"/>
              </a:rPr>
              <a:t>originality</a:t>
            </a:r>
            <a:r>
              <a:rPr lang="ko" sz="1300">
                <a:latin typeface="Times New Roman"/>
                <a:ea typeface="Times New Roman"/>
                <a:cs typeface="Times New Roman"/>
                <a:sym typeface="Times New Roman"/>
              </a:rPr>
              <a:t> and personality.</a:t>
            </a:r>
            <a:endParaRPr sz="13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269" name="Shape 269"/>
        <p:cNvGrpSpPr/>
        <p:nvPr/>
      </p:nvGrpSpPr>
      <p:grpSpPr>
        <a:xfrm>
          <a:off x="0" y="0"/>
          <a:ext cx="0" cy="0"/>
          <a:chOff x="0" y="0"/>
          <a:chExt cx="0" cy="0"/>
        </a:xfrm>
      </p:grpSpPr>
      <p:pic>
        <p:nvPicPr>
          <p:cNvPr id="270" name="Google Shape;270;p35"/>
          <p:cNvPicPr preferRelativeResize="0"/>
          <p:nvPr/>
        </p:nvPicPr>
        <p:blipFill>
          <a:blip r:embed="rId3">
            <a:alphaModFix/>
          </a:blip>
          <a:stretch>
            <a:fillRect/>
          </a:stretch>
        </p:blipFill>
        <p:spPr>
          <a:xfrm>
            <a:off x="653450" y="235875"/>
            <a:ext cx="2715250" cy="3396650"/>
          </a:xfrm>
          <a:prstGeom prst="rect">
            <a:avLst/>
          </a:prstGeom>
          <a:noFill/>
          <a:ln>
            <a:noFill/>
          </a:ln>
        </p:spPr>
      </p:pic>
      <p:pic>
        <p:nvPicPr>
          <p:cNvPr id="271" name="Google Shape;271;p35"/>
          <p:cNvPicPr preferRelativeResize="0"/>
          <p:nvPr/>
        </p:nvPicPr>
        <p:blipFill>
          <a:blip r:embed="rId4">
            <a:alphaModFix/>
          </a:blip>
          <a:stretch>
            <a:fillRect/>
          </a:stretch>
        </p:blipFill>
        <p:spPr>
          <a:xfrm>
            <a:off x="5233100" y="235875"/>
            <a:ext cx="2861421" cy="3396650"/>
          </a:xfrm>
          <a:prstGeom prst="rect">
            <a:avLst/>
          </a:prstGeom>
          <a:noFill/>
          <a:ln>
            <a:noFill/>
          </a:ln>
        </p:spPr>
      </p:pic>
      <p:sp>
        <p:nvSpPr>
          <p:cNvPr id="272" name="Google Shape;272;p35"/>
          <p:cNvSpPr txBox="1"/>
          <p:nvPr/>
        </p:nvSpPr>
        <p:spPr>
          <a:xfrm>
            <a:off x="653450" y="3632525"/>
            <a:ext cx="3576900" cy="8073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ko" sz="1200">
                <a:solidFill>
                  <a:schemeClr val="dk1"/>
                </a:solidFill>
                <a:latin typeface="Times New Roman"/>
                <a:ea typeface="Times New Roman"/>
                <a:cs typeface="Times New Roman"/>
                <a:sym typeface="Times New Roman"/>
              </a:rPr>
              <a:t>- </a:t>
            </a:r>
            <a:r>
              <a:rPr lang="ko" sz="1200">
                <a:solidFill>
                  <a:schemeClr val="dk1"/>
                </a:solidFill>
                <a:latin typeface="Times New Roman"/>
                <a:ea typeface="Times New Roman"/>
                <a:cs typeface="Times New Roman"/>
                <a:sym typeface="Times New Roman"/>
              </a:rPr>
              <a:t>Micro influencer : Anna Nadim Saber</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lang="ko" sz="1200">
                <a:solidFill>
                  <a:schemeClr val="dk1"/>
                </a:solidFill>
                <a:latin typeface="Times New Roman"/>
                <a:ea typeface="Times New Roman"/>
                <a:cs typeface="Times New Roman"/>
                <a:sym typeface="Times New Roman"/>
              </a:rPr>
              <a:t>- Followers: 24.2K</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ko" sz="1200">
                <a:solidFill>
                  <a:schemeClr val="dk1"/>
                </a:solidFill>
                <a:latin typeface="Times New Roman"/>
                <a:ea typeface="Times New Roman"/>
                <a:cs typeface="Times New Roman"/>
                <a:sym typeface="Times New Roman"/>
              </a:rPr>
              <a:t>- Niche: Fashion     </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lang="ko" sz="1200">
                <a:solidFill>
                  <a:schemeClr val="dk1"/>
                </a:solidFill>
                <a:latin typeface="Times New Roman"/>
                <a:ea typeface="Times New Roman"/>
                <a:cs typeface="Times New Roman"/>
                <a:sym typeface="Times New Roman"/>
              </a:rPr>
              <a:t>- Cost per post: $800</a:t>
            </a:r>
            <a:endParaRPr/>
          </a:p>
        </p:txBody>
      </p:sp>
      <p:sp>
        <p:nvSpPr>
          <p:cNvPr id="273" name="Google Shape;273;p35"/>
          <p:cNvSpPr txBox="1"/>
          <p:nvPr/>
        </p:nvSpPr>
        <p:spPr>
          <a:xfrm>
            <a:off x="5233100" y="3688225"/>
            <a:ext cx="3187200" cy="12525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ko" sz="1200">
                <a:solidFill>
                  <a:schemeClr val="dk1"/>
                </a:solidFill>
                <a:latin typeface="Times New Roman"/>
                <a:ea typeface="Times New Roman"/>
                <a:cs typeface="Times New Roman"/>
                <a:sym typeface="Times New Roman"/>
              </a:rPr>
              <a:t>- </a:t>
            </a:r>
            <a:r>
              <a:rPr lang="ko" sz="1200">
                <a:solidFill>
                  <a:schemeClr val="dk1"/>
                </a:solidFill>
                <a:latin typeface="Times New Roman"/>
                <a:ea typeface="Times New Roman"/>
                <a:cs typeface="Times New Roman"/>
                <a:sym typeface="Times New Roman"/>
              </a:rPr>
              <a:t>Macro influencer :  Luka Sabbat </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lang="ko" sz="1200">
                <a:solidFill>
                  <a:schemeClr val="dk1"/>
                </a:solidFill>
                <a:latin typeface="Times New Roman"/>
                <a:ea typeface="Times New Roman"/>
                <a:cs typeface="Times New Roman"/>
                <a:sym typeface="Times New Roman"/>
              </a:rPr>
              <a:t>- Followers: 1.8M</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ko" sz="1200">
                <a:solidFill>
                  <a:schemeClr val="dk1"/>
                </a:solidFill>
                <a:latin typeface="Times New Roman"/>
                <a:ea typeface="Times New Roman"/>
                <a:cs typeface="Times New Roman"/>
                <a:sym typeface="Times New Roman"/>
              </a:rPr>
              <a:t>- Niche: Fashion      </a:t>
            </a:r>
            <a:endParaRPr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lang="ko" sz="1200">
                <a:solidFill>
                  <a:schemeClr val="dk1"/>
                </a:solidFill>
                <a:latin typeface="Times New Roman"/>
                <a:ea typeface="Times New Roman"/>
                <a:cs typeface="Times New Roman"/>
                <a:sym typeface="Times New Roman"/>
              </a:rPr>
              <a:t>- Cost per post: $4000</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7" name="Shape 277"/>
        <p:cNvGrpSpPr/>
        <p:nvPr/>
      </p:nvGrpSpPr>
      <p:grpSpPr>
        <a:xfrm>
          <a:off x="0" y="0"/>
          <a:ext cx="0" cy="0"/>
          <a:chOff x="0" y="0"/>
          <a:chExt cx="0" cy="0"/>
        </a:xfrm>
      </p:grpSpPr>
      <p:pic>
        <p:nvPicPr>
          <p:cNvPr descr="Image result for good luck " id="278" name="Google Shape;278;p36"/>
          <p:cNvPicPr preferRelativeResize="0"/>
          <p:nvPr/>
        </p:nvPicPr>
        <p:blipFill>
          <a:blip r:embed="rId3">
            <a:alphaModFix/>
          </a:blip>
          <a:stretch>
            <a:fillRect/>
          </a:stretch>
        </p:blipFill>
        <p:spPr>
          <a:xfrm>
            <a:off x="2527350" y="309325"/>
            <a:ext cx="3677225" cy="3289700"/>
          </a:xfrm>
          <a:prstGeom prst="rect">
            <a:avLst/>
          </a:prstGeom>
          <a:noFill/>
          <a:ln>
            <a:noFill/>
          </a:ln>
        </p:spPr>
      </p:pic>
      <p:sp>
        <p:nvSpPr>
          <p:cNvPr id="279" name="Google Shape;279;p36"/>
          <p:cNvSpPr txBox="1"/>
          <p:nvPr/>
        </p:nvSpPr>
        <p:spPr>
          <a:xfrm>
            <a:off x="3306588" y="3159575"/>
            <a:ext cx="2803800" cy="6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ko" sz="3000">
                <a:latin typeface="Comic Sans MS"/>
                <a:ea typeface="Comic Sans MS"/>
                <a:cs typeface="Comic Sans MS"/>
                <a:sym typeface="Comic Sans MS"/>
              </a:rPr>
              <a:t>for Diesel</a:t>
            </a:r>
            <a:r>
              <a:rPr b="1" i="1" lang="ko" sz="3000">
                <a:latin typeface="Comic Sans MS"/>
                <a:ea typeface="Comic Sans MS"/>
                <a:cs typeface="Comic Sans MS"/>
                <a:sym typeface="Comic Sans MS"/>
              </a:rPr>
              <a:t>!</a:t>
            </a:r>
            <a:endParaRPr b="1" i="1" sz="30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4" name="Shape 134"/>
        <p:cNvGrpSpPr/>
        <p:nvPr/>
      </p:nvGrpSpPr>
      <p:grpSpPr>
        <a:xfrm>
          <a:off x="0" y="0"/>
          <a:ext cx="0" cy="0"/>
          <a:chOff x="0" y="0"/>
          <a:chExt cx="0" cy="0"/>
        </a:xfrm>
      </p:grpSpPr>
      <p:sp>
        <p:nvSpPr>
          <p:cNvPr id="135" name="Google Shape;135;p26"/>
          <p:cNvSpPr/>
          <p:nvPr/>
        </p:nvSpPr>
        <p:spPr>
          <a:xfrm>
            <a:off x="0" y="209250"/>
            <a:ext cx="9144000" cy="51435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6" name="Google Shape;136;p26"/>
          <p:cNvSpPr/>
          <p:nvPr/>
        </p:nvSpPr>
        <p:spPr>
          <a:xfrm flipH="1">
            <a:off x="0" y="0"/>
            <a:ext cx="3315999" cy="5143500"/>
          </a:xfrm>
          <a:custGeom>
            <a:rect b="b" l="l" r="r" t="t"/>
            <a:pathLst>
              <a:path extrusionOk="0" h="6858000" w="4421332">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37" name="Google Shape;137;p26"/>
          <p:cNvSpPr/>
          <p:nvPr/>
        </p:nvSpPr>
        <p:spPr>
          <a:xfrm>
            <a:off x="1" y="0"/>
            <a:ext cx="3174170" cy="5143500"/>
          </a:xfrm>
          <a:custGeom>
            <a:rect b="b" l="l" r="r" t="t"/>
            <a:pathLst>
              <a:path extrusionOk="0" h="6858000" w="4232227">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38" name="Google Shape;138;p26"/>
          <p:cNvSpPr txBox="1"/>
          <p:nvPr>
            <p:ph type="title"/>
          </p:nvPr>
        </p:nvSpPr>
        <p:spPr>
          <a:xfrm>
            <a:off x="457054" y="1603417"/>
            <a:ext cx="2153400" cy="1617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FFFFFF"/>
              </a:buClr>
              <a:buSzPts val="2700"/>
              <a:buFont typeface="Calibri"/>
              <a:buNone/>
            </a:pPr>
            <a:r>
              <a:rPr b="1" lang="ko" sz="2700">
                <a:solidFill>
                  <a:srgbClr val="FFFFFF"/>
                </a:solidFill>
              </a:rPr>
              <a:t>About Diesel</a:t>
            </a:r>
            <a:endParaRPr sz="2700">
              <a:solidFill>
                <a:srgbClr val="FFFFFF"/>
              </a:solidFill>
            </a:endParaRPr>
          </a:p>
        </p:txBody>
      </p:sp>
      <p:sp>
        <p:nvSpPr>
          <p:cNvPr id="139" name="Google Shape;139;p26"/>
          <p:cNvSpPr txBox="1"/>
          <p:nvPr>
            <p:ph idx="1" type="body"/>
          </p:nvPr>
        </p:nvSpPr>
        <p:spPr>
          <a:xfrm>
            <a:off x="3174175" y="472275"/>
            <a:ext cx="2153400" cy="3273000"/>
          </a:xfrm>
          <a:prstGeom prst="rect">
            <a:avLst/>
          </a:prstGeom>
          <a:noFill/>
          <a:ln>
            <a:noFill/>
          </a:ln>
        </p:spPr>
        <p:txBody>
          <a:bodyPr anchorCtr="0" anchor="t" bIns="34275" lIns="68575" spcFirstLastPara="1" rIns="68575" wrap="square" tIns="34275">
            <a:noAutofit/>
          </a:bodyPr>
          <a:lstStyle/>
          <a:p>
            <a:pPr indent="-292100" lvl="0" marL="457200" rtl="0" algn="l">
              <a:lnSpc>
                <a:spcPct val="150000"/>
              </a:lnSpc>
              <a:spcBef>
                <a:spcPts val="0"/>
              </a:spcBef>
              <a:spcAft>
                <a:spcPts val="0"/>
              </a:spcAft>
              <a:buSzPts val="1000"/>
              <a:buFont typeface="Verdana"/>
              <a:buChar char="●"/>
            </a:pPr>
            <a:r>
              <a:rPr lang="ko" sz="1000">
                <a:latin typeface="Verdana"/>
                <a:ea typeface="Verdana"/>
                <a:cs typeface="Verdana"/>
                <a:sym typeface="Verdana"/>
              </a:rPr>
              <a:t>An Italian luxury brand, located in Breganze, Italy and founded in 1978</a:t>
            </a:r>
            <a:endParaRPr sz="1000">
              <a:latin typeface="Verdana"/>
              <a:ea typeface="Verdana"/>
              <a:cs typeface="Verdana"/>
              <a:sym typeface="Verdana"/>
            </a:endParaRPr>
          </a:p>
          <a:p>
            <a:pPr indent="-292100" lvl="0" marL="457200" rtl="0" algn="l">
              <a:lnSpc>
                <a:spcPct val="150000"/>
              </a:lnSpc>
              <a:spcBef>
                <a:spcPts val="0"/>
              </a:spcBef>
              <a:spcAft>
                <a:spcPts val="0"/>
              </a:spcAft>
              <a:buSzPts val="1000"/>
              <a:buFont typeface="Verdana"/>
              <a:buChar char="●"/>
            </a:pPr>
            <a:r>
              <a:rPr lang="ko" sz="1000">
                <a:latin typeface="Verdana"/>
                <a:ea typeface="Verdana"/>
                <a:cs typeface="Verdana"/>
                <a:sym typeface="Verdana"/>
              </a:rPr>
              <a:t>Two different lines-Diesel and Diesel Black Gold</a:t>
            </a:r>
            <a:endParaRPr sz="1000">
              <a:latin typeface="Verdana"/>
              <a:ea typeface="Verdana"/>
              <a:cs typeface="Verdana"/>
              <a:sym typeface="Verdana"/>
            </a:endParaRPr>
          </a:p>
          <a:p>
            <a:pPr indent="-292100" lvl="0" marL="457200" rtl="0" algn="l">
              <a:lnSpc>
                <a:spcPct val="150000"/>
              </a:lnSpc>
              <a:spcBef>
                <a:spcPts val="0"/>
              </a:spcBef>
              <a:spcAft>
                <a:spcPts val="0"/>
              </a:spcAft>
              <a:buSzPts val="1000"/>
              <a:buFont typeface="Verdana"/>
              <a:buChar char="●"/>
            </a:pPr>
            <a:r>
              <a:rPr lang="ko" sz="1000">
                <a:latin typeface="Verdana"/>
                <a:ea typeface="Verdana"/>
                <a:cs typeface="Verdana"/>
                <a:sym typeface="Verdana"/>
              </a:rPr>
              <a:t>Offers clothing, footwear, and accessories, but mainly focuses on denim under each line</a:t>
            </a:r>
            <a:endParaRPr sz="1000">
              <a:latin typeface="Verdana"/>
              <a:ea typeface="Verdana"/>
              <a:cs typeface="Verdana"/>
              <a:sym typeface="Verdana"/>
            </a:endParaRPr>
          </a:p>
          <a:p>
            <a:pPr indent="-292100" lvl="0" marL="457200" rtl="0" algn="l">
              <a:lnSpc>
                <a:spcPct val="150000"/>
              </a:lnSpc>
              <a:spcBef>
                <a:spcPts val="0"/>
              </a:spcBef>
              <a:spcAft>
                <a:spcPts val="0"/>
              </a:spcAft>
              <a:buSzPts val="1000"/>
              <a:buFont typeface="Verdana"/>
              <a:buChar char="●"/>
            </a:pPr>
            <a:r>
              <a:rPr lang="ko" sz="1000">
                <a:latin typeface="Verdana"/>
                <a:ea typeface="Verdana"/>
                <a:cs typeface="Verdana"/>
                <a:sym typeface="Verdana"/>
              </a:rPr>
              <a:t>An innovative lifestyle company producing a wide- ranging collection of jeans, clothing and accessories</a:t>
            </a:r>
            <a:endParaRPr sz="1000">
              <a:latin typeface="Verdana"/>
              <a:ea typeface="Verdana"/>
              <a:cs typeface="Verdana"/>
              <a:sym typeface="Verdana"/>
            </a:endParaRPr>
          </a:p>
          <a:p>
            <a:pPr indent="-292100" lvl="0" marL="457200" rtl="0" algn="l">
              <a:lnSpc>
                <a:spcPct val="150000"/>
              </a:lnSpc>
              <a:spcBef>
                <a:spcPts val="0"/>
              </a:spcBef>
              <a:spcAft>
                <a:spcPts val="0"/>
              </a:spcAft>
              <a:buSzPts val="1000"/>
              <a:buFont typeface="Verdana"/>
              <a:buChar char="●"/>
            </a:pPr>
            <a:r>
              <a:rPr lang="ko" sz="1000">
                <a:latin typeface="Verdana"/>
                <a:ea typeface="Verdana"/>
                <a:cs typeface="Verdana"/>
                <a:sym typeface="Verdana"/>
              </a:rPr>
              <a:t>Embodies modernity, creativity, bravery, anticonformity. </a:t>
            </a:r>
            <a:endParaRPr b="1" i="1" sz="1000">
              <a:latin typeface="Verdana"/>
              <a:ea typeface="Verdana"/>
              <a:cs typeface="Verdana"/>
              <a:sym typeface="Verdana"/>
            </a:endParaRPr>
          </a:p>
          <a:p>
            <a:pPr indent="0" lvl="0" marL="457200" rtl="0" algn="l">
              <a:lnSpc>
                <a:spcPct val="150000"/>
              </a:lnSpc>
              <a:spcBef>
                <a:spcPts val="0"/>
              </a:spcBef>
              <a:spcAft>
                <a:spcPts val="0"/>
              </a:spcAft>
              <a:buNone/>
            </a:pPr>
            <a:r>
              <a:t/>
            </a:r>
            <a:endParaRPr sz="1100">
              <a:latin typeface="Arial"/>
              <a:ea typeface="Arial"/>
              <a:cs typeface="Arial"/>
              <a:sym typeface="Arial"/>
            </a:endParaRPr>
          </a:p>
          <a:p>
            <a:pPr indent="0" lvl="0" marL="457200" rtl="0" algn="l">
              <a:lnSpc>
                <a:spcPct val="150000"/>
              </a:lnSpc>
              <a:spcBef>
                <a:spcPts val="0"/>
              </a:spcBef>
              <a:spcAft>
                <a:spcPts val="0"/>
              </a:spcAft>
              <a:buNone/>
            </a:pPr>
            <a:r>
              <a:t/>
            </a:r>
            <a:endParaRPr sz="1100">
              <a:latin typeface="Arial"/>
              <a:ea typeface="Arial"/>
              <a:cs typeface="Arial"/>
              <a:sym typeface="Arial"/>
            </a:endParaRPr>
          </a:p>
        </p:txBody>
      </p:sp>
      <p:sp>
        <p:nvSpPr>
          <p:cNvPr id="140" name="Google Shape;140;p26"/>
          <p:cNvSpPr txBox="1"/>
          <p:nvPr>
            <p:ph idx="2" type="body"/>
          </p:nvPr>
        </p:nvSpPr>
        <p:spPr>
          <a:xfrm>
            <a:off x="5402962" y="430400"/>
            <a:ext cx="1623600" cy="32730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1100"/>
              <a:buNone/>
            </a:pPr>
            <a:r>
              <a:rPr b="1" lang="ko" sz="1300">
                <a:latin typeface="Verdana"/>
                <a:ea typeface="Verdana"/>
                <a:cs typeface="Verdana"/>
                <a:sym typeface="Verdana"/>
              </a:rPr>
              <a:t>Mission Statement</a:t>
            </a:r>
            <a:endParaRPr b="1" sz="1300">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None/>
            </a:pPr>
            <a:r>
              <a:t/>
            </a:r>
            <a:endParaRPr b="1" sz="1000">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None/>
            </a:pPr>
            <a:r>
              <a:rPr lang="ko" sz="1000">
                <a:latin typeface="Verdana"/>
                <a:ea typeface="Verdana"/>
                <a:cs typeface="Verdana"/>
                <a:sym typeface="Verdana"/>
              </a:rPr>
              <a:t>“to create an apparel line perfect for individual people who follow their own unique path in life and for those style matters who express their individuality by the way they dress”</a:t>
            </a:r>
            <a:endParaRPr sz="1000"/>
          </a:p>
        </p:txBody>
      </p:sp>
      <p:sp>
        <p:nvSpPr>
          <p:cNvPr id="141" name="Google Shape;141;p26"/>
          <p:cNvSpPr txBox="1"/>
          <p:nvPr/>
        </p:nvSpPr>
        <p:spPr>
          <a:xfrm>
            <a:off x="5402950" y="3150650"/>
            <a:ext cx="1443900" cy="29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o" sz="1300">
                <a:solidFill>
                  <a:schemeClr val="dk1"/>
                </a:solidFill>
                <a:latin typeface="Verdana"/>
                <a:ea typeface="Verdana"/>
                <a:cs typeface="Verdana"/>
                <a:sym typeface="Verdana"/>
              </a:rPr>
              <a:t>Vision Statement</a:t>
            </a:r>
            <a:endParaRPr b="1" sz="13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1000">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ko" sz="1000">
                <a:solidFill>
                  <a:schemeClr val="dk1"/>
                </a:solidFill>
                <a:latin typeface="Verdana"/>
                <a:ea typeface="Verdana"/>
                <a:cs typeface="Verdana"/>
                <a:sym typeface="Verdana"/>
              </a:rPr>
              <a:t>“to bring back the business they once had before”</a:t>
            </a:r>
            <a:endParaRPr sz="1000">
              <a:latin typeface="Calibri"/>
              <a:ea typeface="Calibri"/>
              <a:cs typeface="Calibri"/>
              <a:sym typeface="Calibri"/>
            </a:endParaRPr>
          </a:p>
        </p:txBody>
      </p:sp>
      <p:sp>
        <p:nvSpPr>
          <p:cNvPr id="142" name="Google Shape;142;p26"/>
          <p:cNvSpPr txBox="1"/>
          <p:nvPr/>
        </p:nvSpPr>
        <p:spPr>
          <a:xfrm>
            <a:off x="7101950" y="346700"/>
            <a:ext cx="1916400" cy="37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ko" sz="1300">
                <a:latin typeface="Verdana"/>
                <a:ea typeface="Verdana"/>
                <a:cs typeface="Verdana"/>
                <a:sym typeface="Verdana"/>
              </a:rPr>
              <a:t>Brand Audit</a:t>
            </a:r>
            <a:endParaRPr b="1" sz="1300">
              <a:latin typeface="Verdana"/>
              <a:ea typeface="Verdana"/>
              <a:cs typeface="Verdana"/>
              <a:sym typeface="Verdana"/>
            </a:endParaRPr>
          </a:p>
          <a:p>
            <a:pPr indent="0" lvl="0" marL="0" rtl="0" algn="l">
              <a:spcBef>
                <a:spcPts val="0"/>
              </a:spcBef>
              <a:spcAft>
                <a:spcPts val="0"/>
              </a:spcAft>
              <a:buNone/>
            </a:pPr>
            <a:r>
              <a:t/>
            </a:r>
            <a:endParaRPr b="1" sz="1300">
              <a:latin typeface="Verdana"/>
              <a:ea typeface="Verdana"/>
              <a:cs typeface="Verdana"/>
              <a:sym typeface="Verdana"/>
            </a:endParaRPr>
          </a:p>
          <a:p>
            <a:pPr indent="0" lvl="0" marL="0" rtl="0" algn="l">
              <a:spcBef>
                <a:spcPts val="0"/>
              </a:spcBef>
              <a:spcAft>
                <a:spcPts val="0"/>
              </a:spcAft>
              <a:buNone/>
            </a:pPr>
            <a:r>
              <a:rPr b="1" lang="ko" sz="1100">
                <a:latin typeface="Verdana"/>
                <a:ea typeface="Verdana"/>
                <a:cs typeface="Verdana"/>
                <a:sym typeface="Verdana"/>
              </a:rPr>
              <a:t>Factors suffering bankruptcy</a:t>
            </a:r>
            <a:r>
              <a:rPr lang="ko" sz="1300">
                <a:latin typeface="Verdana"/>
                <a:ea typeface="Verdana"/>
                <a:cs typeface="Verdana"/>
                <a:sym typeface="Verdana"/>
              </a:rPr>
              <a:t>:</a:t>
            </a:r>
            <a:endParaRPr sz="1300">
              <a:latin typeface="Verdana"/>
              <a:ea typeface="Verdana"/>
              <a:cs typeface="Verdana"/>
              <a:sym typeface="Verdana"/>
            </a:endParaRPr>
          </a:p>
          <a:p>
            <a:pPr indent="0" lvl="0" marL="0" rtl="0" algn="l">
              <a:spcBef>
                <a:spcPts val="0"/>
              </a:spcBef>
              <a:spcAft>
                <a:spcPts val="0"/>
              </a:spcAft>
              <a:buNone/>
            </a:pPr>
            <a:r>
              <a:t/>
            </a:r>
            <a:endParaRPr sz="1300">
              <a:latin typeface="Verdana"/>
              <a:ea typeface="Verdana"/>
              <a:cs typeface="Verdana"/>
              <a:sym typeface="Verdana"/>
            </a:endParaRPr>
          </a:p>
          <a:p>
            <a:pPr indent="-292100" lvl="0" marL="457200" rtl="0" algn="l">
              <a:lnSpc>
                <a:spcPct val="150000"/>
              </a:lnSpc>
              <a:spcBef>
                <a:spcPts val="0"/>
              </a:spcBef>
              <a:spcAft>
                <a:spcPts val="0"/>
              </a:spcAft>
              <a:buSzPts val="1000"/>
              <a:buFont typeface="Verdana"/>
              <a:buChar char="●"/>
            </a:pPr>
            <a:r>
              <a:rPr lang="ko" sz="1000">
                <a:latin typeface="Verdana"/>
                <a:ea typeface="Verdana"/>
                <a:cs typeface="Verdana"/>
                <a:sym typeface="Verdana"/>
              </a:rPr>
              <a:t>Mainly focus on Denim</a:t>
            </a:r>
            <a:endParaRPr sz="1000">
              <a:latin typeface="Verdana"/>
              <a:ea typeface="Verdana"/>
              <a:cs typeface="Verdana"/>
              <a:sym typeface="Verdana"/>
            </a:endParaRPr>
          </a:p>
          <a:p>
            <a:pPr indent="-292100" lvl="0" marL="457200" rtl="0" algn="l">
              <a:lnSpc>
                <a:spcPct val="150000"/>
              </a:lnSpc>
              <a:spcBef>
                <a:spcPts val="0"/>
              </a:spcBef>
              <a:spcAft>
                <a:spcPts val="0"/>
              </a:spcAft>
              <a:buSzPts val="1000"/>
              <a:buFont typeface="Verdana"/>
              <a:buChar char="●"/>
            </a:pPr>
            <a:r>
              <a:rPr lang="ko" sz="1000">
                <a:solidFill>
                  <a:schemeClr val="dk1"/>
                </a:solidFill>
                <a:latin typeface="Verdana"/>
                <a:ea typeface="Verdana"/>
                <a:cs typeface="Verdana"/>
                <a:sym typeface="Verdana"/>
              </a:rPr>
              <a:t>Not trendy and high price</a:t>
            </a:r>
            <a:endParaRPr sz="1000">
              <a:solidFill>
                <a:schemeClr val="dk1"/>
              </a:solidFill>
              <a:latin typeface="Verdana"/>
              <a:ea typeface="Verdana"/>
              <a:cs typeface="Verdana"/>
              <a:sym typeface="Verdana"/>
            </a:endParaRPr>
          </a:p>
          <a:p>
            <a:pPr indent="-292100" lvl="0" marL="457200" rtl="0" algn="l">
              <a:lnSpc>
                <a:spcPct val="150000"/>
              </a:lnSpc>
              <a:spcBef>
                <a:spcPts val="0"/>
              </a:spcBef>
              <a:spcAft>
                <a:spcPts val="0"/>
              </a:spcAft>
              <a:buClr>
                <a:schemeClr val="dk1"/>
              </a:buClr>
              <a:buSzPts val="1000"/>
              <a:buFont typeface="Verdana"/>
              <a:buChar char="●"/>
            </a:pPr>
            <a:r>
              <a:rPr lang="ko" sz="1000">
                <a:solidFill>
                  <a:schemeClr val="dk1"/>
                </a:solidFill>
                <a:latin typeface="Verdana"/>
                <a:ea typeface="Verdana"/>
                <a:cs typeface="Verdana"/>
                <a:sym typeface="Verdana"/>
              </a:rPr>
              <a:t>Wasted a large amount of money on Flagship store events/parties</a:t>
            </a:r>
            <a:endParaRPr sz="1000">
              <a:solidFill>
                <a:schemeClr val="dk1"/>
              </a:solidFill>
              <a:latin typeface="Verdana"/>
              <a:ea typeface="Verdana"/>
              <a:cs typeface="Verdana"/>
              <a:sym typeface="Verdana"/>
            </a:endParaRPr>
          </a:p>
          <a:p>
            <a:pPr indent="-292100" lvl="0" marL="457200" rtl="0" algn="l">
              <a:lnSpc>
                <a:spcPct val="150000"/>
              </a:lnSpc>
              <a:spcBef>
                <a:spcPts val="0"/>
              </a:spcBef>
              <a:spcAft>
                <a:spcPts val="0"/>
              </a:spcAft>
              <a:buClr>
                <a:schemeClr val="dk1"/>
              </a:buClr>
              <a:buSzPts val="1000"/>
              <a:buFont typeface="Verdana"/>
              <a:buChar char="●"/>
            </a:pPr>
            <a:r>
              <a:rPr lang="ko" sz="1000">
                <a:solidFill>
                  <a:schemeClr val="dk1"/>
                </a:solidFill>
                <a:latin typeface="Verdana"/>
                <a:ea typeface="Verdana"/>
                <a:cs typeface="Verdana"/>
                <a:sym typeface="Verdana"/>
              </a:rPr>
              <a:t>Suffered multiple incidents (thefts and frauds) over the past three years</a:t>
            </a:r>
            <a:endParaRPr sz="1000">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147" name="Shape 147"/>
        <p:cNvGrpSpPr/>
        <p:nvPr/>
      </p:nvGrpSpPr>
      <p:grpSpPr>
        <a:xfrm>
          <a:off x="0" y="0"/>
          <a:ext cx="0" cy="0"/>
          <a:chOff x="0" y="0"/>
          <a:chExt cx="0" cy="0"/>
        </a:xfrm>
      </p:grpSpPr>
      <p:pic>
        <p:nvPicPr>
          <p:cNvPr descr="A picture containing clipart&#10;&#10;Description generated with very high confidence" id="148" name="Google Shape;148;p27"/>
          <p:cNvPicPr preferRelativeResize="0"/>
          <p:nvPr>
            <p:ph idx="1" type="body"/>
          </p:nvPr>
        </p:nvPicPr>
        <p:blipFill rotWithShape="1">
          <a:blip r:embed="rId3">
            <a:alphaModFix/>
          </a:blip>
          <a:srcRect b="0" l="0" r="0" t="0"/>
          <a:stretch/>
        </p:blipFill>
        <p:spPr>
          <a:xfrm>
            <a:off x="3500438" y="445479"/>
            <a:ext cx="2143125" cy="657225"/>
          </a:xfrm>
          <a:prstGeom prst="rect">
            <a:avLst/>
          </a:prstGeom>
          <a:noFill/>
          <a:ln>
            <a:noFill/>
          </a:ln>
        </p:spPr>
      </p:pic>
      <p:sp>
        <p:nvSpPr>
          <p:cNvPr id="149" name="Google Shape;149;p27"/>
          <p:cNvSpPr txBox="1"/>
          <p:nvPr/>
        </p:nvSpPr>
        <p:spPr>
          <a:xfrm>
            <a:off x="452005" y="1101437"/>
            <a:ext cx="8058149" cy="1315744"/>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1" lang="ko" sz="1400" u="none" cap="none" strike="noStrike">
                <a:solidFill>
                  <a:schemeClr val="dk1"/>
                </a:solidFill>
                <a:latin typeface="Calibri"/>
                <a:ea typeface="Calibri"/>
                <a:cs typeface="Calibri"/>
                <a:sym typeface="Calibri"/>
              </a:rPr>
              <a:t>Background</a:t>
            </a:r>
            <a:endParaRPr sz="1100"/>
          </a:p>
          <a:p>
            <a:pPr indent="0" lvl="0" marL="0" marR="0" rtl="0" algn="l">
              <a:spcBef>
                <a:spcPts val="0"/>
              </a:spcBef>
              <a:spcAft>
                <a:spcPts val="0"/>
              </a:spcAft>
              <a:buNone/>
            </a:pPr>
            <a:r>
              <a:rPr lang="ko" sz="1400">
                <a:solidFill>
                  <a:schemeClr val="dk1"/>
                </a:solidFill>
                <a:latin typeface="Calibri"/>
                <a:ea typeface="Calibri"/>
                <a:cs typeface="Calibri"/>
                <a:sym typeface="Calibri"/>
              </a:rPr>
              <a:t>In 1994, Supreme opened its first store on Lafayette Street in downtown Manhattan  became the home of New York City skate culture. Supreme grew to embody downtown culture, such as skaters, punks, hip-hop heads.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br>
              <a:rPr lang="ko"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50" name="Google Shape;150;p27"/>
          <p:cNvGrpSpPr/>
          <p:nvPr/>
        </p:nvGrpSpPr>
        <p:grpSpPr>
          <a:xfrm>
            <a:off x="2254913" y="2221424"/>
            <a:ext cx="4725093" cy="1389733"/>
            <a:chOff x="1846" y="1638333"/>
            <a:chExt cx="6300124" cy="1852977"/>
          </a:xfrm>
        </p:grpSpPr>
        <p:sp>
          <p:nvSpPr>
            <p:cNvPr id="151" name="Google Shape;151;p27"/>
            <p:cNvSpPr/>
            <p:nvPr/>
          </p:nvSpPr>
          <p:spPr>
            <a:xfrm>
              <a:off x="1846" y="1638333"/>
              <a:ext cx="1852977" cy="1852977"/>
            </a:xfrm>
            <a:prstGeom prst="ellipse">
              <a:avLst/>
            </a:prstGeom>
            <a:solidFill>
              <a:srgbClr val="4372C3">
                <a:alpha val="49803"/>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2" name="Google Shape;152;p27"/>
            <p:cNvSpPr txBox="1"/>
            <p:nvPr/>
          </p:nvSpPr>
          <p:spPr>
            <a:xfrm>
              <a:off x="273208" y="1909695"/>
              <a:ext cx="1310253" cy="1310253"/>
            </a:xfrm>
            <a:prstGeom prst="rect">
              <a:avLst/>
            </a:prstGeom>
            <a:noFill/>
            <a:ln>
              <a:noFill/>
            </a:ln>
          </p:spPr>
          <p:txBody>
            <a:bodyPr anchorCtr="0" anchor="ctr" bIns="8575" lIns="76475" spcFirstLastPara="1" rIns="76475" wrap="square" tIns="8575">
              <a:noAutofit/>
            </a:bodyPr>
            <a:lstStyle/>
            <a:p>
              <a:pPr indent="0" lvl="0" marL="0" marR="0" rtl="0" algn="ctr">
                <a:lnSpc>
                  <a:spcPct val="90000"/>
                </a:lnSpc>
                <a:spcBef>
                  <a:spcPts val="0"/>
                </a:spcBef>
                <a:spcAft>
                  <a:spcPts val="0"/>
                </a:spcAft>
                <a:buClr>
                  <a:schemeClr val="dk1"/>
                </a:buClr>
                <a:buSzPts val="700"/>
                <a:buFont typeface="Calibri"/>
                <a:buNone/>
              </a:pPr>
              <a:r>
                <a:rPr b="1" lang="ko" sz="700">
                  <a:solidFill>
                    <a:schemeClr val="dk1"/>
                  </a:solidFill>
                  <a:latin typeface="Calibri"/>
                  <a:ea typeface="Calibri"/>
                  <a:cs typeface="Calibri"/>
                  <a:sym typeface="Calibri"/>
                </a:rPr>
                <a:t>PLACE/ </a:t>
              </a:r>
              <a:r>
                <a:rPr lang="ko" sz="700">
                  <a:solidFill>
                    <a:schemeClr val="dk1"/>
                  </a:solidFill>
                  <a:latin typeface="Calibri"/>
                  <a:ea typeface="Calibri"/>
                  <a:cs typeface="Calibri"/>
                  <a:sym typeface="Calibri"/>
                </a:rPr>
                <a:t>Limited quantity and boutique style</a:t>
              </a:r>
              <a:endParaRPr sz="700">
                <a:solidFill>
                  <a:schemeClr val="dk1"/>
                </a:solidFill>
                <a:latin typeface="Calibri"/>
                <a:ea typeface="Calibri"/>
                <a:cs typeface="Calibri"/>
                <a:sym typeface="Calibri"/>
              </a:endParaRPr>
            </a:p>
          </p:txBody>
        </p:sp>
        <p:sp>
          <p:nvSpPr>
            <p:cNvPr id="153" name="Google Shape;153;p27"/>
            <p:cNvSpPr/>
            <p:nvPr/>
          </p:nvSpPr>
          <p:spPr>
            <a:xfrm>
              <a:off x="1484229" y="1638333"/>
              <a:ext cx="1852977" cy="1852977"/>
            </a:xfrm>
            <a:prstGeom prst="ellipse">
              <a:avLst/>
            </a:prstGeom>
            <a:solidFill>
              <a:srgbClr val="4372C3">
                <a:alpha val="49803"/>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 name="Google Shape;154;p27"/>
            <p:cNvSpPr txBox="1"/>
            <p:nvPr/>
          </p:nvSpPr>
          <p:spPr>
            <a:xfrm>
              <a:off x="1755591" y="1909695"/>
              <a:ext cx="1310253" cy="1310253"/>
            </a:xfrm>
            <a:prstGeom prst="rect">
              <a:avLst/>
            </a:prstGeom>
            <a:noFill/>
            <a:ln>
              <a:noFill/>
            </a:ln>
          </p:spPr>
          <p:txBody>
            <a:bodyPr anchorCtr="0" anchor="ctr" bIns="8575" lIns="76475" spcFirstLastPara="1" rIns="76475" wrap="square" tIns="8575">
              <a:noAutofit/>
            </a:bodyPr>
            <a:lstStyle/>
            <a:p>
              <a:pPr indent="0" lvl="0" marL="0" marR="0" rtl="0" algn="ctr">
                <a:lnSpc>
                  <a:spcPct val="90000"/>
                </a:lnSpc>
                <a:spcBef>
                  <a:spcPts val="0"/>
                </a:spcBef>
                <a:spcAft>
                  <a:spcPts val="0"/>
                </a:spcAft>
                <a:buClr>
                  <a:schemeClr val="dk1"/>
                </a:buClr>
                <a:buSzPts val="700"/>
                <a:buFont typeface="Calibri"/>
                <a:buNone/>
              </a:pPr>
              <a:r>
                <a:rPr b="1" lang="ko" sz="700">
                  <a:solidFill>
                    <a:schemeClr val="dk1"/>
                  </a:solidFill>
                  <a:latin typeface="Calibri"/>
                  <a:ea typeface="Calibri"/>
                  <a:cs typeface="Calibri"/>
                  <a:sym typeface="Calibri"/>
                </a:rPr>
                <a:t>PRICE/</a:t>
              </a:r>
              <a:r>
                <a:rPr lang="ko" sz="700">
                  <a:solidFill>
                    <a:schemeClr val="dk1"/>
                  </a:solidFill>
                  <a:latin typeface="Calibri"/>
                  <a:ea typeface="Calibri"/>
                  <a:cs typeface="Calibri"/>
                  <a:sym typeface="Calibri"/>
                </a:rPr>
                <a:t>$ 50-$200</a:t>
              </a:r>
              <a:endParaRPr sz="1100"/>
            </a:p>
          </p:txBody>
        </p:sp>
        <p:sp>
          <p:nvSpPr>
            <p:cNvPr id="155" name="Google Shape;155;p27"/>
            <p:cNvSpPr/>
            <p:nvPr/>
          </p:nvSpPr>
          <p:spPr>
            <a:xfrm>
              <a:off x="2966611" y="1638333"/>
              <a:ext cx="1852977" cy="1852977"/>
            </a:xfrm>
            <a:prstGeom prst="ellipse">
              <a:avLst/>
            </a:prstGeom>
            <a:solidFill>
              <a:srgbClr val="4372C3">
                <a:alpha val="49803"/>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6" name="Google Shape;156;p27"/>
            <p:cNvSpPr txBox="1"/>
            <p:nvPr/>
          </p:nvSpPr>
          <p:spPr>
            <a:xfrm>
              <a:off x="3237973" y="1909695"/>
              <a:ext cx="1310253" cy="1310253"/>
            </a:xfrm>
            <a:prstGeom prst="rect">
              <a:avLst/>
            </a:prstGeom>
            <a:noFill/>
            <a:ln>
              <a:noFill/>
            </a:ln>
          </p:spPr>
          <p:txBody>
            <a:bodyPr anchorCtr="0" anchor="ctr" bIns="8575" lIns="76475" spcFirstLastPara="1" rIns="76475" wrap="square" tIns="8575">
              <a:noAutofit/>
            </a:bodyPr>
            <a:lstStyle/>
            <a:p>
              <a:pPr indent="0" lvl="0" marL="0" marR="0" rtl="0" algn="ctr">
                <a:lnSpc>
                  <a:spcPct val="90000"/>
                </a:lnSpc>
                <a:spcBef>
                  <a:spcPts val="0"/>
                </a:spcBef>
                <a:spcAft>
                  <a:spcPts val="0"/>
                </a:spcAft>
                <a:buClr>
                  <a:schemeClr val="dk1"/>
                </a:buClr>
                <a:buSzPts val="700"/>
                <a:buFont typeface="Calibri"/>
                <a:buNone/>
              </a:pPr>
              <a:r>
                <a:rPr b="1" lang="ko" sz="700">
                  <a:solidFill>
                    <a:schemeClr val="dk1"/>
                  </a:solidFill>
                  <a:latin typeface="Calibri"/>
                  <a:ea typeface="Calibri"/>
                  <a:cs typeface="Calibri"/>
                  <a:sym typeface="Calibri"/>
                </a:rPr>
                <a:t>PRODUCT</a:t>
              </a:r>
              <a:r>
                <a:rPr lang="ko" sz="700">
                  <a:solidFill>
                    <a:schemeClr val="dk1"/>
                  </a:solidFill>
                  <a:latin typeface="Calibri"/>
                  <a:ea typeface="Calibri"/>
                  <a:cs typeface="Calibri"/>
                  <a:sym typeface="Calibri"/>
                </a:rPr>
                <a:t>/Luxury male streetwear</a:t>
              </a:r>
              <a:endParaRPr sz="1100"/>
            </a:p>
          </p:txBody>
        </p:sp>
        <p:sp>
          <p:nvSpPr>
            <p:cNvPr id="157" name="Google Shape;157;p27"/>
            <p:cNvSpPr/>
            <p:nvPr/>
          </p:nvSpPr>
          <p:spPr>
            <a:xfrm>
              <a:off x="4448993" y="1638333"/>
              <a:ext cx="1852977" cy="1852977"/>
            </a:xfrm>
            <a:prstGeom prst="ellipse">
              <a:avLst/>
            </a:prstGeom>
            <a:solidFill>
              <a:srgbClr val="4372C3">
                <a:alpha val="49803"/>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8" name="Google Shape;158;p27"/>
            <p:cNvSpPr txBox="1"/>
            <p:nvPr/>
          </p:nvSpPr>
          <p:spPr>
            <a:xfrm>
              <a:off x="4720355" y="1909695"/>
              <a:ext cx="1310253" cy="1310253"/>
            </a:xfrm>
            <a:prstGeom prst="rect">
              <a:avLst/>
            </a:prstGeom>
            <a:noFill/>
            <a:ln>
              <a:noFill/>
            </a:ln>
          </p:spPr>
          <p:txBody>
            <a:bodyPr anchorCtr="0" anchor="ctr" bIns="8575" lIns="76475" spcFirstLastPara="1" rIns="76475" wrap="square" tIns="8575">
              <a:noAutofit/>
            </a:bodyPr>
            <a:lstStyle/>
            <a:p>
              <a:pPr indent="0" lvl="0" marL="0" marR="0" rtl="0" algn="ctr">
                <a:lnSpc>
                  <a:spcPct val="90000"/>
                </a:lnSpc>
                <a:spcBef>
                  <a:spcPts val="0"/>
                </a:spcBef>
                <a:spcAft>
                  <a:spcPts val="0"/>
                </a:spcAft>
                <a:buClr>
                  <a:schemeClr val="dk1"/>
                </a:buClr>
                <a:buSzPts val="700"/>
                <a:buFont typeface="Calibri"/>
                <a:buNone/>
              </a:pPr>
              <a:r>
                <a:rPr b="1" lang="ko" sz="700">
                  <a:solidFill>
                    <a:schemeClr val="dk1"/>
                  </a:solidFill>
                  <a:latin typeface="Calibri"/>
                  <a:ea typeface="Calibri"/>
                  <a:cs typeface="Calibri"/>
                  <a:sym typeface="Calibri"/>
                </a:rPr>
                <a:t>PROMOTION</a:t>
              </a:r>
              <a:r>
                <a:rPr lang="ko" sz="700">
                  <a:solidFill>
                    <a:schemeClr val="dk1"/>
                  </a:solidFill>
                  <a:latin typeface="Calibri"/>
                  <a:ea typeface="Calibri"/>
                  <a:cs typeface="Calibri"/>
                  <a:sym typeface="Calibri"/>
                </a:rPr>
                <a:t>/Celebrity Endorsement</a:t>
              </a:r>
              <a:endParaRPr sz="1100"/>
            </a:p>
          </p:txBody>
        </p:sp>
      </p:grpSp>
      <p:sp>
        <p:nvSpPr>
          <p:cNvPr id="159" name="Google Shape;159;p27"/>
          <p:cNvSpPr txBox="1"/>
          <p:nvPr/>
        </p:nvSpPr>
        <p:spPr>
          <a:xfrm>
            <a:off x="3588760" y="1945698"/>
            <a:ext cx="2057399" cy="276999"/>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1" lang="ko" sz="1400">
                <a:solidFill>
                  <a:schemeClr val="dk1"/>
                </a:solidFill>
                <a:latin typeface="Arial Black"/>
                <a:ea typeface="Arial Black"/>
                <a:cs typeface="Arial Black"/>
                <a:sym typeface="Arial Black"/>
              </a:rPr>
              <a:t>The 4ps</a:t>
            </a:r>
            <a:endParaRPr b="1" sz="1400">
              <a:solidFill>
                <a:schemeClr val="dk1"/>
              </a:solidFill>
              <a:latin typeface="Arial Black"/>
              <a:ea typeface="Arial Black"/>
              <a:cs typeface="Arial Black"/>
              <a:sym typeface="Arial Black"/>
            </a:endParaRPr>
          </a:p>
        </p:txBody>
      </p:sp>
      <p:sp>
        <p:nvSpPr>
          <p:cNvPr id="160" name="Google Shape;160;p27"/>
          <p:cNvSpPr/>
          <p:nvPr/>
        </p:nvSpPr>
        <p:spPr>
          <a:xfrm>
            <a:off x="745582" y="4114424"/>
            <a:ext cx="3271085" cy="909887"/>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ko" sz="1400">
                <a:solidFill>
                  <a:schemeClr val="lt1"/>
                </a:solidFill>
                <a:latin typeface="Calibri"/>
                <a:ea typeface="Calibri"/>
                <a:cs typeface="Calibri"/>
                <a:sym typeface="Calibri"/>
              </a:rPr>
              <a:t>16-35 years old males who along with male teenage skaters</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r>
              <a:rPr lang="ko" sz="1400">
                <a:solidFill>
                  <a:schemeClr val="lt1"/>
                </a:solidFill>
                <a:latin typeface="Calibri"/>
                <a:ea typeface="Calibri"/>
                <a:cs typeface="Calibri"/>
                <a:sym typeface="Calibri"/>
              </a:rPr>
              <a:t>Later, developed female after increasing female skate culture </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br>
              <a:rPr lang="ko" sz="140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61" name="Google Shape;161;p27"/>
          <p:cNvSpPr/>
          <p:nvPr/>
        </p:nvSpPr>
        <p:spPr>
          <a:xfrm>
            <a:off x="5152147" y="4115450"/>
            <a:ext cx="3271085" cy="951244"/>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ko" sz="1400">
                <a:solidFill>
                  <a:schemeClr val="lt1"/>
                </a:solidFill>
                <a:latin typeface="Calibri"/>
                <a:ea typeface="Calibri"/>
                <a:cs typeface="Calibri"/>
                <a:sym typeface="Calibri"/>
              </a:rPr>
              <a:t>Interest on urban hip hop music</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r>
              <a:rPr lang="ko" sz="1400">
                <a:solidFill>
                  <a:schemeClr val="lt1"/>
                </a:solidFill>
                <a:latin typeface="Calibri"/>
                <a:ea typeface="Calibri"/>
                <a:cs typeface="Calibri"/>
                <a:sym typeface="Calibri"/>
              </a:rPr>
              <a:t>A creative personality and interest on both fashion and art</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r>
              <a:rPr lang="ko" sz="1400">
                <a:solidFill>
                  <a:schemeClr val="lt1"/>
                </a:solidFill>
                <a:latin typeface="Calibri"/>
                <a:ea typeface="Calibri"/>
                <a:cs typeface="Calibri"/>
                <a:sym typeface="Calibri"/>
              </a:rPr>
              <a:t>Tech savvy and enjoy social media</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br>
              <a:rPr lang="ko" sz="140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62" name="Google Shape;162;p27"/>
          <p:cNvSpPr txBox="1"/>
          <p:nvPr/>
        </p:nvSpPr>
        <p:spPr>
          <a:xfrm>
            <a:off x="3581239" y="3705316"/>
            <a:ext cx="2057399" cy="484748"/>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i="1" lang="ko" sz="1400">
                <a:solidFill>
                  <a:schemeClr val="dk1"/>
                </a:solidFill>
                <a:latin typeface="Arial Black"/>
                <a:ea typeface="Arial Black"/>
                <a:cs typeface="Arial Black"/>
                <a:sym typeface="Arial Black"/>
              </a:rPr>
              <a:t>Consumer Segmentation</a:t>
            </a:r>
            <a:endParaRPr sz="1400">
              <a:solidFill>
                <a:schemeClr val="dk1"/>
              </a:solidFill>
              <a:latin typeface="Arial Black"/>
              <a:ea typeface="Arial Black"/>
              <a:cs typeface="Arial Black"/>
              <a:sym typeface="Arial Black"/>
            </a:endParaRPr>
          </a:p>
        </p:txBody>
      </p:sp>
      <p:sp>
        <p:nvSpPr>
          <p:cNvPr id="163" name="Google Shape;163;p27"/>
          <p:cNvSpPr txBox="1"/>
          <p:nvPr/>
        </p:nvSpPr>
        <p:spPr>
          <a:xfrm>
            <a:off x="1750868" y="3829050"/>
            <a:ext cx="1187161" cy="900247"/>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ko" sz="1400">
                <a:solidFill>
                  <a:srgbClr val="1E4E79"/>
                </a:solidFill>
                <a:latin typeface="Calibri"/>
                <a:ea typeface="Calibri"/>
                <a:cs typeface="Calibri"/>
                <a:sym typeface="Calibri"/>
              </a:rPr>
              <a:t>Demographic </a:t>
            </a:r>
            <a:endParaRPr b="1" sz="1400">
              <a:solidFill>
                <a:srgbClr val="1E4E79"/>
              </a:solidFill>
              <a:latin typeface="Calibri"/>
              <a:ea typeface="Calibri"/>
              <a:cs typeface="Calibri"/>
              <a:sym typeface="Calibri"/>
            </a:endParaRPr>
          </a:p>
          <a:p>
            <a:pPr indent="0" lvl="0" marL="0" marR="0" rtl="0" algn="l">
              <a:spcBef>
                <a:spcPts val="0"/>
              </a:spcBef>
              <a:spcAft>
                <a:spcPts val="0"/>
              </a:spcAft>
              <a:buNone/>
            </a:pPr>
            <a:br>
              <a:rPr lang="ko"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4" name="Google Shape;164;p27"/>
          <p:cNvSpPr txBox="1"/>
          <p:nvPr/>
        </p:nvSpPr>
        <p:spPr>
          <a:xfrm>
            <a:off x="6199476" y="3829049"/>
            <a:ext cx="1330036" cy="900247"/>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ko" sz="1400">
                <a:solidFill>
                  <a:srgbClr val="1E4E79"/>
                </a:solidFill>
                <a:latin typeface="Calibri"/>
                <a:ea typeface="Calibri"/>
                <a:cs typeface="Calibri"/>
                <a:sym typeface="Calibri"/>
              </a:rPr>
              <a:t>Psychographic</a:t>
            </a:r>
            <a:endParaRPr b="1" sz="1400">
              <a:solidFill>
                <a:srgbClr val="1E4E79"/>
              </a:solidFill>
              <a:latin typeface="Calibri"/>
              <a:ea typeface="Calibri"/>
              <a:cs typeface="Calibri"/>
              <a:sym typeface="Calibri"/>
            </a:endParaRPr>
          </a:p>
          <a:p>
            <a:pPr indent="0" lvl="0" marL="0" marR="0" rtl="0" algn="l">
              <a:spcBef>
                <a:spcPts val="0"/>
              </a:spcBef>
              <a:spcAft>
                <a:spcPts val="0"/>
              </a:spcAft>
              <a:buNone/>
            </a:pPr>
            <a:br>
              <a:rPr lang="ko" sz="1400">
                <a:solidFill>
                  <a:schemeClr val="dk1"/>
                </a:solidFill>
                <a:latin typeface="Calibri"/>
                <a:ea typeface="Calibri"/>
                <a:cs typeface="Calibri"/>
                <a:sym typeface="Calibri"/>
              </a:rPr>
            </a:br>
            <a:endParaRPr b="1" sz="1400">
              <a:solidFill>
                <a:srgbClr val="1E4E79"/>
              </a:solidFill>
              <a:latin typeface="Calibri"/>
              <a:ea typeface="Calibri"/>
              <a:cs typeface="Calibri"/>
              <a:sym typeface="Calibri"/>
            </a:endParaRPr>
          </a:p>
          <a:p>
            <a:pPr indent="0" lvl="0" marL="0" marR="0" rtl="0" algn="l">
              <a:spcBef>
                <a:spcPts val="0"/>
              </a:spcBef>
              <a:spcAft>
                <a:spcPts val="0"/>
              </a:spcAft>
              <a:buNone/>
            </a:pPr>
            <a:r>
              <a:t/>
            </a:r>
            <a:endParaRPr b="1" sz="1400">
              <a:solidFill>
                <a:srgbClr val="1E4E7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169" name="Shape 169"/>
        <p:cNvGrpSpPr/>
        <p:nvPr/>
      </p:nvGrpSpPr>
      <p:grpSpPr>
        <a:xfrm>
          <a:off x="0" y="0"/>
          <a:ext cx="0" cy="0"/>
          <a:chOff x="0" y="0"/>
          <a:chExt cx="0" cy="0"/>
        </a:xfrm>
      </p:grpSpPr>
      <p:sp>
        <p:nvSpPr>
          <p:cNvPr id="170" name="Google Shape;170;p28"/>
          <p:cNvSpPr txBox="1"/>
          <p:nvPr/>
        </p:nvSpPr>
        <p:spPr>
          <a:xfrm>
            <a:off x="452005" y="1101437"/>
            <a:ext cx="8058149" cy="1315744"/>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1" lang="ko" sz="1400">
                <a:solidFill>
                  <a:schemeClr val="dk1"/>
                </a:solidFill>
                <a:latin typeface="Calibri"/>
                <a:ea typeface="Calibri"/>
                <a:cs typeface="Calibri"/>
                <a:sym typeface="Calibri"/>
              </a:rPr>
              <a:t>Background</a:t>
            </a:r>
            <a:endParaRPr sz="1100"/>
          </a:p>
          <a:p>
            <a:pPr indent="0" lvl="0" marL="0" marR="0" rtl="0" algn="l">
              <a:spcBef>
                <a:spcPts val="0"/>
              </a:spcBef>
              <a:spcAft>
                <a:spcPts val="0"/>
              </a:spcAft>
              <a:buNone/>
            </a:pPr>
            <a:r>
              <a:rPr lang="ko" sz="1400">
                <a:solidFill>
                  <a:schemeClr val="dk1"/>
                </a:solidFill>
                <a:latin typeface="Calibri"/>
                <a:ea typeface="Calibri"/>
                <a:cs typeface="Calibri"/>
                <a:sym typeface="Calibri"/>
              </a:rPr>
              <a:t>Ihe palace was launched by Lev Tanju born in London has started their business in 2009. They have developed alongside the similar street brand such as Supreme, Stussy, and Bape for nine years. The palace gets inspiration from skating and popular culture.</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71" name="Google Shape;171;p28"/>
          <p:cNvGrpSpPr/>
          <p:nvPr/>
        </p:nvGrpSpPr>
        <p:grpSpPr>
          <a:xfrm>
            <a:off x="2254913" y="2221424"/>
            <a:ext cx="4725093" cy="1389733"/>
            <a:chOff x="1846" y="1638333"/>
            <a:chExt cx="6300124" cy="1852977"/>
          </a:xfrm>
        </p:grpSpPr>
        <p:sp>
          <p:nvSpPr>
            <p:cNvPr id="172" name="Google Shape;172;p28"/>
            <p:cNvSpPr/>
            <p:nvPr/>
          </p:nvSpPr>
          <p:spPr>
            <a:xfrm>
              <a:off x="1846" y="1638333"/>
              <a:ext cx="1852977" cy="1852977"/>
            </a:xfrm>
            <a:prstGeom prst="ellipse">
              <a:avLst/>
            </a:prstGeom>
            <a:solidFill>
              <a:srgbClr val="4372C3">
                <a:alpha val="49803"/>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3" name="Google Shape;173;p28"/>
            <p:cNvSpPr txBox="1"/>
            <p:nvPr/>
          </p:nvSpPr>
          <p:spPr>
            <a:xfrm>
              <a:off x="273208" y="1909695"/>
              <a:ext cx="1310400" cy="1310400"/>
            </a:xfrm>
            <a:prstGeom prst="rect">
              <a:avLst/>
            </a:prstGeom>
            <a:noFill/>
            <a:ln>
              <a:noFill/>
            </a:ln>
          </p:spPr>
          <p:txBody>
            <a:bodyPr anchorCtr="0" anchor="ctr" bIns="6650" lIns="76475" spcFirstLastPara="1" rIns="76475" wrap="square" tIns="6650">
              <a:noAutofit/>
            </a:bodyPr>
            <a:lstStyle/>
            <a:p>
              <a:pPr indent="0" lvl="0" marL="0" marR="0" rtl="0" algn="ctr">
                <a:lnSpc>
                  <a:spcPct val="90000"/>
                </a:lnSpc>
                <a:spcBef>
                  <a:spcPts val="0"/>
                </a:spcBef>
                <a:spcAft>
                  <a:spcPts val="0"/>
                </a:spcAft>
                <a:buClr>
                  <a:schemeClr val="dk1"/>
                </a:buClr>
                <a:buSzPts val="500"/>
                <a:buFont typeface="Calibri"/>
                <a:buNone/>
              </a:pPr>
              <a:r>
                <a:rPr lang="ko" sz="800">
                  <a:solidFill>
                    <a:schemeClr val="dk1"/>
                  </a:solidFill>
                  <a:latin typeface="Calibri"/>
                  <a:ea typeface="Calibri"/>
                  <a:cs typeface="Calibri"/>
                  <a:sym typeface="Calibri"/>
                </a:rPr>
                <a:t>PLACE/ Online store and shops in urban city</a:t>
              </a:r>
              <a:br>
                <a:rPr lang="ko"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p:txBody>
        </p:sp>
        <p:sp>
          <p:nvSpPr>
            <p:cNvPr id="174" name="Google Shape;174;p28"/>
            <p:cNvSpPr/>
            <p:nvPr/>
          </p:nvSpPr>
          <p:spPr>
            <a:xfrm>
              <a:off x="1484229" y="1638333"/>
              <a:ext cx="1852977" cy="1852977"/>
            </a:xfrm>
            <a:prstGeom prst="ellipse">
              <a:avLst/>
            </a:prstGeom>
            <a:solidFill>
              <a:srgbClr val="4372C3">
                <a:alpha val="49803"/>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5" name="Google Shape;175;p28"/>
            <p:cNvSpPr txBox="1"/>
            <p:nvPr/>
          </p:nvSpPr>
          <p:spPr>
            <a:xfrm>
              <a:off x="1755591" y="1909695"/>
              <a:ext cx="1310253" cy="1310253"/>
            </a:xfrm>
            <a:prstGeom prst="rect">
              <a:avLst/>
            </a:prstGeom>
            <a:noFill/>
            <a:ln>
              <a:noFill/>
            </a:ln>
          </p:spPr>
          <p:txBody>
            <a:bodyPr anchorCtr="0" anchor="ctr" bIns="6650" lIns="76475" spcFirstLastPara="1" rIns="76475" wrap="square" tIns="6650">
              <a:noAutofit/>
            </a:bodyPr>
            <a:lstStyle/>
            <a:p>
              <a:pPr indent="0" lvl="0" marL="0" marR="0" rtl="0" algn="ctr">
                <a:lnSpc>
                  <a:spcPct val="90000"/>
                </a:lnSpc>
                <a:spcBef>
                  <a:spcPts val="0"/>
                </a:spcBef>
                <a:spcAft>
                  <a:spcPts val="0"/>
                </a:spcAft>
                <a:buClr>
                  <a:schemeClr val="dk1"/>
                </a:buClr>
                <a:buSzPts val="500"/>
                <a:buFont typeface="Calibri"/>
                <a:buNone/>
              </a:pPr>
              <a:r>
                <a:rPr lang="ko" sz="800">
                  <a:solidFill>
                    <a:schemeClr val="dk1"/>
                  </a:solidFill>
                  <a:latin typeface="Calibri"/>
                  <a:ea typeface="Calibri"/>
                  <a:cs typeface="Calibri"/>
                  <a:sym typeface="Calibri"/>
                </a:rPr>
                <a:t>PRICE/$50-$250</a:t>
              </a:r>
              <a:br>
                <a:rPr lang="ko"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p:txBody>
        </p:sp>
        <p:sp>
          <p:nvSpPr>
            <p:cNvPr id="176" name="Google Shape;176;p28"/>
            <p:cNvSpPr/>
            <p:nvPr/>
          </p:nvSpPr>
          <p:spPr>
            <a:xfrm>
              <a:off x="2966611" y="1638333"/>
              <a:ext cx="1852977" cy="1852977"/>
            </a:xfrm>
            <a:prstGeom prst="ellipse">
              <a:avLst/>
            </a:prstGeom>
            <a:solidFill>
              <a:srgbClr val="4372C3">
                <a:alpha val="49803"/>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7" name="Google Shape;177;p28"/>
            <p:cNvSpPr txBox="1"/>
            <p:nvPr/>
          </p:nvSpPr>
          <p:spPr>
            <a:xfrm>
              <a:off x="3237973" y="1909695"/>
              <a:ext cx="1310253" cy="1310253"/>
            </a:xfrm>
            <a:prstGeom prst="rect">
              <a:avLst/>
            </a:prstGeom>
            <a:noFill/>
            <a:ln>
              <a:noFill/>
            </a:ln>
          </p:spPr>
          <p:txBody>
            <a:bodyPr anchorCtr="0" anchor="ctr" bIns="6650" lIns="76475" spcFirstLastPara="1" rIns="76475" wrap="square" tIns="6650">
              <a:noAutofit/>
            </a:bodyPr>
            <a:lstStyle/>
            <a:p>
              <a:pPr indent="0" lvl="0" marL="0" marR="0" rtl="0" algn="ctr">
                <a:lnSpc>
                  <a:spcPct val="90000"/>
                </a:lnSpc>
                <a:spcBef>
                  <a:spcPts val="0"/>
                </a:spcBef>
                <a:spcAft>
                  <a:spcPts val="0"/>
                </a:spcAft>
                <a:buClr>
                  <a:schemeClr val="dk1"/>
                </a:buClr>
                <a:buSzPts val="500"/>
                <a:buFont typeface="Calibri"/>
                <a:buNone/>
              </a:pPr>
              <a:r>
                <a:rPr lang="ko" sz="800">
                  <a:solidFill>
                    <a:schemeClr val="dk1"/>
                  </a:solidFill>
                  <a:latin typeface="Calibri"/>
                  <a:ea typeface="Calibri"/>
                  <a:cs typeface="Calibri"/>
                  <a:sym typeface="Calibri"/>
                </a:rPr>
                <a:t>PRODUCT/Simple styles, reflecting aesthetic of Palace and its identity </a:t>
              </a:r>
              <a:endParaRPr sz="800"/>
            </a:p>
          </p:txBody>
        </p:sp>
        <p:sp>
          <p:nvSpPr>
            <p:cNvPr id="178" name="Google Shape;178;p28"/>
            <p:cNvSpPr/>
            <p:nvPr/>
          </p:nvSpPr>
          <p:spPr>
            <a:xfrm>
              <a:off x="4448993" y="1638333"/>
              <a:ext cx="1852977" cy="1852977"/>
            </a:xfrm>
            <a:prstGeom prst="ellipse">
              <a:avLst/>
            </a:prstGeom>
            <a:solidFill>
              <a:srgbClr val="4372C3">
                <a:alpha val="49803"/>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9" name="Google Shape;179;p28"/>
            <p:cNvSpPr txBox="1"/>
            <p:nvPr/>
          </p:nvSpPr>
          <p:spPr>
            <a:xfrm>
              <a:off x="4720355" y="1909695"/>
              <a:ext cx="1310253" cy="1310253"/>
            </a:xfrm>
            <a:prstGeom prst="rect">
              <a:avLst/>
            </a:prstGeom>
            <a:noFill/>
            <a:ln>
              <a:noFill/>
            </a:ln>
          </p:spPr>
          <p:txBody>
            <a:bodyPr anchorCtr="0" anchor="ctr" bIns="6650" lIns="76475" spcFirstLastPara="1" rIns="76475" wrap="square" tIns="6650">
              <a:noAutofit/>
            </a:bodyPr>
            <a:lstStyle/>
            <a:p>
              <a:pPr indent="0" lvl="0" marL="0" marR="0" rtl="0" algn="ctr">
                <a:lnSpc>
                  <a:spcPct val="90000"/>
                </a:lnSpc>
                <a:spcBef>
                  <a:spcPts val="0"/>
                </a:spcBef>
                <a:spcAft>
                  <a:spcPts val="0"/>
                </a:spcAft>
                <a:buClr>
                  <a:schemeClr val="dk1"/>
                </a:buClr>
                <a:buSzPts val="500"/>
                <a:buFont typeface="Calibri"/>
                <a:buNone/>
              </a:pPr>
              <a:r>
                <a:rPr lang="ko" sz="800">
                  <a:solidFill>
                    <a:schemeClr val="dk1"/>
                  </a:solidFill>
                  <a:latin typeface="Calibri"/>
                  <a:ea typeface="Calibri"/>
                  <a:cs typeface="Calibri"/>
                  <a:sym typeface="Calibri"/>
                </a:rPr>
                <a:t>PROMOTION/Collaborations with other brands(Umbro, Reebok, and Adidas)</a:t>
              </a:r>
              <a:endParaRPr sz="800"/>
            </a:p>
          </p:txBody>
        </p:sp>
      </p:grpSp>
      <p:sp>
        <p:nvSpPr>
          <p:cNvPr id="180" name="Google Shape;180;p28"/>
          <p:cNvSpPr txBox="1"/>
          <p:nvPr/>
        </p:nvSpPr>
        <p:spPr>
          <a:xfrm>
            <a:off x="3588760" y="1945698"/>
            <a:ext cx="2057399" cy="276999"/>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1" lang="ko" sz="1400">
                <a:solidFill>
                  <a:schemeClr val="dk1"/>
                </a:solidFill>
                <a:latin typeface="Arial Black"/>
                <a:ea typeface="Arial Black"/>
                <a:cs typeface="Arial Black"/>
                <a:sym typeface="Arial Black"/>
              </a:rPr>
              <a:t>The 4ps</a:t>
            </a:r>
            <a:endParaRPr b="1" sz="1400">
              <a:solidFill>
                <a:schemeClr val="dk1"/>
              </a:solidFill>
              <a:latin typeface="Arial Black"/>
              <a:ea typeface="Arial Black"/>
              <a:cs typeface="Arial Black"/>
              <a:sym typeface="Arial Black"/>
            </a:endParaRPr>
          </a:p>
        </p:txBody>
      </p:sp>
      <p:sp>
        <p:nvSpPr>
          <p:cNvPr id="181" name="Google Shape;181;p28"/>
          <p:cNvSpPr/>
          <p:nvPr/>
        </p:nvSpPr>
        <p:spPr>
          <a:xfrm>
            <a:off x="745582" y="4114424"/>
            <a:ext cx="3271085" cy="909887"/>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ko" sz="1400">
                <a:solidFill>
                  <a:schemeClr val="lt1"/>
                </a:solidFill>
                <a:latin typeface="Calibri"/>
                <a:ea typeface="Calibri"/>
                <a:cs typeface="Calibri"/>
                <a:sym typeface="Calibri"/>
              </a:rPr>
              <a:t>16-30 years old males who along with male teenage skaters</a:t>
            </a:r>
            <a:r>
              <a:rPr lang="ko">
                <a:solidFill>
                  <a:schemeClr val="lt1"/>
                </a:solidFill>
                <a:latin typeface="Calibri"/>
                <a:ea typeface="Calibri"/>
                <a:cs typeface="Calibri"/>
                <a:sym typeface="Calibri"/>
              </a:rPr>
              <a:t>.</a:t>
            </a:r>
            <a:endParaRPr>
              <a:solidFill>
                <a:schemeClr val="lt1"/>
              </a:solidFill>
              <a:latin typeface="Calibri"/>
              <a:ea typeface="Calibri"/>
              <a:cs typeface="Calibri"/>
              <a:sym typeface="Calibri"/>
            </a:endParaRPr>
          </a:p>
          <a:p>
            <a:pPr indent="0" lvl="0" marL="0" marR="0" rtl="0" algn="l">
              <a:spcBef>
                <a:spcPts val="0"/>
              </a:spcBef>
              <a:spcAft>
                <a:spcPts val="0"/>
              </a:spcAft>
              <a:buNone/>
            </a:pPr>
            <a:r>
              <a:rPr lang="ko" sz="1400">
                <a:solidFill>
                  <a:schemeClr val="lt1"/>
                </a:solidFill>
                <a:latin typeface="Calibri"/>
                <a:ea typeface="Calibri"/>
                <a:cs typeface="Calibri"/>
                <a:sym typeface="Calibri"/>
              </a:rPr>
              <a:t> Expanding to female who likes street wear</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br>
              <a:rPr lang="ko" sz="140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br>
              <a:rPr lang="ko" sz="140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82" name="Google Shape;182;p28"/>
          <p:cNvSpPr/>
          <p:nvPr/>
        </p:nvSpPr>
        <p:spPr>
          <a:xfrm>
            <a:off x="5152147" y="4115450"/>
            <a:ext cx="3271085" cy="951244"/>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ko" sz="1400">
                <a:solidFill>
                  <a:schemeClr val="lt1"/>
                </a:solidFill>
                <a:latin typeface="Calibri"/>
                <a:ea typeface="Calibri"/>
                <a:cs typeface="Calibri"/>
                <a:sym typeface="Calibri"/>
              </a:rPr>
              <a:t>Interest on</a:t>
            </a:r>
            <a:r>
              <a:rPr lang="ko">
                <a:solidFill>
                  <a:schemeClr val="lt1"/>
                </a:solidFill>
                <a:latin typeface="Calibri"/>
                <a:ea typeface="Calibri"/>
                <a:cs typeface="Calibri"/>
                <a:sym typeface="Calibri"/>
              </a:rPr>
              <a:t> 90’s pop culture,</a:t>
            </a:r>
            <a:r>
              <a:rPr lang="ko" sz="1400">
                <a:solidFill>
                  <a:schemeClr val="lt1"/>
                </a:solidFill>
                <a:latin typeface="Calibri"/>
                <a:ea typeface="Calibri"/>
                <a:cs typeface="Calibri"/>
                <a:sym typeface="Calibri"/>
              </a:rPr>
              <a:t> fashion and art</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r>
              <a:rPr lang="ko" sz="1400">
                <a:solidFill>
                  <a:schemeClr val="lt1"/>
                </a:solidFill>
                <a:latin typeface="Calibri"/>
                <a:ea typeface="Calibri"/>
                <a:cs typeface="Calibri"/>
                <a:sym typeface="Calibri"/>
              </a:rPr>
              <a:t>Enjoy Instagram and social media.</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br>
              <a:rPr lang="ko" sz="140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br>
              <a:rPr lang="ko" sz="140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83" name="Google Shape;183;p28"/>
          <p:cNvSpPr txBox="1"/>
          <p:nvPr/>
        </p:nvSpPr>
        <p:spPr>
          <a:xfrm>
            <a:off x="3581239" y="3705316"/>
            <a:ext cx="2057399" cy="484748"/>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i="1" lang="ko" sz="1400">
                <a:solidFill>
                  <a:schemeClr val="dk1"/>
                </a:solidFill>
                <a:latin typeface="Arial Black"/>
                <a:ea typeface="Arial Black"/>
                <a:cs typeface="Arial Black"/>
                <a:sym typeface="Arial Black"/>
              </a:rPr>
              <a:t>Consumer Segmentation</a:t>
            </a:r>
            <a:endParaRPr sz="1400">
              <a:solidFill>
                <a:schemeClr val="dk1"/>
              </a:solidFill>
              <a:latin typeface="Arial Black"/>
              <a:ea typeface="Arial Black"/>
              <a:cs typeface="Arial Black"/>
              <a:sym typeface="Arial Black"/>
            </a:endParaRPr>
          </a:p>
        </p:txBody>
      </p:sp>
      <p:sp>
        <p:nvSpPr>
          <p:cNvPr id="184" name="Google Shape;184;p28"/>
          <p:cNvSpPr txBox="1"/>
          <p:nvPr/>
        </p:nvSpPr>
        <p:spPr>
          <a:xfrm>
            <a:off x="1750868" y="3829050"/>
            <a:ext cx="1187161" cy="900247"/>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ko" sz="1400">
                <a:solidFill>
                  <a:srgbClr val="1E4E79"/>
                </a:solidFill>
                <a:latin typeface="Calibri"/>
                <a:ea typeface="Calibri"/>
                <a:cs typeface="Calibri"/>
                <a:sym typeface="Calibri"/>
              </a:rPr>
              <a:t>Demographic </a:t>
            </a:r>
            <a:endParaRPr b="1" sz="1400">
              <a:solidFill>
                <a:srgbClr val="1E4E79"/>
              </a:solidFill>
              <a:latin typeface="Calibri"/>
              <a:ea typeface="Calibri"/>
              <a:cs typeface="Calibri"/>
              <a:sym typeface="Calibri"/>
            </a:endParaRPr>
          </a:p>
          <a:p>
            <a:pPr indent="0" lvl="0" marL="0" marR="0" rtl="0" algn="l">
              <a:spcBef>
                <a:spcPts val="0"/>
              </a:spcBef>
              <a:spcAft>
                <a:spcPts val="0"/>
              </a:spcAft>
              <a:buNone/>
            </a:pPr>
            <a:br>
              <a:rPr lang="ko"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5" name="Google Shape;185;p28"/>
          <p:cNvSpPr txBox="1"/>
          <p:nvPr/>
        </p:nvSpPr>
        <p:spPr>
          <a:xfrm>
            <a:off x="6199476" y="3829049"/>
            <a:ext cx="1330036" cy="900247"/>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ko" sz="1400">
                <a:solidFill>
                  <a:srgbClr val="1E4E79"/>
                </a:solidFill>
                <a:latin typeface="Calibri"/>
                <a:ea typeface="Calibri"/>
                <a:cs typeface="Calibri"/>
                <a:sym typeface="Calibri"/>
              </a:rPr>
              <a:t>Psychographic</a:t>
            </a:r>
            <a:endParaRPr b="1" sz="1400">
              <a:solidFill>
                <a:srgbClr val="1E4E79"/>
              </a:solidFill>
              <a:latin typeface="Calibri"/>
              <a:ea typeface="Calibri"/>
              <a:cs typeface="Calibri"/>
              <a:sym typeface="Calibri"/>
            </a:endParaRPr>
          </a:p>
          <a:p>
            <a:pPr indent="0" lvl="0" marL="0" marR="0" rtl="0" algn="l">
              <a:spcBef>
                <a:spcPts val="0"/>
              </a:spcBef>
              <a:spcAft>
                <a:spcPts val="0"/>
              </a:spcAft>
              <a:buNone/>
            </a:pPr>
            <a:br>
              <a:rPr lang="ko" sz="1400">
                <a:solidFill>
                  <a:schemeClr val="dk1"/>
                </a:solidFill>
                <a:latin typeface="Calibri"/>
                <a:ea typeface="Calibri"/>
                <a:cs typeface="Calibri"/>
                <a:sym typeface="Calibri"/>
              </a:rPr>
            </a:br>
            <a:endParaRPr b="1" sz="1400">
              <a:solidFill>
                <a:srgbClr val="1E4E79"/>
              </a:solidFill>
              <a:latin typeface="Calibri"/>
              <a:ea typeface="Calibri"/>
              <a:cs typeface="Calibri"/>
              <a:sym typeface="Calibri"/>
            </a:endParaRPr>
          </a:p>
          <a:p>
            <a:pPr indent="0" lvl="0" marL="0" marR="0" rtl="0" algn="l">
              <a:spcBef>
                <a:spcPts val="0"/>
              </a:spcBef>
              <a:spcAft>
                <a:spcPts val="0"/>
              </a:spcAft>
              <a:buNone/>
            </a:pPr>
            <a:r>
              <a:t/>
            </a:r>
            <a:endParaRPr b="1" sz="1400">
              <a:solidFill>
                <a:srgbClr val="1E4E79"/>
              </a:solidFill>
              <a:latin typeface="Calibri"/>
              <a:ea typeface="Calibri"/>
              <a:cs typeface="Calibri"/>
              <a:sym typeface="Calibri"/>
            </a:endParaRPr>
          </a:p>
        </p:txBody>
      </p:sp>
      <p:pic>
        <p:nvPicPr>
          <p:cNvPr descr="A close up of a sign&#10;&#10;Description generated with very high confidence" id="186" name="Google Shape;186;p28"/>
          <p:cNvPicPr preferRelativeResize="0"/>
          <p:nvPr>
            <p:ph idx="1" type="body"/>
          </p:nvPr>
        </p:nvPicPr>
        <p:blipFill rotWithShape="1">
          <a:blip r:embed="rId3">
            <a:alphaModFix/>
          </a:blip>
          <a:srcRect b="0" l="0" r="0" t="0"/>
          <a:stretch/>
        </p:blipFill>
        <p:spPr>
          <a:xfrm>
            <a:off x="3972250" y="37288"/>
            <a:ext cx="1277432" cy="12774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191" name="Shape 191"/>
        <p:cNvGrpSpPr/>
        <p:nvPr/>
      </p:nvGrpSpPr>
      <p:grpSpPr>
        <a:xfrm>
          <a:off x="0" y="0"/>
          <a:ext cx="0" cy="0"/>
          <a:chOff x="0" y="0"/>
          <a:chExt cx="0" cy="0"/>
        </a:xfrm>
      </p:grpSpPr>
      <p:sp>
        <p:nvSpPr>
          <p:cNvPr id="192" name="Google Shape;192;p29"/>
          <p:cNvSpPr txBox="1"/>
          <p:nvPr/>
        </p:nvSpPr>
        <p:spPr>
          <a:xfrm>
            <a:off x="452005" y="1101437"/>
            <a:ext cx="8058149" cy="1315744"/>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1" lang="ko" sz="1400">
                <a:solidFill>
                  <a:schemeClr val="dk1"/>
                </a:solidFill>
                <a:latin typeface="Calibri"/>
                <a:ea typeface="Calibri"/>
                <a:cs typeface="Calibri"/>
                <a:sym typeface="Calibri"/>
              </a:rPr>
              <a:t>Background</a:t>
            </a:r>
            <a:endParaRPr sz="1100"/>
          </a:p>
          <a:p>
            <a:pPr indent="0" lvl="0" marL="0" marR="0" rtl="0" algn="l">
              <a:spcBef>
                <a:spcPts val="0"/>
              </a:spcBef>
              <a:spcAft>
                <a:spcPts val="0"/>
              </a:spcAft>
              <a:buNone/>
            </a:pPr>
            <a:r>
              <a:rPr lang="ko" sz="1400">
                <a:solidFill>
                  <a:schemeClr val="dk1"/>
                </a:solidFill>
                <a:latin typeface="Calibri"/>
                <a:ea typeface="Calibri"/>
                <a:cs typeface="Calibri"/>
                <a:sym typeface="Calibri"/>
              </a:rPr>
              <a:t>Off-White is a luxury streetwear fashion brand based in Milan in 2013. The founder of Off-White, Virgil Abloh, explained the brand as “the grey area between black and white as the color Off-White”</a:t>
            </a:r>
            <a:endParaRPr sz="11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93" name="Google Shape;193;p29"/>
          <p:cNvGrpSpPr/>
          <p:nvPr/>
        </p:nvGrpSpPr>
        <p:grpSpPr>
          <a:xfrm>
            <a:off x="2254913" y="2221424"/>
            <a:ext cx="4725093" cy="1389733"/>
            <a:chOff x="1846" y="1638333"/>
            <a:chExt cx="6300124" cy="1852977"/>
          </a:xfrm>
        </p:grpSpPr>
        <p:sp>
          <p:nvSpPr>
            <p:cNvPr id="194" name="Google Shape;194;p29"/>
            <p:cNvSpPr/>
            <p:nvPr/>
          </p:nvSpPr>
          <p:spPr>
            <a:xfrm>
              <a:off x="1846" y="1638333"/>
              <a:ext cx="1852977" cy="1852977"/>
            </a:xfrm>
            <a:prstGeom prst="ellipse">
              <a:avLst/>
            </a:prstGeom>
            <a:solidFill>
              <a:srgbClr val="4372C3">
                <a:alpha val="49803"/>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5" name="Google Shape;195;p29"/>
            <p:cNvSpPr txBox="1"/>
            <p:nvPr/>
          </p:nvSpPr>
          <p:spPr>
            <a:xfrm>
              <a:off x="273208" y="1909695"/>
              <a:ext cx="1310253" cy="1310253"/>
            </a:xfrm>
            <a:prstGeom prst="rect">
              <a:avLst/>
            </a:prstGeom>
            <a:noFill/>
            <a:ln>
              <a:noFill/>
            </a:ln>
          </p:spPr>
          <p:txBody>
            <a:bodyPr anchorCtr="0" anchor="ctr" bIns="10475" lIns="76475" spcFirstLastPara="1" rIns="76475" wrap="square" tIns="10475">
              <a:noAutofit/>
            </a:bodyPr>
            <a:lstStyle/>
            <a:p>
              <a:pPr indent="0" lvl="0" marL="0" marR="0" rtl="0" algn="ctr">
                <a:lnSpc>
                  <a:spcPct val="90000"/>
                </a:lnSpc>
                <a:spcBef>
                  <a:spcPts val="0"/>
                </a:spcBef>
                <a:spcAft>
                  <a:spcPts val="0"/>
                </a:spcAft>
                <a:buClr>
                  <a:schemeClr val="dk1"/>
                </a:buClr>
                <a:buSzPts val="800"/>
                <a:buFont typeface="Calibri"/>
                <a:buNone/>
              </a:pPr>
              <a:r>
                <a:rPr lang="ko" sz="800">
                  <a:solidFill>
                    <a:schemeClr val="dk1"/>
                  </a:solidFill>
                  <a:latin typeface="Calibri"/>
                  <a:ea typeface="Calibri"/>
                  <a:cs typeface="Calibri"/>
                  <a:sym typeface="Calibri"/>
                </a:rPr>
                <a:t>PLACE / Pop-up store in the world</a:t>
              </a:r>
              <a:br>
                <a:rPr lang="ko"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p:txBody>
        </p:sp>
        <p:sp>
          <p:nvSpPr>
            <p:cNvPr id="196" name="Google Shape;196;p29"/>
            <p:cNvSpPr/>
            <p:nvPr/>
          </p:nvSpPr>
          <p:spPr>
            <a:xfrm>
              <a:off x="1484229" y="1638333"/>
              <a:ext cx="1852977" cy="1852977"/>
            </a:xfrm>
            <a:prstGeom prst="ellipse">
              <a:avLst/>
            </a:prstGeom>
            <a:solidFill>
              <a:srgbClr val="4372C3">
                <a:alpha val="49803"/>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7" name="Google Shape;197;p29"/>
            <p:cNvSpPr txBox="1"/>
            <p:nvPr/>
          </p:nvSpPr>
          <p:spPr>
            <a:xfrm>
              <a:off x="1755591" y="1909695"/>
              <a:ext cx="1310253" cy="1310253"/>
            </a:xfrm>
            <a:prstGeom prst="rect">
              <a:avLst/>
            </a:prstGeom>
            <a:noFill/>
            <a:ln>
              <a:noFill/>
            </a:ln>
          </p:spPr>
          <p:txBody>
            <a:bodyPr anchorCtr="0" anchor="ctr" bIns="10475" lIns="76475" spcFirstLastPara="1" rIns="76475" wrap="square" tIns="10475">
              <a:noAutofit/>
            </a:bodyPr>
            <a:lstStyle/>
            <a:p>
              <a:pPr indent="0" lvl="0" marL="0" marR="0" rtl="0" algn="ctr">
                <a:lnSpc>
                  <a:spcPct val="90000"/>
                </a:lnSpc>
                <a:spcBef>
                  <a:spcPts val="0"/>
                </a:spcBef>
                <a:spcAft>
                  <a:spcPts val="0"/>
                </a:spcAft>
                <a:buClr>
                  <a:schemeClr val="dk1"/>
                </a:buClr>
                <a:buSzPts val="800"/>
                <a:buFont typeface="Calibri"/>
                <a:buNone/>
              </a:pPr>
              <a:r>
                <a:rPr lang="ko" sz="800">
                  <a:solidFill>
                    <a:schemeClr val="dk1"/>
                  </a:solidFill>
                  <a:latin typeface="Calibri"/>
                  <a:ea typeface="Calibri"/>
                  <a:cs typeface="Calibri"/>
                  <a:sym typeface="Calibri"/>
                </a:rPr>
                <a:t>PRICE/$ 300-$800</a:t>
              </a:r>
              <a:br>
                <a:rPr lang="ko"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p:txBody>
        </p:sp>
        <p:sp>
          <p:nvSpPr>
            <p:cNvPr id="198" name="Google Shape;198;p29"/>
            <p:cNvSpPr/>
            <p:nvPr/>
          </p:nvSpPr>
          <p:spPr>
            <a:xfrm>
              <a:off x="2966611" y="1638333"/>
              <a:ext cx="1852977" cy="1852977"/>
            </a:xfrm>
            <a:prstGeom prst="ellipse">
              <a:avLst/>
            </a:prstGeom>
            <a:solidFill>
              <a:srgbClr val="4372C3">
                <a:alpha val="49803"/>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9" name="Google Shape;199;p29"/>
            <p:cNvSpPr txBox="1"/>
            <p:nvPr/>
          </p:nvSpPr>
          <p:spPr>
            <a:xfrm>
              <a:off x="3237973" y="1909695"/>
              <a:ext cx="1310253" cy="1310253"/>
            </a:xfrm>
            <a:prstGeom prst="rect">
              <a:avLst/>
            </a:prstGeom>
            <a:noFill/>
            <a:ln>
              <a:noFill/>
            </a:ln>
          </p:spPr>
          <p:txBody>
            <a:bodyPr anchorCtr="0" anchor="ctr" bIns="10475" lIns="76475" spcFirstLastPara="1" rIns="76475" wrap="square" tIns="10475">
              <a:noAutofit/>
            </a:bodyPr>
            <a:lstStyle/>
            <a:p>
              <a:pPr indent="0" lvl="0" marL="0" marR="0" rtl="0" algn="ctr">
                <a:lnSpc>
                  <a:spcPct val="90000"/>
                </a:lnSpc>
                <a:spcBef>
                  <a:spcPts val="0"/>
                </a:spcBef>
                <a:spcAft>
                  <a:spcPts val="0"/>
                </a:spcAft>
                <a:buClr>
                  <a:schemeClr val="dk1"/>
                </a:buClr>
                <a:buSzPts val="800"/>
                <a:buFont typeface="Calibri"/>
                <a:buNone/>
              </a:pPr>
              <a:r>
                <a:rPr lang="ko" sz="800">
                  <a:solidFill>
                    <a:schemeClr val="dk1"/>
                  </a:solidFill>
                  <a:latin typeface="Calibri"/>
                  <a:ea typeface="Calibri"/>
                  <a:cs typeface="Calibri"/>
                  <a:sym typeface="Calibri"/>
                </a:rPr>
                <a:t>PRODUCT/ The highest quality clothing with innovative design</a:t>
              </a:r>
              <a:endParaRPr sz="1100"/>
            </a:p>
          </p:txBody>
        </p:sp>
        <p:sp>
          <p:nvSpPr>
            <p:cNvPr id="200" name="Google Shape;200;p29"/>
            <p:cNvSpPr/>
            <p:nvPr/>
          </p:nvSpPr>
          <p:spPr>
            <a:xfrm>
              <a:off x="4448993" y="1638333"/>
              <a:ext cx="1852977" cy="1852977"/>
            </a:xfrm>
            <a:prstGeom prst="ellipse">
              <a:avLst/>
            </a:prstGeom>
            <a:solidFill>
              <a:srgbClr val="4372C3">
                <a:alpha val="49803"/>
              </a:srgbClr>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1" name="Google Shape;201;p29"/>
            <p:cNvSpPr txBox="1"/>
            <p:nvPr/>
          </p:nvSpPr>
          <p:spPr>
            <a:xfrm>
              <a:off x="4720355" y="1909695"/>
              <a:ext cx="1310253" cy="1310253"/>
            </a:xfrm>
            <a:prstGeom prst="rect">
              <a:avLst/>
            </a:prstGeom>
            <a:noFill/>
            <a:ln>
              <a:noFill/>
            </a:ln>
          </p:spPr>
          <p:txBody>
            <a:bodyPr anchorCtr="0" anchor="ctr" bIns="10475" lIns="76475" spcFirstLastPara="1" rIns="76475" wrap="square" tIns="10475">
              <a:noAutofit/>
            </a:bodyPr>
            <a:lstStyle/>
            <a:p>
              <a:pPr indent="0" lvl="0" marL="0" marR="0" rtl="0" algn="ctr">
                <a:lnSpc>
                  <a:spcPct val="90000"/>
                </a:lnSpc>
                <a:spcBef>
                  <a:spcPts val="0"/>
                </a:spcBef>
                <a:spcAft>
                  <a:spcPts val="0"/>
                </a:spcAft>
                <a:buClr>
                  <a:schemeClr val="dk1"/>
                </a:buClr>
                <a:buSzPts val="800"/>
                <a:buFont typeface="Calibri"/>
                <a:buNone/>
              </a:pPr>
              <a:r>
                <a:rPr lang="ko" sz="800">
                  <a:solidFill>
                    <a:schemeClr val="dk1"/>
                  </a:solidFill>
                  <a:latin typeface="Calibri"/>
                  <a:ea typeface="Calibri"/>
                  <a:cs typeface="Calibri"/>
                  <a:sym typeface="Calibri"/>
                </a:rPr>
                <a:t>PROMOTION/AIDA models and collaboration</a:t>
              </a:r>
              <a:endParaRPr sz="800">
                <a:solidFill>
                  <a:schemeClr val="dk1"/>
                </a:solidFill>
                <a:latin typeface="Calibri"/>
                <a:ea typeface="Calibri"/>
                <a:cs typeface="Calibri"/>
                <a:sym typeface="Calibri"/>
              </a:endParaRPr>
            </a:p>
          </p:txBody>
        </p:sp>
      </p:grpSp>
      <p:sp>
        <p:nvSpPr>
          <p:cNvPr id="202" name="Google Shape;202;p29"/>
          <p:cNvSpPr txBox="1"/>
          <p:nvPr/>
        </p:nvSpPr>
        <p:spPr>
          <a:xfrm>
            <a:off x="3588760" y="1945698"/>
            <a:ext cx="2057399" cy="276999"/>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1" lang="ko" sz="1400">
                <a:solidFill>
                  <a:schemeClr val="dk1"/>
                </a:solidFill>
                <a:latin typeface="Arial Black"/>
                <a:ea typeface="Arial Black"/>
                <a:cs typeface="Arial Black"/>
                <a:sym typeface="Arial Black"/>
              </a:rPr>
              <a:t>The 4ps</a:t>
            </a:r>
            <a:endParaRPr b="1" sz="1400">
              <a:solidFill>
                <a:schemeClr val="dk1"/>
              </a:solidFill>
              <a:latin typeface="Arial Black"/>
              <a:ea typeface="Arial Black"/>
              <a:cs typeface="Arial Black"/>
              <a:sym typeface="Arial Black"/>
            </a:endParaRPr>
          </a:p>
        </p:txBody>
      </p:sp>
      <p:sp>
        <p:nvSpPr>
          <p:cNvPr id="203" name="Google Shape;203;p29"/>
          <p:cNvSpPr/>
          <p:nvPr/>
        </p:nvSpPr>
        <p:spPr>
          <a:xfrm>
            <a:off x="745575" y="3999249"/>
            <a:ext cx="3271200" cy="11016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ko" sz="1400">
                <a:solidFill>
                  <a:schemeClr val="lt1"/>
                </a:solidFill>
                <a:latin typeface="Calibri"/>
                <a:ea typeface="Calibri"/>
                <a:cs typeface="Calibri"/>
                <a:sym typeface="Calibri"/>
              </a:rPr>
              <a:t>25-35 years old male</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r>
              <a:rPr lang="ko" sz="1400">
                <a:solidFill>
                  <a:schemeClr val="lt1"/>
                </a:solidFill>
                <a:latin typeface="Calibri"/>
                <a:ea typeface="Calibri"/>
                <a:cs typeface="Calibri"/>
                <a:sym typeface="Calibri"/>
              </a:rPr>
              <a:t>Off-White uses mass marketing and mass customization. By using social media effectively, especially they focus on youth generation</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br>
              <a:rPr lang="ko" sz="140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a:p>
            <a:pPr indent="0" lvl="0" marL="0" marR="0" rtl="0" algn="l">
              <a:spcBef>
                <a:spcPts val="0"/>
              </a:spcBef>
              <a:spcAft>
                <a:spcPts val="0"/>
              </a:spcAft>
              <a:buNone/>
            </a:pPr>
            <a:br>
              <a:rPr lang="ko" sz="140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br>
              <a:rPr lang="ko" sz="140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204" name="Google Shape;204;p29"/>
          <p:cNvSpPr/>
          <p:nvPr/>
        </p:nvSpPr>
        <p:spPr>
          <a:xfrm>
            <a:off x="5152150" y="4000274"/>
            <a:ext cx="3271200" cy="11016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ko" sz="1400">
                <a:solidFill>
                  <a:schemeClr val="lt1"/>
                </a:solidFill>
                <a:latin typeface="Calibri"/>
                <a:ea typeface="Calibri"/>
                <a:cs typeface="Calibri"/>
                <a:sym typeface="Calibri"/>
              </a:rPr>
              <a:t>Enthusiastic fashion people</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r>
              <a:rPr lang="ko" sz="1400">
                <a:solidFill>
                  <a:schemeClr val="lt1"/>
                </a:solidFill>
                <a:latin typeface="Calibri"/>
                <a:ea typeface="Calibri"/>
                <a:cs typeface="Calibri"/>
                <a:sym typeface="Calibri"/>
              </a:rPr>
              <a:t>Someone likes trend and innovative fashion, rather than fashion follower. </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r>
              <a:rPr lang="ko" sz="1400">
                <a:solidFill>
                  <a:schemeClr val="lt1"/>
                </a:solidFill>
                <a:latin typeface="Calibri"/>
                <a:ea typeface="Calibri"/>
                <a:cs typeface="Calibri"/>
                <a:sym typeface="Calibri"/>
              </a:rPr>
              <a:t>Tech savvy and enjoy Instagram and social media.</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br>
              <a:rPr lang="ko" sz="140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br>
              <a:rPr lang="ko" sz="140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a:p>
            <a:pPr indent="0" lvl="0" marL="0" marR="0" rtl="0" algn="l">
              <a:spcBef>
                <a:spcPts val="0"/>
              </a:spcBef>
              <a:spcAft>
                <a:spcPts val="0"/>
              </a:spcAft>
              <a:buNone/>
            </a:pPr>
            <a:br>
              <a:rPr lang="ko" sz="1400">
                <a:solidFill>
                  <a:schemeClr val="lt1"/>
                </a:solidFill>
                <a:latin typeface="Calibri"/>
                <a:ea typeface="Calibri"/>
                <a:cs typeface="Calibri"/>
                <a:sym typeface="Calibri"/>
              </a:rPr>
            </a:br>
            <a:endParaRPr sz="1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205" name="Google Shape;205;p29"/>
          <p:cNvSpPr txBox="1"/>
          <p:nvPr/>
        </p:nvSpPr>
        <p:spPr>
          <a:xfrm>
            <a:off x="3581239" y="3629116"/>
            <a:ext cx="2057400" cy="484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i="1" lang="ko" sz="1400">
                <a:solidFill>
                  <a:schemeClr val="dk1"/>
                </a:solidFill>
                <a:latin typeface="Arial Black"/>
                <a:ea typeface="Arial Black"/>
                <a:cs typeface="Arial Black"/>
                <a:sym typeface="Arial Black"/>
              </a:rPr>
              <a:t>Consumer Segmentation</a:t>
            </a:r>
            <a:endParaRPr sz="1400">
              <a:solidFill>
                <a:schemeClr val="dk1"/>
              </a:solidFill>
              <a:latin typeface="Arial Black"/>
              <a:ea typeface="Arial Black"/>
              <a:cs typeface="Arial Black"/>
              <a:sym typeface="Arial Black"/>
            </a:endParaRPr>
          </a:p>
        </p:txBody>
      </p:sp>
      <p:sp>
        <p:nvSpPr>
          <p:cNvPr id="206" name="Google Shape;206;p29"/>
          <p:cNvSpPr txBox="1"/>
          <p:nvPr/>
        </p:nvSpPr>
        <p:spPr>
          <a:xfrm>
            <a:off x="1750868" y="3752850"/>
            <a:ext cx="1187100" cy="900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ko" sz="1400">
                <a:solidFill>
                  <a:srgbClr val="1E4E79"/>
                </a:solidFill>
                <a:latin typeface="Calibri"/>
                <a:ea typeface="Calibri"/>
                <a:cs typeface="Calibri"/>
                <a:sym typeface="Calibri"/>
              </a:rPr>
              <a:t>Demographic </a:t>
            </a:r>
            <a:endParaRPr b="1" sz="1400">
              <a:solidFill>
                <a:srgbClr val="1E4E79"/>
              </a:solidFill>
              <a:latin typeface="Calibri"/>
              <a:ea typeface="Calibri"/>
              <a:cs typeface="Calibri"/>
              <a:sym typeface="Calibri"/>
            </a:endParaRPr>
          </a:p>
          <a:p>
            <a:pPr indent="0" lvl="0" marL="0" marR="0" rtl="0" algn="l">
              <a:spcBef>
                <a:spcPts val="0"/>
              </a:spcBef>
              <a:spcAft>
                <a:spcPts val="0"/>
              </a:spcAft>
              <a:buNone/>
            </a:pPr>
            <a:br>
              <a:rPr lang="ko"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7" name="Google Shape;207;p29"/>
          <p:cNvSpPr txBox="1"/>
          <p:nvPr/>
        </p:nvSpPr>
        <p:spPr>
          <a:xfrm>
            <a:off x="6199476" y="3752849"/>
            <a:ext cx="1329900" cy="900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ko" sz="1400">
                <a:solidFill>
                  <a:srgbClr val="1E4E79"/>
                </a:solidFill>
                <a:latin typeface="Calibri"/>
                <a:ea typeface="Calibri"/>
                <a:cs typeface="Calibri"/>
                <a:sym typeface="Calibri"/>
              </a:rPr>
              <a:t>Psychographic</a:t>
            </a:r>
            <a:endParaRPr b="1" sz="1400">
              <a:solidFill>
                <a:srgbClr val="1E4E79"/>
              </a:solidFill>
              <a:latin typeface="Calibri"/>
              <a:ea typeface="Calibri"/>
              <a:cs typeface="Calibri"/>
              <a:sym typeface="Calibri"/>
            </a:endParaRPr>
          </a:p>
          <a:p>
            <a:pPr indent="0" lvl="0" marL="0" marR="0" rtl="0" algn="l">
              <a:spcBef>
                <a:spcPts val="0"/>
              </a:spcBef>
              <a:spcAft>
                <a:spcPts val="0"/>
              </a:spcAft>
              <a:buNone/>
            </a:pPr>
            <a:br>
              <a:rPr lang="ko" sz="1400">
                <a:solidFill>
                  <a:schemeClr val="dk1"/>
                </a:solidFill>
                <a:latin typeface="Calibri"/>
                <a:ea typeface="Calibri"/>
                <a:cs typeface="Calibri"/>
                <a:sym typeface="Calibri"/>
              </a:rPr>
            </a:br>
            <a:endParaRPr b="1" sz="1400">
              <a:solidFill>
                <a:srgbClr val="1E4E79"/>
              </a:solidFill>
              <a:latin typeface="Calibri"/>
              <a:ea typeface="Calibri"/>
              <a:cs typeface="Calibri"/>
              <a:sym typeface="Calibri"/>
            </a:endParaRPr>
          </a:p>
          <a:p>
            <a:pPr indent="0" lvl="0" marL="0" marR="0" rtl="0" algn="l">
              <a:spcBef>
                <a:spcPts val="0"/>
              </a:spcBef>
              <a:spcAft>
                <a:spcPts val="0"/>
              </a:spcAft>
              <a:buNone/>
            </a:pPr>
            <a:r>
              <a:t/>
            </a:r>
            <a:endParaRPr b="1" sz="1400">
              <a:solidFill>
                <a:srgbClr val="1E4E79"/>
              </a:solidFill>
              <a:latin typeface="Calibri"/>
              <a:ea typeface="Calibri"/>
              <a:cs typeface="Calibri"/>
              <a:sym typeface="Calibri"/>
            </a:endParaRPr>
          </a:p>
        </p:txBody>
      </p:sp>
      <p:pic>
        <p:nvPicPr>
          <p:cNvPr descr="A picture containing text&#10;&#10;Description generated with high confidence" id="208" name="Google Shape;208;p29"/>
          <p:cNvPicPr preferRelativeResize="0"/>
          <p:nvPr/>
        </p:nvPicPr>
        <p:blipFill rotWithShape="1">
          <a:blip r:embed="rId3">
            <a:alphaModFix/>
          </a:blip>
          <a:srcRect b="0" l="0" r="0" t="0"/>
          <a:stretch/>
        </p:blipFill>
        <p:spPr>
          <a:xfrm>
            <a:off x="3757613" y="85607"/>
            <a:ext cx="1446934" cy="1101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2" name="Shape 212"/>
        <p:cNvGrpSpPr/>
        <p:nvPr/>
      </p:nvGrpSpPr>
      <p:grpSpPr>
        <a:xfrm>
          <a:off x="0" y="0"/>
          <a:ext cx="0" cy="0"/>
          <a:chOff x="0" y="0"/>
          <a:chExt cx="0" cy="0"/>
        </a:xfrm>
      </p:grpSpPr>
      <p:sp>
        <p:nvSpPr>
          <p:cNvPr id="213" name="Google Shape;213;p30"/>
          <p:cNvSpPr/>
          <p:nvPr/>
        </p:nvSpPr>
        <p:spPr>
          <a:xfrm>
            <a:off x="0" y="0"/>
            <a:ext cx="9143999" cy="51435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14" name="Google Shape;214;p30"/>
          <p:cNvSpPr/>
          <p:nvPr/>
        </p:nvSpPr>
        <p:spPr>
          <a:xfrm flipH="1">
            <a:off x="0" y="0"/>
            <a:ext cx="3315999" cy="5143500"/>
          </a:xfrm>
          <a:custGeom>
            <a:rect b="b" l="l" r="r" t="t"/>
            <a:pathLst>
              <a:path extrusionOk="0" h="6858000" w="4421332">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15" name="Google Shape;215;p30"/>
          <p:cNvSpPr/>
          <p:nvPr/>
        </p:nvSpPr>
        <p:spPr>
          <a:xfrm>
            <a:off x="1" y="0"/>
            <a:ext cx="3174170" cy="5143500"/>
          </a:xfrm>
          <a:custGeom>
            <a:rect b="b" l="l" r="r" t="t"/>
            <a:pathLst>
              <a:path extrusionOk="0" h="6858000" w="4232227">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16" name="Google Shape;216;p30"/>
          <p:cNvSpPr txBox="1"/>
          <p:nvPr>
            <p:ph type="title"/>
          </p:nvPr>
        </p:nvSpPr>
        <p:spPr>
          <a:xfrm>
            <a:off x="603504" y="1059367"/>
            <a:ext cx="2153321" cy="1617466"/>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FFFFFF"/>
              </a:buClr>
              <a:buSzPts val="2700"/>
              <a:buFont typeface="Calibri"/>
              <a:buNone/>
            </a:pPr>
            <a:r>
              <a:rPr b="1" lang="ko" sz="2700">
                <a:solidFill>
                  <a:srgbClr val="FFFFFF"/>
                </a:solidFill>
              </a:rPr>
              <a:t>Target Marketing</a:t>
            </a:r>
            <a:endParaRPr sz="2700">
              <a:solidFill>
                <a:srgbClr val="FFFFFF"/>
              </a:solidFill>
            </a:endParaRPr>
          </a:p>
        </p:txBody>
      </p:sp>
      <p:sp>
        <p:nvSpPr>
          <p:cNvPr id="217" name="Google Shape;217;p30"/>
          <p:cNvSpPr txBox="1"/>
          <p:nvPr>
            <p:ph idx="1" type="body"/>
          </p:nvPr>
        </p:nvSpPr>
        <p:spPr>
          <a:xfrm>
            <a:off x="3899245" y="1059367"/>
            <a:ext cx="2194560" cy="3272883"/>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200"/>
              <a:buNone/>
            </a:pPr>
            <a:r>
              <a:rPr lang="ko" sz="1200" u="sng"/>
              <a:t>Demographic</a:t>
            </a:r>
            <a:endParaRPr sz="1200"/>
          </a:p>
          <a:p>
            <a:pPr indent="-177800" lvl="0" marL="177800" rtl="0" algn="l">
              <a:lnSpc>
                <a:spcPct val="90000"/>
              </a:lnSpc>
              <a:spcBef>
                <a:spcPts val="800"/>
              </a:spcBef>
              <a:spcAft>
                <a:spcPts val="0"/>
              </a:spcAft>
              <a:buClr>
                <a:schemeClr val="dk1"/>
              </a:buClr>
              <a:buSzPts val="1200"/>
              <a:buChar char="•"/>
            </a:pPr>
            <a:r>
              <a:rPr lang="ko" sz="1200"/>
              <a:t>Age:16-35 years old </a:t>
            </a:r>
            <a:endParaRPr sz="1200"/>
          </a:p>
          <a:p>
            <a:pPr indent="-177800" lvl="0" marL="177800" rtl="0" algn="l">
              <a:lnSpc>
                <a:spcPct val="90000"/>
              </a:lnSpc>
              <a:spcBef>
                <a:spcPts val="800"/>
              </a:spcBef>
              <a:spcAft>
                <a:spcPts val="0"/>
              </a:spcAft>
              <a:buClr>
                <a:schemeClr val="dk1"/>
              </a:buClr>
              <a:buSzPts val="1200"/>
              <a:buChar char="•"/>
            </a:pPr>
            <a:r>
              <a:rPr lang="ko" sz="1200"/>
              <a:t>Gender: Male and female </a:t>
            </a:r>
            <a:endParaRPr sz="1200"/>
          </a:p>
          <a:p>
            <a:pPr indent="-177800" lvl="0" marL="177800" rtl="0" algn="l">
              <a:lnSpc>
                <a:spcPct val="90000"/>
              </a:lnSpc>
              <a:spcBef>
                <a:spcPts val="800"/>
              </a:spcBef>
              <a:spcAft>
                <a:spcPts val="0"/>
              </a:spcAft>
              <a:buClr>
                <a:schemeClr val="dk1"/>
              </a:buClr>
              <a:buSzPts val="1200"/>
              <a:buChar char="•"/>
            </a:pPr>
            <a:r>
              <a:rPr lang="ko" sz="1200"/>
              <a:t>Ethnicity: All ethnic people living in urban </a:t>
            </a:r>
            <a:endParaRPr sz="1200"/>
          </a:p>
          <a:p>
            <a:pPr indent="-177800" lvl="0" marL="177800" rtl="0" algn="l">
              <a:lnSpc>
                <a:spcPct val="90000"/>
              </a:lnSpc>
              <a:spcBef>
                <a:spcPts val="800"/>
              </a:spcBef>
              <a:spcAft>
                <a:spcPts val="0"/>
              </a:spcAft>
              <a:buClr>
                <a:schemeClr val="dk1"/>
              </a:buClr>
              <a:buSzPts val="1200"/>
              <a:buChar char="•"/>
            </a:pPr>
            <a:r>
              <a:rPr lang="ko" sz="1200"/>
              <a:t>Marital status: Single or married but no kids</a:t>
            </a:r>
            <a:endParaRPr sz="1200"/>
          </a:p>
          <a:p>
            <a:pPr indent="-177800" lvl="0" marL="177800" rtl="0" algn="l">
              <a:lnSpc>
                <a:spcPct val="90000"/>
              </a:lnSpc>
              <a:spcBef>
                <a:spcPts val="800"/>
              </a:spcBef>
              <a:spcAft>
                <a:spcPts val="0"/>
              </a:spcAft>
              <a:buClr>
                <a:schemeClr val="dk1"/>
              </a:buClr>
              <a:buSzPts val="1200"/>
              <a:buChar char="•"/>
            </a:pPr>
            <a:r>
              <a:rPr lang="ko" sz="1200"/>
              <a:t>Occupation: College Students who have part time job or internship or Full-time workers</a:t>
            </a:r>
            <a:endParaRPr sz="1200"/>
          </a:p>
          <a:p>
            <a:pPr indent="-177800" lvl="0" marL="177800" rtl="0" algn="l">
              <a:lnSpc>
                <a:spcPct val="90000"/>
              </a:lnSpc>
              <a:spcBef>
                <a:spcPts val="800"/>
              </a:spcBef>
              <a:spcAft>
                <a:spcPts val="0"/>
              </a:spcAft>
              <a:buClr>
                <a:schemeClr val="dk1"/>
              </a:buClr>
              <a:buSzPts val="1200"/>
              <a:buChar char="•"/>
            </a:pPr>
            <a:r>
              <a:rPr lang="ko" sz="1200"/>
              <a:t>Income: Over 12K for students</a:t>
            </a:r>
            <a:endParaRPr sz="1200"/>
          </a:p>
          <a:p>
            <a:pPr indent="-177800" lvl="0" marL="177800" rtl="0" algn="l">
              <a:lnSpc>
                <a:spcPct val="90000"/>
              </a:lnSpc>
              <a:spcBef>
                <a:spcPts val="800"/>
              </a:spcBef>
              <a:spcAft>
                <a:spcPts val="0"/>
              </a:spcAft>
              <a:buClr>
                <a:schemeClr val="dk1"/>
              </a:buClr>
              <a:buSzPts val="1200"/>
              <a:buChar char="•"/>
            </a:pPr>
            <a:r>
              <a:rPr lang="ko" sz="1200"/>
              <a:t>             Over 40K for full-time workers</a:t>
            </a:r>
            <a:endParaRPr sz="1200"/>
          </a:p>
          <a:p>
            <a:pPr indent="0" lvl="0" marL="0" rtl="0" algn="l">
              <a:lnSpc>
                <a:spcPct val="90000"/>
              </a:lnSpc>
              <a:spcBef>
                <a:spcPts val="800"/>
              </a:spcBef>
              <a:spcAft>
                <a:spcPts val="0"/>
              </a:spcAft>
              <a:buClr>
                <a:schemeClr val="dk1"/>
              </a:buClr>
              <a:buSzPts val="1200"/>
              <a:buNone/>
            </a:pPr>
            <a:r>
              <a:t/>
            </a:r>
            <a:endParaRPr sz="1200"/>
          </a:p>
        </p:txBody>
      </p:sp>
      <p:sp>
        <p:nvSpPr>
          <p:cNvPr id="218" name="Google Shape;218;p30"/>
          <p:cNvSpPr txBox="1"/>
          <p:nvPr>
            <p:ph idx="2" type="body"/>
          </p:nvPr>
        </p:nvSpPr>
        <p:spPr>
          <a:xfrm>
            <a:off x="6338703" y="1059367"/>
            <a:ext cx="2194560" cy="3272883"/>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100"/>
              <a:buNone/>
            </a:pPr>
            <a:r>
              <a:rPr lang="ko" sz="1100" u="sng"/>
              <a:t>Psychographics</a:t>
            </a:r>
            <a:endParaRPr sz="1100"/>
          </a:p>
          <a:p>
            <a:pPr indent="-184150" lvl="0" marL="177800" rtl="0" algn="l">
              <a:lnSpc>
                <a:spcPct val="90000"/>
              </a:lnSpc>
              <a:spcBef>
                <a:spcPts val="800"/>
              </a:spcBef>
              <a:spcAft>
                <a:spcPts val="0"/>
              </a:spcAft>
              <a:buClr>
                <a:schemeClr val="dk1"/>
              </a:buClr>
              <a:buSzPts val="1100"/>
              <a:buChar char="•"/>
            </a:pPr>
            <a:r>
              <a:rPr lang="ko" sz="1100"/>
              <a:t>Interests on art; Photography, architecture, museums, sculptures, or paintings </a:t>
            </a:r>
            <a:endParaRPr sz="1100"/>
          </a:p>
          <a:p>
            <a:pPr indent="-184150" lvl="0" marL="177800" rtl="0" algn="l">
              <a:lnSpc>
                <a:spcPct val="90000"/>
              </a:lnSpc>
              <a:spcBef>
                <a:spcPts val="800"/>
              </a:spcBef>
              <a:spcAft>
                <a:spcPts val="0"/>
              </a:spcAft>
              <a:buClr>
                <a:schemeClr val="dk1"/>
              </a:buClr>
              <a:buSzPts val="1100"/>
              <a:buChar char="•"/>
            </a:pPr>
            <a:r>
              <a:rPr lang="ko" sz="1100"/>
              <a:t>Love music: Pop, R&amp;B</a:t>
            </a:r>
            <a:endParaRPr sz="1100"/>
          </a:p>
          <a:p>
            <a:pPr indent="-184150" lvl="0" marL="177800" rtl="0" algn="l">
              <a:lnSpc>
                <a:spcPct val="90000"/>
              </a:lnSpc>
              <a:spcBef>
                <a:spcPts val="800"/>
              </a:spcBef>
              <a:spcAft>
                <a:spcPts val="0"/>
              </a:spcAft>
              <a:buClr>
                <a:schemeClr val="dk1"/>
              </a:buClr>
              <a:buSzPts val="1100"/>
              <a:buChar char="•"/>
            </a:pPr>
            <a:r>
              <a:rPr lang="ko" sz="1100"/>
              <a:t>Fashion enthusiasm: People always check fashion magazine, fashion post on Instagram, and other medias about fashion.</a:t>
            </a:r>
            <a:endParaRPr sz="1100"/>
          </a:p>
          <a:p>
            <a:pPr indent="-184150" lvl="0" marL="177800" rtl="0" algn="l">
              <a:lnSpc>
                <a:spcPct val="90000"/>
              </a:lnSpc>
              <a:spcBef>
                <a:spcPts val="800"/>
              </a:spcBef>
              <a:spcAft>
                <a:spcPts val="0"/>
              </a:spcAft>
              <a:buClr>
                <a:schemeClr val="dk1"/>
              </a:buClr>
              <a:buSzPts val="1100"/>
              <a:buChar char="•"/>
            </a:pPr>
            <a:r>
              <a:rPr lang="ko" sz="1100"/>
              <a:t>Strong desire for self-actualization</a:t>
            </a:r>
            <a:endParaRPr sz="1100"/>
          </a:p>
          <a:p>
            <a:pPr indent="-184150" lvl="0" marL="177800" rtl="0" algn="l">
              <a:lnSpc>
                <a:spcPct val="90000"/>
              </a:lnSpc>
              <a:spcBef>
                <a:spcPts val="800"/>
              </a:spcBef>
              <a:spcAft>
                <a:spcPts val="0"/>
              </a:spcAft>
              <a:buClr>
                <a:schemeClr val="dk1"/>
              </a:buClr>
              <a:buSzPts val="1100"/>
              <a:buChar char="•"/>
            </a:pPr>
            <a:r>
              <a:rPr lang="ko" sz="1100"/>
              <a:t>Esteem for celebrities or high brand</a:t>
            </a:r>
            <a:endParaRPr sz="1100"/>
          </a:p>
          <a:p>
            <a:pPr indent="-184150" lvl="0" marL="177800" rtl="0" algn="l">
              <a:lnSpc>
                <a:spcPct val="90000"/>
              </a:lnSpc>
              <a:spcBef>
                <a:spcPts val="800"/>
              </a:spcBef>
              <a:spcAft>
                <a:spcPts val="0"/>
              </a:spcAft>
              <a:buClr>
                <a:schemeClr val="dk1"/>
              </a:buClr>
              <a:buSzPts val="1100"/>
              <a:buChar char="•"/>
            </a:pPr>
            <a:r>
              <a:rPr lang="ko" sz="1100"/>
              <a:t>Tech savvy: Use of several social media and check over five times in a day</a:t>
            </a:r>
            <a:endParaRPr sz="1100"/>
          </a:p>
          <a:p>
            <a:pPr indent="-114300" lvl="0" marL="177800" rtl="0" algn="l">
              <a:lnSpc>
                <a:spcPct val="90000"/>
              </a:lnSpc>
              <a:spcBef>
                <a:spcPts val="800"/>
              </a:spcBef>
              <a:spcAft>
                <a:spcPts val="0"/>
              </a:spcAft>
              <a:buClr>
                <a:schemeClr val="dk1"/>
              </a:buClr>
              <a:buSzPts val="1100"/>
              <a:buNone/>
            </a:pPr>
            <a:r>
              <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2" name="Shape 222"/>
        <p:cNvGrpSpPr/>
        <p:nvPr/>
      </p:nvGrpSpPr>
      <p:grpSpPr>
        <a:xfrm>
          <a:off x="0" y="0"/>
          <a:ext cx="0" cy="0"/>
          <a:chOff x="0" y="0"/>
          <a:chExt cx="0" cy="0"/>
        </a:xfrm>
      </p:grpSpPr>
      <p:sp>
        <p:nvSpPr>
          <p:cNvPr id="223" name="Google Shape;223;p31"/>
          <p:cNvSpPr/>
          <p:nvPr/>
        </p:nvSpPr>
        <p:spPr>
          <a:xfrm>
            <a:off x="0" y="0"/>
            <a:ext cx="9144000" cy="51435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24" name="Google Shape;224;p31"/>
          <p:cNvSpPr/>
          <p:nvPr/>
        </p:nvSpPr>
        <p:spPr>
          <a:xfrm flipH="1">
            <a:off x="0" y="0"/>
            <a:ext cx="3315999" cy="5143500"/>
          </a:xfrm>
          <a:custGeom>
            <a:rect b="b" l="l" r="r" t="t"/>
            <a:pathLst>
              <a:path extrusionOk="0" h="6858000" w="4421332">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25" name="Google Shape;225;p31"/>
          <p:cNvSpPr/>
          <p:nvPr/>
        </p:nvSpPr>
        <p:spPr>
          <a:xfrm>
            <a:off x="1" y="0"/>
            <a:ext cx="3174170" cy="5143500"/>
          </a:xfrm>
          <a:custGeom>
            <a:rect b="b" l="l" r="r" t="t"/>
            <a:pathLst>
              <a:path extrusionOk="0" h="6858000" w="4232227">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26" name="Google Shape;226;p31"/>
          <p:cNvSpPr txBox="1"/>
          <p:nvPr>
            <p:ph type="title"/>
          </p:nvPr>
        </p:nvSpPr>
        <p:spPr>
          <a:xfrm>
            <a:off x="-83702" y="745550"/>
            <a:ext cx="3068700" cy="1617600"/>
          </a:xfrm>
          <a:prstGeom prst="rect">
            <a:avLst/>
          </a:prstGeom>
          <a:noFill/>
          <a:ln>
            <a:noFill/>
          </a:ln>
        </p:spPr>
        <p:txBody>
          <a:bodyPr anchorCtr="0" anchor="t" bIns="34275" lIns="68575" spcFirstLastPara="1" rIns="68575" wrap="square" tIns="34275">
            <a:noAutofit/>
          </a:bodyPr>
          <a:lstStyle/>
          <a:p>
            <a:pPr indent="0" lvl="0" marL="0" rtl="0" algn="ctr">
              <a:lnSpc>
                <a:spcPct val="200000"/>
              </a:lnSpc>
              <a:spcBef>
                <a:spcPts val="0"/>
              </a:spcBef>
              <a:spcAft>
                <a:spcPts val="0"/>
              </a:spcAft>
              <a:buClr>
                <a:schemeClr val="dk1"/>
              </a:buClr>
              <a:buSzPts val="1100"/>
              <a:buFont typeface="Arial"/>
              <a:buNone/>
            </a:pPr>
            <a:r>
              <a:rPr b="1" lang="ko" sz="2300">
                <a:solidFill>
                  <a:srgbClr val="FFFFFF"/>
                </a:solidFill>
              </a:rPr>
              <a:t>Brand Repositioning, Relaunching,</a:t>
            </a:r>
            <a:endParaRPr b="1" sz="2300">
              <a:solidFill>
                <a:srgbClr val="FFFFFF"/>
              </a:solidFill>
            </a:endParaRPr>
          </a:p>
          <a:p>
            <a:pPr indent="0" lvl="0" marL="0" rtl="0" algn="ctr">
              <a:lnSpc>
                <a:spcPct val="200000"/>
              </a:lnSpc>
              <a:spcBef>
                <a:spcPts val="0"/>
              </a:spcBef>
              <a:spcAft>
                <a:spcPts val="0"/>
              </a:spcAft>
              <a:buClr>
                <a:schemeClr val="dk1"/>
              </a:buClr>
              <a:buSzPts val="1100"/>
              <a:buFont typeface="Arial"/>
              <a:buNone/>
            </a:pPr>
            <a:r>
              <a:rPr b="1" lang="ko" sz="2300">
                <a:solidFill>
                  <a:srgbClr val="FFFFFF"/>
                </a:solidFill>
              </a:rPr>
              <a:t> and Revitalization</a:t>
            </a:r>
            <a:endParaRPr b="1" sz="2300">
              <a:solidFill>
                <a:srgbClr val="FFFFFF"/>
              </a:solidFill>
            </a:endParaRPr>
          </a:p>
        </p:txBody>
      </p:sp>
      <p:sp>
        <p:nvSpPr>
          <p:cNvPr id="227" name="Google Shape;227;p31"/>
          <p:cNvSpPr txBox="1"/>
          <p:nvPr>
            <p:ph idx="1" type="body"/>
          </p:nvPr>
        </p:nvSpPr>
        <p:spPr>
          <a:xfrm>
            <a:off x="3902431" y="693225"/>
            <a:ext cx="4543800" cy="3273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Clr>
                <a:schemeClr val="dk1"/>
              </a:buClr>
              <a:buSzPts val="1200"/>
              <a:buNone/>
            </a:pPr>
            <a:r>
              <a:rPr b="1" lang="ko" sz="1700"/>
              <a:t>Co-branding with KITH</a:t>
            </a:r>
            <a:endParaRPr b="1" sz="1700"/>
          </a:p>
          <a:p>
            <a:pPr indent="0" lvl="0" marL="0" rtl="0" algn="l">
              <a:lnSpc>
                <a:spcPct val="90000"/>
              </a:lnSpc>
              <a:spcBef>
                <a:spcPts val="800"/>
              </a:spcBef>
              <a:spcAft>
                <a:spcPts val="0"/>
              </a:spcAft>
              <a:buClr>
                <a:schemeClr val="dk1"/>
              </a:buClr>
              <a:buSzPts val="1200"/>
              <a:buNone/>
            </a:pPr>
            <a:r>
              <a:rPr lang="ko" sz="1500"/>
              <a:t>Diesel needs a brand which is something very unique, new, and has diverse lines, but has collaborated with many brands</a:t>
            </a:r>
            <a:endParaRPr sz="1500"/>
          </a:p>
        </p:txBody>
      </p:sp>
      <p:sp>
        <p:nvSpPr>
          <p:cNvPr id="228" name="Google Shape;228;p31"/>
          <p:cNvSpPr txBox="1"/>
          <p:nvPr/>
        </p:nvSpPr>
        <p:spPr>
          <a:xfrm>
            <a:off x="3599025" y="159525"/>
            <a:ext cx="28770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ko" sz="2300">
                <a:latin typeface="Calibri"/>
                <a:ea typeface="Calibri"/>
                <a:cs typeface="Calibri"/>
                <a:sym typeface="Calibri"/>
              </a:rPr>
              <a:t>Growth Strategy</a:t>
            </a:r>
            <a:endParaRPr b="1" sz="2300">
              <a:latin typeface="Calibri"/>
              <a:ea typeface="Calibri"/>
              <a:cs typeface="Calibri"/>
              <a:sym typeface="Calibri"/>
            </a:endParaRPr>
          </a:p>
        </p:txBody>
      </p:sp>
      <p:pic>
        <p:nvPicPr>
          <p:cNvPr descr="Image result for KITH" id="229" name="Google Shape;229;p31"/>
          <p:cNvPicPr preferRelativeResize="0"/>
          <p:nvPr/>
        </p:nvPicPr>
        <p:blipFill>
          <a:blip r:embed="rId3">
            <a:alphaModFix/>
          </a:blip>
          <a:stretch>
            <a:fillRect/>
          </a:stretch>
        </p:blipFill>
        <p:spPr>
          <a:xfrm>
            <a:off x="3243500" y="2247050"/>
            <a:ext cx="2803676" cy="1865624"/>
          </a:xfrm>
          <a:prstGeom prst="rect">
            <a:avLst/>
          </a:prstGeom>
          <a:noFill/>
          <a:ln>
            <a:noFill/>
          </a:ln>
        </p:spPr>
      </p:pic>
      <p:pic>
        <p:nvPicPr>
          <p:cNvPr descr="Image result for KITH store" id="230" name="Google Shape;230;p31"/>
          <p:cNvPicPr preferRelativeResize="0"/>
          <p:nvPr/>
        </p:nvPicPr>
        <p:blipFill>
          <a:blip r:embed="rId4">
            <a:alphaModFix/>
          </a:blip>
          <a:stretch>
            <a:fillRect/>
          </a:stretch>
        </p:blipFill>
        <p:spPr>
          <a:xfrm>
            <a:off x="5613700" y="2666875"/>
            <a:ext cx="3174175" cy="21132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4" name="Shape 234"/>
        <p:cNvGrpSpPr/>
        <p:nvPr/>
      </p:nvGrpSpPr>
      <p:grpSpPr>
        <a:xfrm>
          <a:off x="0" y="0"/>
          <a:ext cx="0" cy="0"/>
          <a:chOff x="0" y="0"/>
          <a:chExt cx="0" cy="0"/>
        </a:xfrm>
      </p:grpSpPr>
      <p:sp>
        <p:nvSpPr>
          <p:cNvPr id="235" name="Google Shape;235;p32"/>
          <p:cNvSpPr/>
          <p:nvPr/>
        </p:nvSpPr>
        <p:spPr>
          <a:xfrm>
            <a:off x="0" y="0"/>
            <a:ext cx="9144000" cy="51435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36" name="Google Shape;236;p32"/>
          <p:cNvSpPr/>
          <p:nvPr/>
        </p:nvSpPr>
        <p:spPr>
          <a:xfrm flipH="1">
            <a:off x="0" y="0"/>
            <a:ext cx="3315999" cy="5143500"/>
          </a:xfrm>
          <a:custGeom>
            <a:rect b="b" l="l" r="r" t="t"/>
            <a:pathLst>
              <a:path extrusionOk="0" h="6858000" w="4421332">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37" name="Google Shape;237;p32"/>
          <p:cNvSpPr/>
          <p:nvPr/>
        </p:nvSpPr>
        <p:spPr>
          <a:xfrm>
            <a:off x="1" y="0"/>
            <a:ext cx="3174170" cy="5143500"/>
          </a:xfrm>
          <a:custGeom>
            <a:rect b="b" l="l" r="r" t="t"/>
            <a:pathLst>
              <a:path extrusionOk="0" h="6858000" w="4232227">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38" name="Google Shape;238;p32"/>
          <p:cNvSpPr txBox="1"/>
          <p:nvPr>
            <p:ph type="title"/>
          </p:nvPr>
        </p:nvSpPr>
        <p:spPr>
          <a:xfrm>
            <a:off x="-83702" y="745550"/>
            <a:ext cx="3068700" cy="1617600"/>
          </a:xfrm>
          <a:prstGeom prst="rect">
            <a:avLst/>
          </a:prstGeom>
          <a:noFill/>
          <a:ln>
            <a:noFill/>
          </a:ln>
        </p:spPr>
        <p:txBody>
          <a:bodyPr anchorCtr="0" anchor="t" bIns="34275" lIns="68575" spcFirstLastPara="1" rIns="68575" wrap="square" tIns="34275">
            <a:noAutofit/>
          </a:bodyPr>
          <a:lstStyle/>
          <a:p>
            <a:pPr indent="0" lvl="0" marL="0" rtl="0" algn="ctr">
              <a:lnSpc>
                <a:spcPct val="200000"/>
              </a:lnSpc>
              <a:spcBef>
                <a:spcPts val="0"/>
              </a:spcBef>
              <a:spcAft>
                <a:spcPts val="0"/>
              </a:spcAft>
              <a:buClr>
                <a:schemeClr val="dk1"/>
              </a:buClr>
              <a:buSzPts val="1100"/>
              <a:buFont typeface="Arial"/>
              <a:buNone/>
            </a:pPr>
            <a:r>
              <a:rPr b="1" lang="ko" sz="2300">
                <a:solidFill>
                  <a:srgbClr val="FFFFFF"/>
                </a:solidFill>
              </a:rPr>
              <a:t>Brand Repositioning, Relaunching,</a:t>
            </a:r>
            <a:endParaRPr b="1" sz="2300">
              <a:solidFill>
                <a:srgbClr val="FFFFFF"/>
              </a:solidFill>
            </a:endParaRPr>
          </a:p>
          <a:p>
            <a:pPr indent="0" lvl="0" marL="0" rtl="0" algn="ctr">
              <a:lnSpc>
                <a:spcPct val="200000"/>
              </a:lnSpc>
              <a:spcBef>
                <a:spcPts val="0"/>
              </a:spcBef>
              <a:spcAft>
                <a:spcPts val="0"/>
              </a:spcAft>
              <a:buClr>
                <a:schemeClr val="dk1"/>
              </a:buClr>
              <a:buSzPts val="1100"/>
              <a:buFont typeface="Arial"/>
              <a:buNone/>
            </a:pPr>
            <a:r>
              <a:rPr b="1" lang="ko" sz="2300">
                <a:solidFill>
                  <a:srgbClr val="FFFFFF"/>
                </a:solidFill>
              </a:rPr>
              <a:t> and Revitalization</a:t>
            </a:r>
            <a:endParaRPr b="1" sz="2300">
              <a:solidFill>
                <a:srgbClr val="FFFFFF"/>
              </a:solidFill>
            </a:endParaRPr>
          </a:p>
        </p:txBody>
      </p:sp>
      <p:sp>
        <p:nvSpPr>
          <p:cNvPr id="239" name="Google Shape;239;p32"/>
          <p:cNvSpPr txBox="1"/>
          <p:nvPr/>
        </p:nvSpPr>
        <p:spPr>
          <a:xfrm>
            <a:off x="3599025" y="0"/>
            <a:ext cx="28770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ko" sz="2300">
                <a:latin typeface="Calibri"/>
                <a:ea typeface="Calibri"/>
                <a:cs typeface="Calibri"/>
                <a:sym typeface="Calibri"/>
              </a:rPr>
              <a:t>About KITH</a:t>
            </a:r>
            <a:endParaRPr b="1" sz="2300">
              <a:latin typeface="Calibri"/>
              <a:ea typeface="Calibri"/>
              <a:cs typeface="Calibri"/>
              <a:sym typeface="Calibri"/>
            </a:endParaRPr>
          </a:p>
        </p:txBody>
      </p:sp>
      <p:sp>
        <p:nvSpPr>
          <p:cNvPr id="240" name="Google Shape;240;p32"/>
          <p:cNvSpPr txBox="1"/>
          <p:nvPr/>
        </p:nvSpPr>
        <p:spPr>
          <a:xfrm>
            <a:off x="3599025" y="614400"/>
            <a:ext cx="5300700" cy="39147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ko">
                <a:solidFill>
                  <a:schemeClr val="dk1"/>
                </a:solidFill>
                <a:latin typeface="Times New Roman"/>
                <a:ea typeface="Times New Roman"/>
                <a:cs typeface="Times New Roman"/>
                <a:sym typeface="Times New Roman"/>
              </a:rPr>
              <a:t>KITH has expanded to eight locations in fashion capital cities such as Los Angeles, Miami and London as well as an online store. KITH sells a range of its own apparel, footwear and accessories. Especially the brand is known for collaborations with a number of renowned streetwear brands and major athleisure brands such as PUMA, ASICS, New Balance and more. Many of collaborations bearing the KITH name have proved popular, leading to recurring collaborations. Recently KITH collaboration expanded into luxury markets and even beauty industry to help brands repositioning into streetwear trend and market younger demographic. </a:t>
            </a:r>
            <a:endParaRPr>
              <a:latin typeface="Calibri"/>
              <a:ea typeface="Calibri"/>
              <a:cs typeface="Calibri"/>
              <a:sym typeface="Calibri"/>
            </a:endParaRPr>
          </a:p>
        </p:txBody>
      </p:sp>
      <p:pic>
        <p:nvPicPr>
          <p:cNvPr id="241" name="Google Shape;241;p32"/>
          <p:cNvPicPr preferRelativeResize="0"/>
          <p:nvPr/>
        </p:nvPicPr>
        <p:blipFill>
          <a:blip r:embed="rId3">
            <a:alphaModFix/>
          </a:blip>
          <a:stretch>
            <a:fillRect/>
          </a:stretch>
        </p:blipFill>
        <p:spPr>
          <a:xfrm rot="928212">
            <a:off x="1271605" y="2924587"/>
            <a:ext cx="2002413" cy="2002429"/>
          </a:xfrm>
          <a:prstGeom prst="rect">
            <a:avLst/>
          </a:prstGeom>
          <a:noFill/>
          <a:ln cap="flat" cmpd="sng" w="9525">
            <a:solidFill>
              <a:srgbClr val="000000"/>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5" name="Shape 245"/>
        <p:cNvGrpSpPr/>
        <p:nvPr/>
      </p:nvGrpSpPr>
      <p:grpSpPr>
        <a:xfrm>
          <a:off x="0" y="0"/>
          <a:ext cx="0" cy="0"/>
          <a:chOff x="0" y="0"/>
          <a:chExt cx="0" cy="0"/>
        </a:xfrm>
      </p:grpSpPr>
      <p:sp>
        <p:nvSpPr>
          <p:cNvPr id="246" name="Google Shape;246;p33"/>
          <p:cNvSpPr/>
          <p:nvPr/>
        </p:nvSpPr>
        <p:spPr>
          <a:xfrm>
            <a:off x="0" y="0"/>
            <a:ext cx="9144000" cy="51435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47" name="Google Shape;247;p33"/>
          <p:cNvSpPr/>
          <p:nvPr/>
        </p:nvSpPr>
        <p:spPr>
          <a:xfrm flipH="1">
            <a:off x="0" y="0"/>
            <a:ext cx="3315999" cy="5143500"/>
          </a:xfrm>
          <a:custGeom>
            <a:rect b="b" l="l" r="r" t="t"/>
            <a:pathLst>
              <a:path extrusionOk="0" h="6858000" w="4421332">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48" name="Google Shape;248;p33"/>
          <p:cNvSpPr/>
          <p:nvPr/>
        </p:nvSpPr>
        <p:spPr>
          <a:xfrm>
            <a:off x="1" y="0"/>
            <a:ext cx="3174170" cy="5143500"/>
          </a:xfrm>
          <a:custGeom>
            <a:rect b="b" l="l" r="r" t="t"/>
            <a:pathLst>
              <a:path extrusionOk="0" h="6858000" w="4232227">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49" name="Google Shape;249;p33"/>
          <p:cNvSpPr txBox="1"/>
          <p:nvPr>
            <p:ph type="title"/>
          </p:nvPr>
        </p:nvSpPr>
        <p:spPr>
          <a:xfrm>
            <a:off x="645354" y="1530167"/>
            <a:ext cx="2153400" cy="1617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FFFFFF"/>
              </a:buClr>
              <a:buSzPts val="2700"/>
              <a:buFont typeface="Calibri"/>
              <a:buNone/>
            </a:pPr>
            <a:r>
              <a:rPr b="1" lang="ko" sz="3000">
                <a:solidFill>
                  <a:srgbClr val="FFFFFF"/>
                </a:solidFill>
              </a:rPr>
              <a:t>Proposal</a:t>
            </a:r>
            <a:endParaRPr sz="3000">
              <a:solidFill>
                <a:srgbClr val="FFFFFF"/>
              </a:solidFill>
            </a:endParaRPr>
          </a:p>
        </p:txBody>
      </p:sp>
      <p:sp>
        <p:nvSpPr>
          <p:cNvPr id="250" name="Google Shape;250;p33"/>
          <p:cNvSpPr txBox="1"/>
          <p:nvPr>
            <p:ph idx="1" type="body"/>
          </p:nvPr>
        </p:nvSpPr>
        <p:spPr>
          <a:xfrm>
            <a:off x="3449350" y="94150"/>
            <a:ext cx="5412300" cy="3972900"/>
          </a:xfrm>
          <a:prstGeom prst="rect">
            <a:avLst/>
          </a:prstGeom>
          <a:noFill/>
          <a:ln>
            <a:noFill/>
          </a:ln>
        </p:spPr>
        <p:txBody>
          <a:bodyPr anchorCtr="0" anchor="t" bIns="34275" lIns="68575" spcFirstLastPara="1" rIns="68575" wrap="square" tIns="34275">
            <a:noAutofit/>
          </a:bodyPr>
          <a:lstStyle/>
          <a:p>
            <a:pPr indent="-330200" lvl="0" marL="457200" rtl="0" algn="l">
              <a:lnSpc>
                <a:spcPct val="90000"/>
              </a:lnSpc>
              <a:spcBef>
                <a:spcPts val="800"/>
              </a:spcBef>
              <a:spcAft>
                <a:spcPts val="0"/>
              </a:spcAft>
              <a:buSzPts val="1600"/>
              <a:buChar char="•"/>
            </a:pPr>
            <a:r>
              <a:rPr b="1" lang="ko" sz="1600"/>
              <a:t>Co-branding with KITH</a:t>
            </a:r>
            <a:endParaRPr b="1" sz="1600"/>
          </a:p>
          <a:p>
            <a:pPr indent="-330200" lvl="0" marL="457200" rtl="0" algn="l">
              <a:lnSpc>
                <a:spcPct val="90000"/>
              </a:lnSpc>
              <a:spcBef>
                <a:spcPts val="0"/>
              </a:spcBef>
              <a:spcAft>
                <a:spcPts val="0"/>
              </a:spcAft>
              <a:buSzPts val="1600"/>
              <a:buChar char="•"/>
            </a:pPr>
            <a:r>
              <a:rPr b="1" lang="ko" sz="1600"/>
              <a:t>Change Brand Image from Luxury to Premium</a:t>
            </a:r>
            <a:endParaRPr b="1" sz="1600"/>
          </a:p>
          <a:p>
            <a:pPr indent="0" lvl="0" marL="457200" rtl="0" algn="l">
              <a:lnSpc>
                <a:spcPct val="100000"/>
              </a:lnSpc>
              <a:spcBef>
                <a:spcPts val="800"/>
              </a:spcBef>
              <a:spcAft>
                <a:spcPts val="0"/>
              </a:spcAft>
              <a:buNone/>
            </a:pPr>
            <a:r>
              <a:rPr b="1" lang="ko" sz="1700"/>
              <a:t>:</a:t>
            </a:r>
            <a:r>
              <a:rPr lang="ko" sz="1700"/>
              <a:t> </a:t>
            </a:r>
            <a:r>
              <a:rPr lang="ko" sz="1400"/>
              <a:t>As Diesel actually offers its systems as Premium, its luxury image is not matched </a:t>
            </a:r>
            <a:r>
              <a:rPr b="1" lang="ko" sz="1500"/>
              <a:t> </a:t>
            </a:r>
            <a:endParaRPr b="1" sz="1500"/>
          </a:p>
          <a:p>
            <a:pPr indent="-330200" lvl="0" marL="457200" rtl="0" algn="l">
              <a:lnSpc>
                <a:spcPct val="90000"/>
              </a:lnSpc>
              <a:spcBef>
                <a:spcPts val="800"/>
              </a:spcBef>
              <a:spcAft>
                <a:spcPts val="0"/>
              </a:spcAft>
              <a:buSzPts val="1600"/>
              <a:buChar char="•"/>
            </a:pPr>
            <a:r>
              <a:rPr b="1" lang="ko" sz="1600"/>
              <a:t>Brand Extension</a:t>
            </a:r>
            <a:endParaRPr b="1" sz="1600"/>
          </a:p>
          <a:p>
            <a:pPr indent="0" lvl="0" marL="457200" rtl="0" algn="l">
              <a:lnSpc>
                <a:spcPct val="90000"/>
              </a:lnSpc>
              <a:spcBef>
                <a:spcPts val="800"/>
              </a:spcBef>
              <a:spcAft>
                <a:spcPts val="0"/>
              </a:spcAft>
              <a:buNone/>
            </a:pPr>
            <a:r>
              <a:rPr b="1" lang="ko" sz="1700"/>
              <a:t>: </a:t>
            </a:r>
            <a:r>
              <a:rPr lang="ko" sz="1400"/>
              <a:t>Mainly focus on denim, but since customers’ interest and lifestyle are changed, need to expand from denim to Home:</a:t>
            </a:r>
            <a:endParaRPr sz="1400"/>
          </a:p>
          <a:p>
            <a:pPr indent="0" lvl="0" marL="457200" rtl="0" algn="l">
              <a:lnSpc>
                <a:spcPct val="100000"/>
              </a:lnSpc>
              <a:spcBef>
                <a:spcPts val="800"/>
              </a:spcBef>
              <a:spcAft>
                <a:spcPts val="0"/>
              </a:spcAft>
              <a:buNone/>
            </a:pPr>
            <a:r>
              <a:rPr lang="ko" sz="1400"/>
              <a:t>-Furniture; sofa, table, etc</a:t>
            </a:r>
            <a:endParaRPr sz="1400"/>
          </a:p>
          <a:p>
            <a:pPr indent="0" lvl="0" marL="457200" rtl="0" algn="l">
              <a:lnSpc>
                <a:spcPct val="100000"/>
              </a:lnSpc>
              <a:spcBef>
                <a:spcPts val="800"/>
              </a:spcBef>
              <a:spcAft>
                <a:spcPts val="0"/>
              </a:spcAft>
              <a:buNone/>
            </a:pPr>
            <a:r>
              <a:rPr lang="ko" sz="1400"/>
              <a:t>-Stuff for kitchen, bathroom, living room, and bedroom</a:t>
            </a:r>
            <a:endParaRPr sz="1400"/>
          </a:p>
          <a:p>
            <a:pPr indent="0" lvl="0" marL="0" rtl="0" algn="l">
              <a:lnSpc>
                <a:spcPct val="90000"/>
              </a:lnSpc>
              <a:spcBef>
                <a:spcPts val="800"/>
              </a:spcBef>
              <a:spcAft>
                <a:spcPts val="0"/>
              </a:spcAft>
              <a:buClr>
                <a:schemeClr val="dk1"/>
              </a:buClr>
              <a:buSzPts val="1200"/>
              <a:buNone/>
            </a:pPr>
            <a:r>
              <a:t/>
            </a:r>
            <a:endParaRPr sz="1200"/>
          </a:p>
        </p:txBody>
      </p:sp>
      <p:pic>
        <p:nvPicPr>
          <p:cNvPr descr="Image result for Zara home" id="251" name="Google Shape;251;p33"/>
          <p:cNvPicPr preferRelativeResize="0"/>
          <p:nvPr/>
        </p:nvPicPr>
        <p:blipFill>
          <a:blip r:embed="rId3">
            <a:alphaModFix/>
          </a:blip>
          <a:stretch>
            <a:fillRect/>
          </a:stretch>
        </p:blipFill>
        <p:spPr>
          <a:xfrm>
            <a:off x="3992050" y="2970175"/>
            <a:ext cx="3969725" cy="2062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