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27"/>
  </p:notes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78" r:id="rId14"/>
    <p:sldId id="267" r:id="rId15"/>
    <p:sldId id="268" r:id="rId16"/>
    <p:sldId id="269" r:id="rId17"/>
    <p:sldId id="270" r:id="rId18"/>
    <p:sldId id="272" r:id="rId19"/>
    <p:sldId id="279" r:id="rId20"/>
    <p:sldId id="271" r:id="rId21"/>
    <p:sldId id="280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4" autoAdjust="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7DBA5-A741-4CC6-A024-7854EBC58011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D436C-3E12-4BB7-8745-B2E080A7D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0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436C-3E12-4BB7-8745-B2E080A7D1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43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436C-3E12-4BB7-8745-B2E080A7D1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90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436C-3E12-4BB7-8745-B2E080A7D1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9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6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9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6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2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5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7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2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AE4DF-BC62-6F4E-995A-2927699BC03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793BD-62B1-CE4F-A0AE-A879C8E4D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3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ooks/NBK8263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Alistair_Brown3/publication/10693167_Antifungal_agents_mechanisms_of_action_TRENDS_in_Microbiology/links/0046353ba508c3da86000000.pdf" TargetMode="External"/><Relationship Id="rId2" Type="http://schemas.openxmlformats.org/officeDocument/2006/relationships/hyperlink" Target="http://www.ncbi.nlm.nih.gov/books/NBK8263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Alistair_Brown3/publication/10693167_Antifungal_agents_mechanisms_of_action_TRENDS_in_Microbiology/links/0046353ba508c3da86000000.pdf" TargetMode="External"/><Relationship Id="rId2" Type="http://schemas.openxmlformats.org/officeDocument/2006/relationships/hyperlink" Target="http://www.ncbi.nlm.nih.gov/books/NBK8263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Alistair_Brown3/publication/10693167_Antifungal_agents_mechanisms_of_action_TRENDS_in_Microbiology/links/0046353ba508c3da86000000.pdf" TargetMode="External"/><Relationship Id="rId2" Type="http://schemas.openxmlformats.org/officeDocument/2006/relationships/hyperlink" Target="http://www.ncbi.nlm.nih.gov/books/NBK8263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-media-cache-ak0.pinimg.com/236x/10/06/5b/10065b67bbe779a905ebdff14cef4f24.jpg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ssentialoilspedia.com/wp-content/uploads/stomach_ache_woman.jpg" TargetMode="External"/><Relationship Id="rId4" Type="http://schemas.openxmlformats.org/officeDocument/2006/relationships/hyperlink" Target="http://www.everydayhealth.com/rheumatoid-arthritis/treatment/ra-medication-side-effect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id.oxfordjournals.org/content/43/Supplement_1/S28.full" TargetMode="External"/><Relationship Id="rId2" Type="http://schemas.openxmlformats.org/officeDocument/2006/relationships/hyperlink" Target="http://www.ncbi.nlm.nih.gov/pubmed/?term=Lewis%20RE%5bauth%5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sefulhomeremedies.com/wp-content/uploads/2014/11/Tooth-Ache-home-remedy.jpg" TargetMode="External"/><Relationship Id="rId4" Type="http://schemas.openxmlformats.org/officeDocument/2006/relationships/hyperlink" Target="http://img.medscape.com/pi/emed/ckb/rheumatology/329097-1339496-332125-1582480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igitaldentalmagazine.com/wp-content/uploads/2014/06/oral-care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3.amazonaws.com/healthtap-public/ht-staging/user_answer/avatars/289150/large/open-uri20120709-25963-1b9kwm8.jpeg?1357699484" TargetMode="External"/><Relationship Id="rId4" Type="http://schemas.openxmlformats.org/officeDocument/2006/relationships/hyperlink" Target="http://www.healthyveganstyle.com/wpcontent/uploads/2015/10/cankersore_Mouth_ulcer.j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3146381/" TargetMode="External"/><Relationship Id="rId7" Type="http://schemas.openxmlformats.org/officeDocument/2006/relationships/hyperlink" Target="http://www.ncbi.nlm.nih.gov/pmc/articles/PMC2532582/" TargetMode="External"/><Relationship Id="rId2" Type="http://schemas.openxmlformats.org/officeDocument/2006/relationships/hyperlink" Target="http://www.ncbi.nlm.nih.gov/pubmed/?term=Lewis%20RE%5bauth%5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cbi.nlm.nih.gov/pubmed/16989127" TargetMode="External"/><Relationship Id="rId5" Type="http://schemas.openxmlformats.org/officeDocument/2006/relationships/hyperlink" Target="http://www.ncbi.nlm.nih.gov/pubmed/?term=Dupont%20B%5bAuthor%5d&amp;cauthor=true&amp;cauthor_uid=16989127" TargetMode="External"/><Relationship Id="rId4" Type="http://schemas.openxmlformats.org/officeDocument/2006/relationships/hyperlink" Target="http://cid.oxfordjournals.org/content/43/Supplement_1/S28.ful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Alistair_Brown3/publication/10693167_Antifungal_agents_mechanisms_of_action_TRENDS_in_Microbiology/links/0046353ba508c3da86000000.pdf" TargetMode="External"/><Relationship Id="rId2" Type="http://schemas.openxmlformats.org/officeDocument/2006/relationships/hyperlink" Target="http://www.ncbi.nlm.nih.gov/books/NBK8263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hs.uk/Conditions/Antifungal-drugs/Pages/Side-effects.asp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ohrms/dockets/ac/04/briefing/4036b1_07_final%20monographtopical.pdf" TargetMode="External"/><Relationship Id="rId2" Type="http://schemas.openxmlformats.org/officeDocument/2006/relationships/hyperlink" Target="http://emedicine.medscape.com/article/962300-medicati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6989127" TargetMode="External"/><Relationship Id="rId2" Type="http://schemas.openxmlformats.org/officeDocument/2006/relationships/hyperlink" Target="http://www.ncbi.nlm.nih.gov/pubmed/?term=Dupont%20B%5bAuthor%5d&amp;cauthor=true&amp;cauthor_uid=169891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2532582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92156"/>
            <a:ext cx="8229600" cy="1143000"/>
          </a:xfrm>
        </p:spPr>
        <p:txBody>
          <a:bodyPr tIns="27940">
            <a:normAutofit fontScale="90000"/>
          </a:bodyPr>
          <a:lstStyle/>
          <a:p>
            <a:pPr eaLnBrk="1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latin typeface="Times New Roman" charset="0"/>
              </a:rPr>
              <a:t>Systemic and Topical Antifungal Medications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08804"/>
            <a:ext cx="27075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Cristiane Del Cioppo</a:t>
            </a:r>
          </a:p>
          <a:p>
            <a:r>
              <a:rPr lang="en-US" dirty="0" err="1" smtClean="0">
                <a:latin typeface="+mj-lt"/>
              </a:rPr>
              <a:t>Meily</a:t>
            </a:r>
            <a:r>
              <a:rPr lang="en-US" dirty="0" smtClean="0">
                <a:latin typeface="+mj-lt"/>
              </a:rPr>
              <a:t> Gomez</a:t>
            </a:r>
          </a:p>
          <a:p>
            <a:r>
              <a:rPr lang="en-US" dirty="0" smtClean="0">
                <a:latin typeface="+mj-lt"/>
              </a:rPr>
              <a:t>Mindy Huang</a:t>
            </a:r>
          </a:p>
          <a:p>
            <a:r>
              <a:rPr lang="en-US" dirty="0" smtClean="0">
                <a:latin typeface="+mj-lt"/>
              </a:rPr>
              <a:t>Mary Lewis</a:t>
            </a:r>
          </a:p>
          <a:p>
            <a:r>
              <a:rPr lang="en-US" dirty="0" smtClean="0">
                <a:latin typeface="+mj-lt"/>
              </a:rPr>
              <a:t>Rebekah </a:t>
            </a:r>
            <a:r>
              <a:rPr lang="en-US" dirty="0" err="1" smtClean="0">
                <a:latin typeface="+mj-lt"/>
              </a:rPr>
              <a:t>Philogene</a:t>
            </a:r>
            <a:endParaRPr lang="en-US" dirty="0"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908804"/>
            <a:ext cx="0" cy="1477328"/>
          </a:xfrm>
          <a:prstGeom prst="line">
            <a:avLst/>
          </a:prstGeom>
          <a:ln>
            <a:solidFill>
              <a:srgbClr val="E150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010" y="1255988"/>
            <a:ext cx="778598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500" spc="300" dirty="0" smtClean="0"/>
              <a:t>Systemic and Topical Antifungal Medications</a:t>
            </a:r>
            <a:endParaRPr lang="en-US" sz="4500" spc="300" dirty="0"/>
          </a:p>
        </p:txBody>
      </p:sp>
    </p:spTree>
    <p:extLst>
      <p:ext uri="{BB962C8B-B14F-4D97-AF65-F5344CB8AC3E}">
        <p14:creationId xmlns:p14="http://schemas.microsoft.com/office/powerpoint/2010/main" val="21441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How do these drugs work?</a:t>
            </a:r>
            <a:endParaRPr lang="en-US" sz="40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432896" y="1776795"/>
            <a:ext cx="827820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Polyene Antifungal Agents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smtClean="0"/>
              <a:t>Fungicidal (kills fungal cells)</a:t>
            </a:r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Binds </a:t>
            </a:r>
            <a:r>
              <a:rPr lang="en-US" dirty="0"/>
              <a:t>to </a:t>
            </a:r>
            <a:r>
              <a:rPr lang="en-US" dirty="0" err="1" smtClean="0"/>
              <a:t>ergosterol</a:t>
            </a:r>
            <a:r>
              <a:rPr lang="en-US" dirty="0"/>
              <a:t> </a:t>
            </a:r>
            <a:r>
              <a:rPr lang="en-US" dirty="0" smtClean="0"/>
              <a:t>and forms complexes which disrupts the cell membrane. This causes the leakage of essential cellular components and leads to cell death.</a:t>
            </a:r>
          </a:p>
          <a:p>
            <a:endParaRPr lang="en-US" dirty="0" smtClean="0"/>
          </a:p>
          <a:p>
            <a:r>
              <a:rPr lang="en-US" dirty="0" smtClean="0"/>
              <a:t>• Has a greater affinity for </a:t>
            </a:r>
            <a:r>
              <a:rPr lang="en-US" dirty="0" err="1" smtClean="0"/>
              <a:t>ergosterol</a:t>
            </a:r>
            <a:r>
              <a:rPr lang="en-US" dirty="0" smtClean="0"/>
              <a:t> than cholesterol, which increases its selectivity and reduces adverse effects.</a:t>
            </a:r>
          </a:p>
          <a:p>
            <a:endParaRPr lang="en-US" dirty="0" smtClean="0"/>
          </a:p>
          <a:p>
            <a:r>
              <a:rPr lang="en-US" dirty="0" smtClean="0"/>
              <a:t>• Examples: Nystatin, Amphotericin B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384" y="5636031"/>
            <a:ext cx="870461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Bowman, S., &amp; Free, S. (2006). The structure and synthesis of the fungal cell wall. </a:t>
            </a:r>
            <a:r>
              <a:rPr lang="en-US" sz="1100" i="1" dirty="0" err="1"/>
              <a:t>BioEssays</a:t>
            </a:r>
            <a:r>
              <a:rPr lang="en-US" sz="1100" i="1" dirty="0"/>
              <a:t>,</a:t>
            </a:r>
            <a:r>
              <a:rPr lang="en-US" sz="1100" dirty="0"/>
              <a:t> </a:t>
            </a:r>
            <a:r>
              <a:rPr lang="en-US" sz="1100" i="1" dirty="0"/>
              <a:t>28</a:t>
            </a:r>
            <a:r>
              <a:rPr lang="en-US" sz="1100" dirty="0"/>
              <a:t>(8), 799-808.</a:t>
            </a:r>
          </a:p>
          <a:p>
            <a:r>
              <a:rPr lang="en-US" sz="1100" dirty="0" err="1"/>
              <a:t>Kathiravan</a:t>
            </a:r>
            <a:r>
              <a:rPr lang="en-US" sz="1100" dirty="0"/>
              <a:t>, Muthu K, </a:t>
            </a:r>
            <a:r>
              <a:rPr lang="en-US" sz="1100" dirty="0" err="1"/>
              <a:t>Salake</a:t>
            </a:r>
            <a:r>
              <a:rPr lang="en-US" sz="1100" dirty="0"/>
              <a:t>, Amol B, </a:t>
            </a:r>
            <a:r>
              <a:rPr lang="en-US" sz="1100" dirty="0" err="1"/>
              <a:t>Chothe</a:t>
            </a:r>
            <a:r>
              <a:rPr lang="en-US" sz="1100" dirty="0"/>
              <a:t>, Aparna S, </a:t>
            </a:r>
            <a:r>
              <a:rPr lang="en-US" sz="1100" dirty="0" err="1"/>
              <a:t>Dudhe</a:t>
            </a:r>
            <a:r>
              <a:rPr lang="en-US" sz="1100" dirty="0"/>
              <a:t>, </a:t>
            </a:r>
            <a:r>
              <a:rPr lang="en-US" sz="1100" dirty="0" err="1"/>
              <a:t>Prashik</a:t>
            </a:r>
            <a:r>
              <a:rPr lang="en-US" sz="1100" dirty="0"/>
              <a:t> B, </a:t>
            </a:r>
            <a:r>
              <a:rPr lang="en-US" sz="1100" dirty="0" err="1"/>
              <a:t>Watode</a:t>
            </a:r>
            <a:r>
              <a:rPr lang="en-US" sz="1100" dirty="0"/>
              <a:t>, Rahul P, </a:t>
            </a:r>
            <a:r>
              <a:rPr lang="en-US" sz="1100" dirty="0" err="1"/>
              <a:t>Mukta</a:t>
            </a:r>
            <a:r>
              <a:rPr lang="en-US" sz="1100" dirty="0"/>
              <a:t>, </a:t>
            </a:r>
            <a:r>
              <a:rPr lang="en-US" sz="1100" dirty="0" err="1"/>
              <a:t>Maheshwar</a:t>
            </a:r>
            <a:r>
              <a:rPr lang="en-US" sz="1100" dirty="0"/>
              <a:t> S, &amp; </a:t>
            </a:r>
            <a:r>
              <a:rPr lang="en-US" sz="1100" dirty="0" err="1"/>
              <a:t>Gadhwe</a:t>
            </a:r>
            <a:r>
              <a:rPr lang="en-US" sz="1100" dirty="0"/>
              <a:t>, Sandeep. (2012). Biology and chemistry of antifungal agents: A review. </a:t>
            </a:r>
            <a:r>
              <a:rPr lang="en-US" sz="1100" i="1" dirty="0"/>
              <a:t>Bioorganic &amp; Medicinal Chemistry,</a:t>
            </a:r>
            <a:r>
              <a:rPr lang="en-US" sz="1100" dirty="0"/>
              <a:t> </a:t>
            </a:r>
            <a:r>
              <a:rPr lang="en-US" sz="1100" i="1" dirty="0"/>
              <a:t>20</a:t>
            </a:r>
            <a:r>
              <a:rPr lang="en-US" sz="1100" dirty="0"/>
              <a:t>(19), 5678-5698.</a:t>
            </a:r>
          </a:p>
          <a:p>
            <a:r>
              <a:rPr lang="en-US" sz="1100" u="sng" dirty="0">
                <a:hlinkClick r:id="rId3"/>
              </a:rPr>
              <a:t>http://www.ncbi.nlm.nih.gov/books/NBK8263/</a:t>
            </a:r>
            <a:r>
              <a:rPr lang="en-US" sz="1100" dirty="0"/>
              <a:t>  </a:t>
            </a:r>
          </a:p>
          <a:p>
            <a:r>
              <a:rPr lang="en-US" sz="1100" dirty="0"/>
              <a:t>https://www.researchgate.net/profile/Alistair_Brown3/publication/10693167_Antifungal_agents_mechanisms_of_action_TRENDS_in_Microbiology/links/0046353ba508c3da86000000.pdf</a:t>
            </a:r>
          </a:p>
          <a:p>
            <a:pPr algn="r"/>
            <a:r>
              <a:rPr lang="en-US" sz="1400" b="1" i="1" dirty="0">
                <a:solidFill>
                  <a:srgbClr val="FF0000"/>
                </a:solidFill>
              </a:rPr>
              <a:t>Mindy Huang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218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How do these drugs work?</a:t>
            </a:r>
            <a:endParaRPr lang="en-US" sz="40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11914"/>
            <a:ext cx="84287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Azole Antifungal Agents</a:t>
            </a:r>
          </a:p>
          <a:p>
            <a:endParaRPr lang="en-US" sz="1600" dirty="0" smtClean="0"/>
          </a:p>
          <a:p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Fungistatic</a:t>
            </a:r>
            <a:r>
              <a:rPr lang="en-US" dirty="0" smtClean="0"/>
              <a:t> (inhibits fungal growth)</a:t>
            </a:r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 Disrupts the synthesis of </a:t>
            </a:r>
            <a:r>
              <a:rPr lang="en-US" dirty="0" err="1" smtClean="0"/>
              <a:t>ergosterol</a:t>
            </a:r>
            <a:r>
              <a:rPr lang="en-US" dirty="0" smtClean="0"/>
              <a:t> by targeting cytochrome P-450-dependent enzymes (CYP51P)</a:t>
            </a:r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 Alters the permeability and fluidity of the cell wall; also interrupts membrane functions, such as cell wall synthesis.</a:t>
            </a:r>
          </a:p>
          <a:p>
            <a:endParaRPr lang="en-US" dirty="0"/>
          </a:p>
          <a:p>
            <a:r>
              <a:rPr lang="en-US" dirty="0" smtClean="0"/>
              <a:t>• Examples: Ketoconazole, </a:t>
            </a:r>
            <a:r>
              <a:rPr lang="en-US" dirty="0" err="1" smtClean="0"/>
              <a:t>Clotrimazole</a:t>
            </a:r>
            <a:r>
              <a:rPr lang="en-US" dirty="0" smtClean="0"/>
              <a:t>, Fluconazole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262" y="5443479"/>
            <a:ext cx="87046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Bowman, S., &amp; Free, S. (2006). The structure and synthesis of the fungal cell wall. </a:t>
            </a:r>
            <a:r>
              <a:rPr lang="en-US" sz="1100" i="1" dirty="0" err="1"/>
              <a:t>BioEssays</a:t>
            </a:r>
            <a:r>
              <a:rPr lang="en-US" sz="1100" i="1" dirty="0"/>
              <a:t>,</a:t>
            </a:r>
            <a:r>
              <a:rPr lang="en-US" sz="1100" dirty="0"/>
              <a:t> </a:t>
            </a:r>
            <a:r>
              <a:rPr lang="en-US" sz="1100" i="1" dirty="0"/>
              <a:t>28</a:t>
            </a:r>
            <a:r>
              <a:rPr lang="en-US" sz="1100" dirty="0"/>
              <a:t>(8), 799-808.</a:t>
            </a:r>
          </a:p>
          <a:p>
            <a:r>
              <a:rPr lang="en-US" sz="1100" dirty="0" err="1"/>
              <a:t>Kathiravan</a:t>
            </a:r>
            <a:r>
              <a:rPr lang="en-US" sz="1100" dirty="0"/>
              <a:t>, Muthu K, </a:t>
            </a:r>
            <a:r>
              <a:rPr lang="en-US" sz="1100" dirty="0" err="1"/>
              <a:t>Salake</a:t>
            </a:r>
            <a:r>
              <a:rPr lang="en-US" sz="1100" dirty="0"/>
              <a:t>, Amol B, </a:t>
            </a:r>
            <a:r>
              <a:rPr lang="en-US" sz="1100" dirty="0" err="1"/>
              <a:t>Chothe</a:t>
            </a:r>
            <a:r>
              <a:rPr lang="en-US" sz="1100" dirty="0"/>
              <a:t>, Aparna S, </a:t>
            </a:r>
            <a:r>
              <a:rPr lang="en-US" sz="1100" dirty="0" err="1"/>
              <a:t>Dudhe</a:t>
            </a:r>
            <a:r>
              <a:rPr lang="en-US" sz="1100" dirty="0"/>
              <a:t>, </a:t>
            </a:r>
            <a:r>
              <a:rPr lang="en-US" sz="1100" dirty="0" err="1"/>
              <a:t>Prashik</a:t>
            </a:r>
            <a:r>
              <a:rPr lang="en-US" sz="1100" dirty="0"/>
              <a:t> B, </a:t>
            </a:r>
            <a:r>
              <a:rPr lang="en-US" sz="1100" dirty="0" err="1"/>
              <a:t>Watode</a:t>
            </a:r>
            <a:r>
              <a:rPr lang="en-US" sz="1100" dirty="0"/>
              <a:t>, Rahul P, </a:t>
            </a:r>
            <a:r>
              <a:rPr lang="en-US" sz="1100" dirty="0" err="1"/>
              <a:t>Mukta</a:t>
            </a:r>
            <a:r>
              <a:rPr lang="en-US" sz="1100" dirty="0"/>
              <a:t>, </a:t>
            </a:r>
            <a:r>
              <a:rPr lang="en-US" sz="1100" dirty="0" err="1"/>
              <a:t>Maheshwar</a:t>
            </a:r>
            <a:r>
              <a:rPr lang="en-US" sz="1100" dirty="0"/>
              <a:t> S, &amp; </a:t>
            </a:r>
            <a:r>
              <a:rPr lang="en-US" sz="1100" dirty="0" err="1"/>
              <a:t>Gadhwe</a:t>
            </a:r>
            <a:r>
              <a:rPr lang="en-US" sz="1100" dirty="0"/>
              <a:t>, Sandeep. (2012). Biology and chemistry of antifungal agents: A review. </a:t>
            </a:r>
            <a:r>
              <a:rPr lang="en-US" sz="1100" i="1" dirty="0"/>
              <a:t>Bioorganic &amp; Medicinal Chemistry,</a:t>
            </a:r>
            <a:r>
              <a:rPr lang="en-US" sz="1100" dirty="0"/>
              <a:t> </a:t>
            </a:r>
            <a:r>
              <a:rPr lang="en-US" sz="1100" i="1" dirty="0"/>
              <a:t>20</a:t>
            </a:r>
            <a:r>
              <a:rPr lang="en-US" sz="1100" dirty="0"/>
              <a:t>(19), 5678-5698.</a:t>
            </a:r>
          </a:p>
          <a:p>
            <a:r>
              <a:rPr lang="en-US" sz="1100" u="sng" dirty="0">
                <a:hlinkClick r:id="rId2"/>
              </a:rPr>
              <a:t>http://www.ncbi.nlm.nih.gov/books/NBK8263/</a:t>
            </a:r>
            <a:r>
              <a:rPr lang="en-US" sz="1100" dirty="0"/>
              <a:t>  </a:t>
            </a:r>
          </a:p>
          <a:p>
            <a:r>
              <a:rPr lang="en-US" sz="1100" dirty="0">
                <a:hlinkClick r:id="rId3"/>
              </a:rPr>
              <a:t>https://</a:t>
            </a:r>
            <a:r>
              <a:rPr lang="en-US" sz="1100" dirty="0" smtClean="0">
                <a:hlinkClick r:id="rId3"/>
              </a:rPr>
              <a:t>www.researchgate.net/profile/Alistair_Brown3/publication/10693167_Antifungal_agents_mechanisms_of_action_TRENDS_in_Microbiology/links/0046353ba508c3da86000000.pdf</a:t>
            </a:r>
            <a:r>
              <a:rPr lang="en-US" sz="1100" dirty="0" smtClean="0"/>
              <a:t> </a:t>
            </a:r>
          </a:p>
          <a:p>
            <a:pPr algn="r"/>
            <a:r>
              <a:rPr lang="en-US" sz="1400" b="1" i="1" dirty="0">
                <a:solidFill>
                  <a:srgbClr val="FF0000"/>
                </a:solidFill>
              </a:rPr>
              <a:t>Mindy Huang</a:t>
            </a:r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73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How do these drugs work?</a:t>
            </a:r>
            <a:endParaRPr lang="en-US" sz="4000" cap="all" dirty="0"/>
          </a:p>
        </p:txBody>
      </p:sp>
      <p:sp>
        <p:nvSpPr>
          <p:cNvPr id="5" name="TextBox 4"/>
          <p:cNvSpPr txBox="1"/>
          <p:nvPr/>
        </p:nvSpPr>
        <p:spPr>
          <a:xfrm>
            <a:off x="344384" y="5585906"/>
            <a:ext cx="87046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Bowman, S., &amp; Free, S. (2006). The structure and synthesis of the fungal cell wall. </a:t>
            </a:r>
            <a:r>
              <a:rPr lang="en-US" sz="1100" i="1" dirty="0" err="1"/>
              <a:t>BioEssays</a:t>
            </a:r>
            <a:r>
              <a:rPr lang="en-US" sz="1100" i="1" dirty="0"/>
              <a:t>,</a:t>
            </a:r>
            <a:r>
              <a:rPr lang="en-US" sz="1100" dirty="0"/>
              <a:t> </a:t>
            </a:r>
            <a:r>
              <a:rPr lang="en-US" sz="1100" i="1" dirty="0"/>
              <a:t>28</a:t>
            </a:r>
            <a:r>
              <a:rPr lang="en-US" sz="1100" dirty="0"/>
              <a:t>(8), 799-808.</a:t>
            </a:r>
          </a:p>
          <a:p>
            <a:r>
              <a:rPr lang="en-US" sz="1100" dirty="0" err="1"/>
              <a:t>Kathiravan</a:t>
            </a:r>
            <a:r>
              <a:rPr lang="en-US" sz="1100" dirty="0"/>
              <a:t>, Muthu K, </a:t>
            </a:r>
            <a:r>
              <a:rPr lang="en-US" sz="1100" dirty="0" err="1"/>
              <a:t>Salake</a:t>
            </a:r>
            <a:r>
              <a:rPr lang="en-US" sz="1100" dirty="0"/>
              <a:t>, Amol B, </a:t>
            </a:r>
            <a:r>
              <a:rPr lang="en-US" sz="1100" dirty="0" err="1"/>
              <a:t>Chothe</a:t>
            </a:r>
            <a:r>
              <a:rPr lang="en-US" sz="1100" dirty="0"/>
              <a:t>, Aparna S, </a:t>
            </a:r>
            <a:r>
              <a:rPr lang="en-US" sz="1100" dirty="0" err="1"/>
              <a:t>Dudhe</a:t>
            </a:r>
            <a:r>
              <a:rPr lang="en-US" sz="1100" dirty="0"/>
              <a:t>, </a:t>
            </a:r>
            <a:r>
              <a:rPr lang="en-US" sz="1100" dirty="0" err="1"/>
              <a:t>Prashik</a:t>
            </a:r>
            <a:r>
              <a:rPr lang="en-US" sz="1100" dirty="0"/>
              <a:t> B, </a:t>
            </a:r>
            <a:r>
              <a:rPr lang="en-US" sz="1100" dirty="0" err="1"/>
              <a:t>Watode</a:t>
            </a:r>
            <a:r>
              <a:rPr lang="en-US" sz="1100" dirty="0"/>
              <a:t>, Rahul P, </a:t>
            </a:r>
            <a:r>
              <a:rPr lang="en-US" sz="1100" dirty="0" err="1"/>
              <a:t>Mukta</a:t>
            </a:r>
            <a:r>
              <a:rPr lang="en-US" sz="1100" dirty="0"/>
              <a:t>, </a:t>
            </a:r>
            <a:r>
              <a:rPr lang="en-US" sz="1100" dirty="0" err="1"/>
              <a:t>Maheshwar</a:t>
            </a:r>
            <a:r>
              <a:rPr lang="en-US" sz="1100" dirty="0"/>
              <a:t> S, &amp; </a:t>
            </a:r>
            <a:r>
              <a:rPr lang="en-US" sz="1100" dirty="0" err="1"/>
              <a:t>Gadhwe</a:t>
            </a:r>
            <a:r>
              <a:rPr lang="en-US" sz="1100" dirty="0"/>
              <a:t>, Sandeep. (2012). Biology and chemistry of antifungal agents: A review. </a:t>
            </a:r>
            <a:r>
              <a:rPr lang="en-US" sz="1100" i="1" dirty="0"/>
              <a:t>Bioorganic &amp; Medicinal Chemistry,</a:t>
            </a:r>
            <a:r>
              <a:rPr lang="en-US" sz="1100" dirty="0"/>
              <a:t> </a:t>
            </a:r>
            <a:r>
              <a:rPr lang="en-US" sz="1100" i="1" dirty="0"/>
              <a:t>20</a:t>
            </a:r>
            <a:r>
              <a:rPr lang="en-US" sz="1100" dirty="0"/>
              <a:t>(19), 5678-5698.</a:t>
            </a:r>
          </a:p>
          <a:p>
            <a:r>
              <a:rPr lang="en-US" sz="1100" u="sng" dirty="0">
                <a:hlinkClick r:id="rId2"/>
              </a:rPr>
              <a:t>http://www.ncbi.nlm.nih.gov/books/NBK8263/</a:t>
            </a:r>
            <a:r>
              <a:rPr lang="en-US" sz="1100" dirty="0"/>
              <a:t>  </a:t>
            </a:r>
          </a:p>
          <a:p>
            <a:r>
              <a:rPr lang="en-US" sz="1100" dirty="0">
                <a:hlinkClick r:id="rId3"/>
              </a:rPr>
              <a:t>https://</a:t>
            </a:r>
            <a:r>
              <a:rPr lang="en-US" sz="1100" dirty="0" smtClean="0">
                <a:hlinkClick r:id="rId3"/>
              </a:rPr>
              <a:t>www.researchgate.net/profile/Alistair_Brown3/publication/10693167_Antifungal_agents_mechanisms_of_action_TRENDS_in_Microbiology/links/0046353ba508c3da86000000.pdf</a:t>
            </a:r>
            <a:endParaRPr lang="en-US" sz="1100" dirty="0" smtClean="0"/>
          </a:p>
          <a:p>
            <a:pPr algn="r"/>
            <a:r>
              <a:rPr lang="en-US" sz="1400" b="1" i="1" dirty="0">
                <a:solidFill>
                  <a:srgbClr val="FF0000"/>
                </a:solidFill>
              </a:rPr>
              <a:t>Mindy Huang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71096"/>
            <a:ext cx="8229600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Flucytosine</a:t>
            </a:r>
            <a:endParaRPr lang="en-US" sz="2400" b="1" dirty="0" smtClean="0"/>
          </a:p>
          <a:p>
            <a:endParaRPr lang="en-US" sz="1050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Fungistatic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Effective only against pathogenic yeasts, such as 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Not used as primary therapy due to narrow spectrum; used in adjunctive therapy with Amphotericin B</a:t>
            </a:r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Inhibits DNA synthesis by incorporating into RNA and causing premature chain termination.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How do these drugs work?</a:t>
            </a:r>
            <a:endParaRPr lang="en-US" sz="40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539263" y="1766920"/>
            <a:ext cx="81475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Echinocandins</a:t>
            </a:r>
            <a:endParaRPr lang="en-US" sz="2400" b="1" dirty="0" smtClean="0"/>
          </a:p>
          <a:p>
            <a:endParaRPr lang="en-US" sz="1400" dirty="0"/>
          </a:p>
          <a:p>
            <a:r>
              <a:rPr lang="en-US" dirty="0"/>
              <a:t>• </a:t>
            </a:r>
            <a:r>
              <a:rPr lang="en-US" dirty="0" smtClean="0"/>
              <a:t>Fungicidal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smtClean="0"/>
              <a:t>Inhibits synthesis of fungal cell </a:t>
            </a:r>
            <a:r>
              <a:rPr lang="en-US" dirty="0"/>
              <a:t>wall 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-1, 3 glucan polysaccharides 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smtClean="0"/>
              <a:t>Causes swelling of the cell wall and lysis</a:t>
            </a:r>
          </a:p>
          <a:p>
            <a:endParaRPr lang="en-US" dirty="0"/>
          </a:p>
          <a:p>
            <a:r>
              <a:rPr lang="en-US" dirty="0" smtClean="0"/>
              <a:t>• Minimal toxicity since their target doesn’t exist in mammalian cells.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smtClean="0"/>
              <a:t>Examples: </a:t>
            </a:r>
            <a:r>
              <a:rPr lang="en-US" dirty="0" err="1" smtClean="0"/>
              <a:t>Caspofungin</a:t>
            </a:r>
            <a:r>
              <a:rPr lang="en-US" dirty="0" smtClean="0"/>
              <a:t>, Micafungin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0725" y="5552258"/>
            <a:ext cx="87046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Bowman, S., &amp; Free, S. (2006). The structure and synthesis of the fungal cell wall. </a:t>
            </a:r>
            <a:r>
              <a:rPr lang="en-US" sz="1100" i="1" dirty="0" err="1"/>
              <a:t>BioEssays</a:t>
            </a:r>
            <a:r>
              <a:rPr lang="en-US" sz="1100" i="1" dirty="0"/>
              <a:t>,</a:t>
            </a:r>
            <a:r>
              <a:rPr lang="en-US" sz="1100" dirty="0"/>
              <a:t> </a:t>
            </a:r>
            <a:r>
              <a:rPr lang="en-US" sz="1100" i="1" dirty="0"/>
              <a:t>28</a:t>
            </a:r>
            <a:r>
              <a:rPr lang="en-US" sz="1100" dirty="0"/>
              <a:t>(8), 799-808.</a:t>
            </a:r>
          </a:p>
          <a:p>
            <a:r>
              <a:rPr lang="en-US" sz="1100" dirty="0" err="1"/>
              <a:t>Kathiravan</a:t>
            </a:r>
            <a:r>
              <a:rPr lang="en-US" sz="1100" dirty="0"/>
              <a:t>, Muthu K, </a:t>
            </a:r>
            <a:r>
              <a:rPr lang="en-US" sz="1100" dirty="0" err="1"/>
              <a:t>Salake</a:t>
            </a:r>
            <a:r>
              <a:rPr lang="en-US" sz="1100" dirty="0"/>
              <a:t>, Amol B, </a:t>
            </a:r>
            <a:r>
              <a:rPr lang="en-US" sz="1100" dirty="0" err="1"/>
              <a:t>Chothe</a:t>
            </a:r>
            <a:r>
              <a:rPr lang="en-US" sz="1100" dirty="0"/>
              <a:t>, Aparna S, </a:t>
            </a:r>
            <a:r>
              <a:rPr lang="en-US" sz="1100" dirty="0" err="1"/>
              <a:t>Dudhe</a:t>
            </a:r>
            <a:r>
              <a:rPr lang="en-US" sz="1100" dirty="0"/>
              <a:t>, </a:t>
            </a:r>
            <a:r>
              <a:rPr lang="en-US" sz="1100" dirty="0" err="1"/>
              <a:t>Prashik</a:t>
            </a:r>
            <a:r>
              <a:rPr lang="en-US" sz="1100" dirty="0"/>
              <a:t> B, </a:t>
            </a:r>
            <a:r>
              <a:rPr lang="en-US" sz="1100" dirty="0" err="1"/>
              <a:t>Watode</a:t>
            </a:r>
            <a:r>
              <a:rPr lang="en-US" sz="1100" dirty="0"/>
              <a:t>, Rahul P, </a:t>
            </a:r>
            <a:r>
              <a:rPr lang="en-US" sz="1100" dirty="0" err="1"/>
              <a:t>Mukta</a:t>
            </a:r>
            <a:r>
              <a:rPr lang="en-US" sz="1100" dirty="0"/>
              <a:t>, </a:t>
            </a:r>
            <a:r>
              <a:rPr lang="en-US" sz="1100" dirty="0" err="1"/>
              <a:t>Maheshwar</a:t>
            </a:r>
            <a:r>
              <a:rPr lang="en-US" sz="1100" dirty="0"/>
              <a:t> S, &amp; </a:t>
            </a:r>
            <a:r>
              <a:rPr lang="en-US" sz="1100" dirty="0" err="1"/>
              <a:t>Gadhwe</a:t>
            </a:r>
            <a:r>
              <a:rPr lang="en-US" sz="1100" dirty="0"/>
              <a:t>, Sandeep. (2012). Biology and chemistry of antifungal agents: A review. </a:t>
            </a:r>
            <a:r>
              <a:rPr lang="en-US" sz="1100" i="1" dirty="0"/>
              <a:t>Bioorganic &amp; Medicinal Chemistry,</a:t>
            </a:r>
            <a:r>
              <a:rPr lang="en-US" sz="1100" dirty="0"/>
              <a:t> </a:t>
            </a:r>
            <a:r>
              <a:rPr lang="en-US" sz="1100" i="1" dirty="0"/>
              <a:t>20</a:t>
            </a:r>
            <a:r>
              <a:rPr lang="en-US" sz="1100" dirty="0"/>
              <a:t>(19), 5678-5698.</a:t>
            </a:r>
          </a:p>
          <a:p>
            <a:r>
              <a:rPr lang="en-US" sz="1100" u="sng" dirty="0">
                <a:hlinkClick r:id="rId2"/>
              </a:rPr>
              <a:t>http://www.ncbi.nlm.nih.gov/books/NBK8263/</a:t>
            </a:r>
            <a:r>
              <a:rPr lang="en-US" sz="1100" dirty="0"/>
              <a:t>  </a:t>
            </a:r>
          </a:p>
          <a:p>
            <a:r>
              <a:rPr lang="en-US" sz="1100" dirty="0">
                <a:hlinkClick r:id="rId3"/>
              </a:rPr>
              <a:t>https://</a:t>
            </a:r>
            <a:r>
              <a:rPr lang="en-US" sz="1100" dirty="0" smtClean="0">
                <a:hlinkClick r:id="rId3"/>
              </a:rPr>
              <a:t>www.researchgate.net/profile/Alistair_Brown3/publication/10693167_Antifungal_agents_mechanisms_of_action_TRENDS_in_Microbiology/links/0046353ba508c3da86000000.pdf</a:t>
            </a:r>
            <a:endParaRPr lang="en-US" sz="1100" dirty="0" smtClean="0"/>
          </a:p>
          <a:p>
            <a:pPr algn="r"/>
            <a:r>
              <a:rPr lang="en-US" sz="1400" b="1" i="1" dirty="0">
                <a:solidFill>
                  <a:srgbClr val="FF0000"/>
                </a:solidFill>
              </a:rPr>
              <a:t>Mindy Huang</a:t>
            </a:r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773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How do these drugs work?</a:t>
            </a:r>
            <a:endParaRPr lang="en-US" sz="4000" cap="al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05" y="1927927"/>
            <a:ext cx="8524589" cy="4308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33306" y="6512130"/>
            <a:ext cx="10534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i="1" dirty="0">
                <a:solidFill>
                  <a:srgbClr val="FF0000"/>
                </a:solidFill>
              </a:rPr>
              <a:t>Mindy Huang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Antifungal medications</a:t>
            </a:r>
            <a:endParaRPr lang="en-US" sz="4000" cap="all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37433" y="2070806"/>
            <a:ext cx="3959225" cy="3959225"/>
          </a:xfrm>
          <a:prstGeom prst="rect">
            <a:avLst/>
          </a:prstGeom>
        </p:spPr>
        <p:txBody>
          <a:bodyPr t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lang="en-US" dirty="0" smtClean="0">
                <a:latin typeface="+mj-lt"/>
              </a:rPr>
              <a:t>Antifungal medications are drugs which </a:t>
            </a:r>
            <a:r>
              <a:rPr lang="en-US" b="1" i="1" dirty="0" smtClean="0">
                <a:latin typeface="+mj-lt"/>
              </a:rPr>
              <a:t>interfere</a:t>
            </a:r>
            <a:r>
              <a:rPr lang="en-US" dirty="0" smtClean="0">
                <a:latin typeface="+mj-lt"/>
              </a:rPr>
              <a:t> with the reproduction and growth of fungal cells; they also </a:t>
            </a:r>
            <a:r>
              <a:rPr lang="en-US" b="1" i="1" dirty="0" smtClean="0">
                <a:latin typeface="+mj-lt"/>
              </a:rPr>
              <a:t>decrease</a:t>
            </a:r>
            <a:r>
              <a:rPr lang="en-US" dirty="0" smtClean="0">
                <a:latin typeface="+mj-lt"/>
              </a:rPr>
              <a:t> the number of already present fungi.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0" y="1426212"/>
            <a:ext cx="4746625" cy="6265863"/>
          </a:xfrm>
          <a:prstGeom prst="rect">
            <a:avLst/>
          </a:prstGeom>
        </p:spPr>
        <p:txBody>
          <a:bodyPr tIns="1651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323850" algn="ctr">
              <a:lnSpc>
                <a:spcPct val="95000"/>
              </a:lnSpc>
              <a:buSzPct val="45000"/>
              <a:buFont typeface="Wingdings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b="1" dirty="0" smtClean="0">
                <a:latin typeface="+mj-lt"/>
              </a:rPr>
              <a:t>Ingredients of Antifungal Medications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err="1" smtClean="0">
                <a:latin typeface="+mj-lt"/>
              </a:rPr>
              <a:t>Clioquinol</a:t>
            </a:r>
            <a:r>
              <a:rPr lang="en-US" sz="2600" dirty="0" smtClean="0">
                <a:latin typeface="+mj-lt"/>
              </a:rPr>
              <a:t> 3%;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smtClean="0">
                <a:latin typeface="+mj-lt"/>
              </a:rPr>
              <a:t>Miconazole nitrate 2%;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err="1" smtClean="0">
                <a:latin typeface="+mj-lt"/>
              </a:rPr>
              <a:t>Haloprogin</a:t>
            </a:r>
            <a:r>
              <a:rPr lang="en-US" sz="2600" dirty="0" smtClean="0">
                <a:latin typeface="+mj-lt"/>
              </a:rPr>
              <a:t> 1%;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smtClean="0">
                <a:latin typeface="+mj-lt"/>
              </a:rPr>
              <a:t>Povidone-iodine 10%;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err="1" smtClean="0">
                <a:latin typeface="+mj-lt"/>
              </a:rPr>
              <a:t>Tolnaftate</a:t>
            </a:r>
            <a:r>
              <a:rPr lang="en-US" sz="2600" dirty="0" smtClean="0">
                <a:latin typeface="+mj-lt"/>
              </a:rPr>
              <a:t> 1%;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err="1" smtClean="0">
                <a:latin typeface="+mj-lt"/>
              </a:rPr>
              <a:t>Clotrimazole</a:t>
            </a:r>
            <a:r>
              <a:rPr lang="en-US" sz="2600" dirty="0" smtClean="0">
                <a:latin typeface="+mj-lt"/>
              </a:rPr>
              <a:t> 1%;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smtClean="0">
                <a:latin typeface="+mj-lt"/>
              </a:rPr>
              <a:t>Calcium </a:t>
            </a:r>
            <a:r>
              <a:rPr lang="en-US" sz="2600" dirty="0" err="1" smtClean="0">
                <a:latin typeface="+mj-lt"/>
              </a:rPr>
              <a:t>undecylenate</a:t>
            </a:r>
            <a:r>
              <a:rPr lang="en-US" sz="2600" dirty="0" smtClean="0">
                <a:latin typeface="+mj-lt"/>
              </a:rPr>
              <a:t>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err="1" smtClean="0">
                <a:latin typeface="+mj-lt"/>
              </a:rPr>
              <a:t>Undecylenic</a:t>
            </a:r>
            <a:r>
              <a:rPr lang="en-US" sz="2600" dirty="0" smtClean="0">
                <a:latin typeface="+mj-lt"/>
              </a:rPr>
              <a:t> acid;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smtClean="0">
                <a:latin typeface="+mj-lt"/>
              </a:rPr>
              <a:t>Copper </a:t>
            </a:r>
            <a:r>
              <a:rPr lang="en-US" sz="2600" dirty="0" err="1" smtClean="0">
                <a:latin typeface="+mj-lt"/>
              </a:rPr>
              <a:t>undecylenate</a:t>
            </a:r>
            <a:r>
              <a:rPr lang="en-US" sz="2600" dirty="0" smtClean="0">
                <a:latin typeface="+mj-lt"/>
              </a:rPr>
              <a:t>;</a:t>
            </a:r>
          </a:p>
          <a:p>
            <a:pPr marL="457200" indent="-227013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/>
            </a:pPr>
            <a:r>
              <a:rPr lang="en-US" sz="2600" dirty="0" smtClean="0">
                <a:latin typeface="+mj-lt"/>
              </a:rPr>
              <a:t>Zinc </a:t>
            </a:r>
            <a:r>
              <a:rPr lang="en-US" sz="2600" dirty="0" err="1" smtClean="0">
                <a:latin typeface="+mj-lt"/>
              </a:rPr>
              <a:t>undecylenate</a:t>
            </a:r>
            <a:r>
              <a:rPr lang="en-US" sz="2600" dirty="0" smtClean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108395" y="6550223"/>
            <a:ext cx="9185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rgbClr val="FF0000"/>
                </a:solidFill>
              </a:rPr>
              <a:t>Mary Lewis</a:t>
            </a:r>
          </a:p>
        </p:txBody>
      </p:sp>
    </p:spTree>
    <p:extLst>
      <p:ext uri="{BB962C8B-B14F-4D97-AF65-F5344CB8AC3E}">
        <p14:creationId xmlns:p14="http://schemas.microsoft.com/office/powerpoint/2010/main" val="8299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Brand and generic names</a:t>
            </a:r>
            <a:endParaRPr lang="en-US" sz="4000" cap="all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14855" y="1762918"/>
            <a:ext cx="4427537" cy="4384675"/>
          </a:xfrm>
          <a:prstGeom prst="rect">
            <a:avLst/>
          </a:prstGeom>
        </p:spPr>
        <p:txBody>
          <a:bodyPr t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b="1" dirty="0" smtClean="0">
                <a:latin typeface="+mj-lt"/>
              </a:rPr>
              <a:t>Topical Antifungal 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b="1" dirty="0" smtClean="0">
                <a:latin typeface="+mj-lt"/>
              </a:rPr>
              <a:t>drugs: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err="1" smtClean="0">
                <a:latin typeface="+mj-lt"/>
              </a:rPr>
              <a:t>Mycostatin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Nilstat</a:t>
            </a:r>
            <a:r>
              <a:rPr lang="en-US" dirty="0" smtClean="0">
                <a:latin typeface="+mj-lt"/>
              </a:rPr>
              <a:t> (Nystatin Cream);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endParaRPr lang="en-US" sz="900" dirty="0" smtClean="0">
              <a:latin typeface="+mj-lt"/>
            </a:endParaRP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smtClean="0">
                <a:latin typeface="+mj-lt"/>
              </a:rPr>
              <a:t>Lotrimin, Mycelex (</a:t>
            </a:r>
            <a:r>
              <a:rPr lang="en-US" dirty="0" err="1" smtClean="0">
                <a:latin typeface="+mj-lt"/>
              </a:rPr>
              <a:t>Clotrimazole</a:t>
            </a:r>
            <a:r>
              <a:rPr lang="en-US" dirty="0" smtClean="0">
                <a:latin typeface="+mj-lt"/>
              </a:rPr>
              <a:t> 1% Cream).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55295" y="1748365"/>
            <a:ext cx="4284240" cy="5030787"/>
          </a:xfrm>
          <a:prstGeom prst="rect">
            <a:avLst/>
          </a:prstGeom>
        </p:spPr>
        <p:txBody>
          <a:bodyPr tIns="2032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b="1" dirty="0" smtClean="0">
                <a:latin typeface="+mj-lt"/>
              </a:rPr>
              <a:t>Systemic antifungal drugs (oral):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err="1" smtClean="0">
                <a:latin typeface="+mj-lt"/>
              </a:rPr>
              <a:t>Diflucan</a:t>
            </a:r>
            <a:r>
              <a:rPr lang="en-US" dirty="0" smtClean="0">
                <a:latin typeface="+mj-lt"/>
              </a:rPr>
              <a:t> (Fluconazole);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err="1" smtClean="0">
                <a:latin typeface="+mj-lt"/>
              </a:rPr>
              <a:t>Sporanox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Itraconazole</a:t>
            </a:r>
            <a:r>
              <a:rPr lang="en-US" dirty="0" smtClean="0">
                <a:latin typeface="+mj-lt"/>
              </a:rPr>
              <a:t>);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err="1" smtClean="0">
                <a:latin typeface="+mj-lt"/>
              </a:rPr>
              <a:t>Nizoral</a:t>
            </a:r>
            <a:r>
              <a:rPr lang="en-US" dirty="0" smtClean="0">
                <a:latin typeface="+mj-lt"/>
              </a:rPr>
              <a:t> (Ketoconazole);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err="1" smtClean="0">
                <a:latin typeface="+mj-lt"/>
              </a:rPr>
              <a:t>Ancobon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Flucytosine</a:t>
            </a:r>
            <a:r>
              <a:rPr lang="en-US" dirty="0" smtClean="0">
                <a:latin typeface="+mj-lt"/>
              </a:rPr>
              <a:t>);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err="1" smtClean="0">
                <a:latin typeface="+mj-lt"/>
              </a:rPr>
              <a:t>Noxafil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Posaconazole</a:t>
            </a:r>
            <a:r>
              <a:rPr lang="en-US" dirty="0" smtClean="0">
                <a:latin typeface="+mj-lt"/>
              </a:rPr>
              <a:t>); 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err="1" smtClean="0">
                <a:latin typeface="+mj-lt"/>
              </a:rPr>
              <a:t>Vfend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Voriconazole</a:t>
            </a:r>
            <a:r>
              <a:rPr lang="en-US" dirty="0" smtClean="0">
                <a:latin typeface="+mj-lt"/>
              </a:rPr>
              <a:t> oral).</a:t>
            </a:r>
          </a:p>
          <a:p>
            <a:pPr marL="0" indent="0" algn="r">
              <a:lnSpc>
                <a:spcPct val="95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1200" b="1" i="1" dirty="0">
                <a:solidFill>
                  <a:srgbClr val="FF0000"/>
                </a:solidFill>
                <a:latin typeface="+mj-lt"/>
              </a:rPr>
              <a:t>Mary Lewis</a:t>
            </a:r>
          </a:p>
          <a:p>
            <a:pPr marL="0" indent="0">
              <a:lnSpc>
                <a:spcPct val="95000"/>
              </a:lnSpc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endParaRPr lang="en-US" sz="1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49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Mechanism of action/interactions</a:t>
            </a:r>
            <a:endParaRPr lang="en-US" sz="3800" cap="all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388" y="1733374"/>
            <a:ext cx="4427537" cy="4384675"/>
          </a:xfrm>
          <a:prstGeom prst="rect">
            <a:avLst/>
          </a:prstGeom>
        </p:spPr>
        <p:txBody>
          <a:bodyPr tIns="2032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323850" algn="ctr">
              <a:lnSpc>
                <a:spcPct val="95000"/>
              </a:lnSpc>
              <a:buSzPct val="45000"/>
              <a:buFont typeface="Wingdings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b="1" dirty="0" smtClean="0">
                <a:latin typeface="+mj-lt"/>
              </a:rPr>
              <a:t>MOA:</a:t>
            </a:r>
          </a:p>
          <a:p>
            <a:pPr marL="431800" indent="-323850">
              <a:lnSpc>
                <a:spcPct val="95000"/>
              </a:lnSpc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smtClean="0">
                <a:latin typeface="+mj-lt"/>
              </a:rPr>
              <a:t>Antifungal drugs interfere with cell wall integrity;</a:t>
            </a:r>
          </a:p>
          <a:p>
            <a:pPr marL="431800" indent="-323850">
              <a:lnSpc>
                <a:spcPct val="95000"/>
              </a:lnSpc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dirty="0" smtClean="0">
                <a:latin typeface="+mj-lt"/>
              </a:rPr>
              <a:t>inhibit 1.3 beta-D-glucan synthase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99895" y="1516523"/>
            <a:ext cx="4140200" cy="6099175"/>
          </a:xfrm>
          <a:prstGeom prst="rect">
            <a:avLst/>
          </a:prstGeom>
        </p:spPr>
        <p:txBody>
          <a:bodyPr tIns="1524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323850" algn="ctr">
              <a:lnSpc>
                <a:spcPct val="95000"/>
              </a:lnSpc>
              <a:buSzPct val="45000"/>
              <a:buFont typeface="Wingdings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b="1" dirty="0" smtClean="0">
                <a:latin typeface="+mj-lt"/>
              </a:rPr>
              <a:t>Interactions with: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benzodiazepines; 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err="1" smtClean="0">
                <a:latin typeface="+mj-lt"/>
              </a:rPr>
              <a:t>cyclosporin</a:t>
            </a:r>
            <a:r>
              <a:rPr lang="en-US" sz="2400" dirty="0" smtClean="0">
                <a:latin typeface="+mj-lt"/>
              </a:rPr>
              <a:t>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cimetidine;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hydrochlorothiazide;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err="1" smtClean="0">
                <a:latin typeface="+mj-lt"/>
              </a:rPr>
              <a:t>oestrogens</a:t>
            </a:r>
            <a:r>
              <a:rPr lang="en-US" sz="2400" dirty="0" smtClean="0">
                <a:latin typeface="+mj-lt"/>
              </a:rPr>
              <a:t> and progestogens;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phenytoin;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rifampicin;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cyclosporine and tacrolimus;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theophylline;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tricyclic antidepressants;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2400" dirty="0" smtClean="0">
                <a:latin typeface="+mj-lt"/>
              </a:rPr>
              <a:t>zidovudine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0" indent="107950" algn="r">
              <a:lnSpc>
                <a:spcPct val="95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r>
              <a:rPr lang="en-US" sz="1400" b="1" i="1" dirty="0">
                <a:solidFill>
                  <a:srgbClr val="FF0000"/>
                </a:solidFill>
              </a:rPr>
              <a:t>Mary Lewis</a:t>
            </a:r>
          </a:p>
          <a:p>
            <a:pPr marL="0" indent="107950">
              <a:lnSpc>
                <a:spcPct val="95000"/>
              </a:lnSpc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41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Major adverse/oral effects of antifungal medications</a:t>
            </a:r>
            <a:endParaRPr lang="en-US" sz="3800" cap="all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3332" y="1211164"/>
            <a:ext cx="5543951" cy="44745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21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Nystatin</a:t>
            </a:r>
            <a:r>
              <a:rPr lang="en-US" sz="1800" dirty="0" smtClean="0"/>
              <a:t> (</a:t>
            </a:r>
            <a:r>
              <a:rPr lang="en-US" sz="1800" i="1" dirty="0" smtClean="0">
                <a:solidFill>
                  <a:srgbClr val="FF0000"/>
                </a:solidFill>
              </a:rPr>
              <a:t>Systemic</a:t>
            </a:r>
            <a:r>
              <a:rPr lang="en-US" sz="1800" dirty="0" smtClean="0"/>
              <a:t>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Gastrointestinal: Diarrhea, mild stomach upset, nausea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Nystatin</a:t>
            </a:r>
            <a:r>
              <a:rPr lang="en-US" sz="1800" dirty="0" smtClean="0"/>
              <a:t> (</a:t>
            </a:r>
            <a:r>
              <a:rPr lang="en-US" sz="1800" i="1" dirty="0" smtClean="0">
                <a:solidFill>
                  <a:srgbClr val="FF0000"/>
                </a:solidFill>
              </a:rPr>
              <a:t>Topical</a:t>
            </a:r>
            <a:r>
              <a:rPr lang="en-US" sz="1800" dirty="0" smtClean="0"/>
              <a:t>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 Dermatitis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 Stevens-Johnson syndrome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Nystatin and Triamcinolone</a:t>
            </a:r>
            <a:r>
              <a:rPr lang="en-US" sz="1800" dirty="0" smtClean="0"/>
              <a:t> (</a:t>
            </a:r>
            <a:r>
              <a:rPr lang="en-US" sz="1800" i="1" dirty="0" smtClean="0">
                <a:solidFill>
                  <a:srgbClr val="FF0000"/>
                </a:solidFill>
              </a:rPr>
              <a:t>Topical</a:t>
            </a:r>
            <a:r>
              <a:rPr lang="en-US" sz="1800" dirty="0" smtClean="0"/>
              <a:t>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Burning, Itching, Irritation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Dermatologic: acne, allergic dermatitis, dryness, folliculitis (inflammation of hair follicles), hypertrichosis (excessive hair growth), hyperpigmentation, perioral dermatitis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Increased incidence of secondary infection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7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7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284" y="1517867"/>
            <a:ext cx="2732302" cy="4707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48" y="6225793"/>
            <a:ext cx="9130352" cy="80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dirty="0" smtClean="0"/>
              <a:t>References: Drug Information Handbook for Dentistry Hygienist, 21 Edition</a:t>
            </a:r>
          </a:p>
          <a:p>
            <a:pPr>
              <a:lnSpc>
                <a:spcPct val="120000"/>
              </a:lnSpc>
            </a:pPr>
            <a:r>
              <a:rPr lang="en-US" sz="900" dirty="0" smtClean="0">
                <a:hlinkClick r:id="rId3"/>
              </a:rPr>
              <a:t>https://s-media-cache-ak0.pinimg.com/236x/10/06/5b/10065b67bbe779a905ebdff14cef4f24.jp g</a:t>
            </a:r>
            <a:endParaRPr lang="en-US" sz="900" dirty="0" smtClean="0"/>
          </a:p>
          <a:p>
            <a:pPr algn="r"/>
            <a:r>
              <a:rPr lang="en-US" sz="1200" b="1" i="1" dirty="0">
                <a:solidFill>
                  <a:srgbClr val="FF0000"/>
                </a:solidFill>
              </a:rPr>
              <a:t>Rebekah </a:t>
            </a:r>
            <a:r>
              <a:rPr lang="en-US" sz="1200" b="1" i="1" dirty="0" err="1">
                <a:solidFill>
                  <a:srgbClr val="FF0000"/>
                </a:solidFill>
              </a:rPr>
              <a:t>Philogene</a:t>
            </a:r>
            <a:endParaRPr lang="en-US" sz="12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813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Major adverse/oral effects of antifungal medications</a:t>
            </a:r>
            <a:endParaRPr lang="en-US" sz="3800" cap="all" dirty="0"/>
          </a:p>
        </p:txBody>
      </p:sp>
      <p:sp>
        <p:nvSpPr>
          <p:cNvPr id="4" name="Rectangle 3"/>
          <p:cNvSpPr/>
          <p:nvPr/>
        </p:nvSpPr>
        <p:spPr>
          <a:xfrm>
            <a:off x="519206" y="1471598"/>
            <a:ext cx="4788621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Amphotericin B</a:t>
            </a:r>
            <a:r>
              <a:rPr lang="en-US" dirty="0"/>
              <a:t> (</a:t>
            </a:r>
            <a:r>
              <a:rPr lang="en-US" i="1" dirty="0">
                <a:solidFill>
                  <a:srgbClr val="FF0000"/>
                </a:solidFill>
              </a:rPr>
              <a:t>Conventional</a:t>
            </a:r>
            <a:r>
              <a:rPr lang="en-US" dirty="0"/>
              <a:t>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CNS</a:t>
            </a:r>
            <a:r>
              <a:rPr lang="en-US" dirty="0"/>
              <a:t>: fever, chills, headache, generalized pain,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Gastrointestinal</a:t>
            </a:r>
            <a:r>
              <a:rPr lang="en-US" dirty="0"/>
              <a:t>: Anorexia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Hematologic</a:t>
            </a:r>
            <a:r>
              <a:rPr lang="en-US" dirty="0"/>
              <a:t>: Anemia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Renal</a:t>
            </a:r>
            <a:r>
              <a:rPr lang="en-US" dirty="0"/>
              <a:t>: Nephrotoxicity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Endocrine </a:t>
            </a:r>
            <a:r>
              <a:rPr lang="en-US" dirty="0"/>
              <a:t>&amp; metabolic: </a:t>
            </a:r>
            <a:r>
              <a:rPr lang="en-US" dirty="0" smtClean="0"/>
              <a:t>Hypokalemia (potassium deficiency), hypomagnesemia (magnesium deficiency)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err="1"/>
              <a:t>Clotrimazole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>
                <a:solidFill>
                  <a:srgbClr val="FF0000"/>
                </a:solidFill>
              </a:rPr>
              <a:t>Topical</a:t>
            </a:r>
            <a:r>
              <a:rPr lang="en-US" dirty="0"/>
              <a:t>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Hepatic: Abnormal liver function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Dermatologic: Pruritus </a:t>
            </a:r>
            <a:r>
              <a:rPr lang="en-US" dirty="0" smtClean="0"/>
              <a:t>(severe itching)</a:t>
            </a:r>
            <a:endParaRPr lang="en-US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Gastrointestinal: Nausea, vomiting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995" y="1646821"/>
            <a:ext cx="3470938" cy="1896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1" t="-489" r="13513" b="-489"/>
          <a:stretch/>
        </p:blipFill>
        <p:spPr>
          <a:xfrm>
            <a:off x="5181995" y="3852189"/>
            <a:ext cx="3470938" cy="24623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321" y="6064311"/>
            <a:ext cx="869362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dirty="0"/>
              <a:t>References: Drug Information Handbook for Dentistry Hygienist, 21 Edition</a:t>
            </a:r>
          </a:p>
          <a:p>
            <a:pPr>
              <a:lnSpc>
                <a:spcPct val="120000"/>
              </a:lnSpc>
            </a:pPr>
            <a:r>
              <a:rPr lang="en-US" sz="900" dirty="0">
                <a:hlinkClick r:id="rId4"/>
              </a:rPr>
              <a:t>http://www.everydayhealth.com/rheumatoid-arthritis/treatment/ra-medication-side-effects/</a:t>
            </a:r>
            <a:endParaRPr lang="en-US" sz="900" dirty="0"/>
          </a:p>
          <a:p>
            <a:pPr>
              <a:lnSpc>
                <a:spcPct val="120000"/>
              </a:lnSpc>
            </a:pPr>
            <a:r>
              <a:rPr lang="en-US" sz="900" dirty="0">
                <a:hlinkClick r:id="rId5"/>
              </a:rPr>
              <a:t>http://</a:t>
            </a:r>
            <a:r>
              <a:rPr lang="en-US" sz="900" dirty="0" smtClean="0">
                <a:hlinkClick r:id="rId5"/>
              </a:rPr>
              <a:t>www.essentialoilspedia.com/wp-content/uploads/stomach_ache_woman.jpg</a:t>
            </a:r>
            <a:r>
              <a:rPr lang="en-US" sz="900" dirty="0" smtClean="0"/>
              <a:t> </a:t>
            </a:r>
          </a:p>
          <a:p>
            <a:pPr algn="r">
              <a:lnSpc>
                <a:spcPct val="120000"/>
              </a:lnSpc>
            </a:pPr>
            <a:r>
              <a:rPr lang="en-US" sz="1200" b="1" i="1" dirty="0" smtClean="0">
                <a:solidFill>
                  <a:srgbClr val="FF0000"/>
                </a:solidFill>
              </a:rPr>
              <a:t>Rebekah </a:t>
            </a:r>
            <a:r>
              <a:rPr lang="en-US" sz="1200" b="1" i="1" dirty="0" err="1">
                <a:solidFill>
                  <a:srgbClr val="FF0000"/>
                </a:solidFill>
              </a:rPr>
              <a:t>Philogene</a:t>
            </a:r>
            <a:endParaRPr lang="en-US" sz="12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801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815" y="171324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First antifungal drugs:</a:t>
            </a:r>
          </a:p>
          <a:p>
            <a:r>
              <a:rPr lang="en-US" sz="1800" dirty="0" smtClean="0"/>
              <a:t>Until the late 1940’s fungal infections were </a:t>
            </a:r>
            <a:r>
              <a:rPr lang="en-US" sz="1800" b="1" dirty="0" smtClean="0"/>
              <a:t>treated with potassium iodide</a:t>
            </a:r>
          </a:p>
          <a:p>
            <a:r>
              <a:rPr lang="en-US" sz="1800" b="1" dirty="0" smtClean="0"/>
              <a:t>Nystatin</a:t>
            </a:r>
            <a:r>
              <a:rPr lang="en-US" sz="1800" dirty="0" smtClean="0"/>
              <a:t> discovered on 1949 by E. </a:t>
            </a:r>
            <a:r>
              <a:rPr lang="en-US" sz="1800" dirty="0"/>
              <a:t>H</a:t>
            </a:r>
            <a:r>
              <a:rPr lang="en-US" sz="1800" dirty="0" smtClean="0"/>
              <a:t>azen and R. Brown</a:t>
            </a:r>
            <a:r>
              <a:rPr lang="en-US" sz="1800" baseline="30000" dirty="0" smtClean="0"/>
              <a:t>1</a:t>
            </a:r>
            <a:endParaRPr lang="en-US" sz="1800" dirty="0" smtClean="0"/>
          </a:p>
          <a:p>
            <a:r>
              <a:rPr lang="en-US" sz="1800" dirty="0" smtClean="0"/>
              <a:t>“Systemic </a:t>
            </a:r>
            <a:r>
              <a:rPr lang="en-US" sz="1800" dirty="0"/>
              <a:t>antifungal chemotherapy effectively began with the introduction of amphotericin </a:t>
            </a:r>
            <a:r>
              <a:rPr lang="en-US" sz="1800" b="1" dirty="0"/>
              <a:t>B-</a:t>
            </a:r>
            <a:r>
              <a:rPr lang="en-US" sz="1800" b="1" dirty="0" err="1"/>
              <a:t>deoxycholate</a:t>
            </a:r>
            <a:r>
              <a:rPr lang="en-US" sz="1800" b="1" dirty="0"/>
              <a:t> </a:t>
            </a:r>
            <a:r>
              <a:rPr lang="en-US" sz="1800" dirty="0"/>
              <a:t>in 1958 by Squibb </a:t>
            </a:r>
            <a:r>
              <a:rPr lang="en-US" sz="1800" dirty="0" smtClean="0"/>
              <a:t>Laboratories”</a:t>
            </a:r>
            <a:r>
              <a:rPr lang="en-US" sz="1800" baseline="30000" dirty="0" smtClean="0"/>
              <a:t>2</a:t>
            </a:r>
            <a:endParaRPr lang="en-US" sz="1800" baseline="30000" dirty="0"/>
          </a:p>
          <a:p>
            <a:r>
              <a:rPr lang="en-US" sz="1800" dirty="0"/>
              <a:t>1969 -</a:t>
            </a:r>
            <a:r>
              <a:rPr lang="en-US" sz="1800" dirty="0" smtClean="0"/>
              <a:t>the </a:t>
            </a:r>
            <a:r>
              <a:rPr lang="en-US" sz="1800" dirty="0"/>
              <a:t>discovery of azole antifungal agents</a:t>
            </a:r>
          </a:p>
          <a:p>
            <a:r>
              <a:rPr lang="en-US" sz="1800" dirty="0" smtClean="0"/>
              <a:t>1990 - </a:t>
            </a:r>
            <a:r>
              <a:rPr lang="en-US" sz="1800" dirty="0"/>
              <a:t>introduction of</a:t>
            </a:r>
            <a:r>
              <a:rPr lang="en-US" sz="1800" b="1" dirty="0"/>
              <a:t> </a:t>
            </a:r>
            <a:r>
              <a:rPr lang="en-US" sz="1800" b="1" dirty="0" smtClean="0"/>
              <a:t>fluconazole</a:t>
            </a:r>
            <a:r>
              <a:rPr lang="en-US" sz="1800" dirty="0" smtClean="0"/>
              <a:t>, excellent </a:t>
            </a:r>
            <a:r>
              <a:rPr lang="en-US" sz="1800" dirty="0"/>
              <a:t>oral bioavailability; </a:t>
            </a:r>
            <a:r>
              <a:rPr lang="en-US" sz="1800" dirty="0" smtClean="0"/>
              <a:t>lower </a:t>
            </a:r>
            <a:r>
              <a:rPr lang="en-US" sz="1800" dirty="0"/>
              <a:t>risk of drug interactions and toxicity in critically ill </a:t>
            </a:r>
            <a:r>
              <a:rPr lang="en-US" sz="1800" dirty="0" smtClean="0"/>
              <a:t>patients</a:t>
            </a:r>
            <a:r>
              <a:rPr lang="en-US" sz="1800" baseline="30000" dirty="0"/>
              <a:t>2</a:t>
            </a:r>
            <a:endParaRPr lang="en-US" sz="1800" dirty="0"/>
          </a:p>
          <a:p>
            <a:r>
              <a:rPr lang="en-US" sz="1800" dirty="0"/>
              <a:t>2002</a:t>
            </a:r>
            <a:r>
              <a:rPr lang="en-US" sz="1800" dirty="0" smtClean="0">
                <a:effectLst/>
              </a:rPr>
              <a:t> - </a:t>
            </a:r>
            <a:r>
              <a:rPr lang="en-US" sz="1800" dirty="0"/>
              <a:t>The introduction of the broader-spectrum </a:t>
            </a:r>
            <a:r>
              <a:rPr lang="en-US" sz="1800" b="1" dirty="0" err="1"/>
              <a:t>triazoles</a:t>
            </a:r>
            <a:r>
              <a:rPr lang="en-US" sz="1800" b="1" dirty="0"/>
              <a:t> </a:t>
            </a:r>
            <a:r>
              <a:rPr lang="en-US" sz="1800" b="1" dirty="0" err="1"/>
              <a:t>voriconazole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r>
              <a:rPr lang="en-US" sz="1800" b="1" dirty="0" smtClean="0"/>
              <a:t>2006 </a:t>
            </a:r>
            <a:r>
              <a:rPr lang="en-US" sz="1800" dirty="0" smtClean="0"/>
              <a:t>- </a:t>
            </a:r>
            <a:r>
              <a:rPr lang="en-US" sz="1800" b="1" dirty="0" smtClean="0"/>
              <a:t>posaconazole</a:t>
            </a:r>
            <a:r>
              <a:rPr lang="en-US" sz="1800" baseline="30000" dirty="0" smtClean="0"/>
              <a:t>2</a:t>
            </a:r>
          </a:p>
          <a:p>
            <a:r>
              <a:rPr lang="en-US" sz="1800" dirty="0"/>
              <a:t>The</a:t>
            </a:r>
            <a:r>
              <a:rPr lang="en-US" sz="1800" b="1" dirty="0"/>
              <a:t> </a:t>
            </a:r>
            <a:r>
              <a:rPr lang="en-US" sz="1800" b="1" dirty="0" err="1"/>
              <a:t>echinocandins</a:t>
            </a:r>
            <a:r>
              <a:rPr lang="en-US" sz="1800" b="1" dirty="0"/>
              <a:t> </a:t>
            </a:r>
            <a:r>
              <a:rPr lang="en-US" sz="1800" dirty="0"/>
              <a:t>were </a:t>
            </a:r>
            <a:r>
              <a:rPr lang="en-US" sz="1800" dirty="0" smtClean="0"/>
              <a:t>the newest </a:t>
            </a:r>
            <a:r>
              <a:rPr lang="en-US" sz="1800" dirty="0"/>
              <a:t>class of antifungal drugs </a:t>
            </a:r>
            <a:r>
              <a:rPr lang="en-US" sz="1800" dirty="0" smtClean="0"/>
              <a:t>developed</a:t>
            </a:r>
            <a:r>
              <a:rPr lang="en-US" sz="1800" baseline="30000" dirty="0" smtClean="0"/>
              <a:t>3</a:t>
            </a:r>
            <a:endParaRPr lang="en-US" sz="1800" dirty="0"/>
          </a:p>
          <a:p>
            <a:endParaRPr lang="en-US" sz="1800" baseline="30000" dirty="0" smtClean="0"/>
          </a:p>
          <a:p>
            <a:endParaRPr lang="en-US" sz="1800" b="1" dirty="0" smtClean="0"/>
          </a:p>
          <a:p>
            <a:endParaRPr lang="en-US" sz="1800" baseline="30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815" y="5744192"/>
            <a:ext cx="878816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 smtClean="0">
                <a:latin typeface="+mj-lt"/>
              </a:rPr>
              <a:t>1</a:t>
            </a:r>
            <a:r>
              <a:rPr lang="en-US" sz="1100" dirty="0">
                <a:latin typeface="+mj-lt"/>
              </a:rPr>
              <a:t> </a:t>
            </a:r>
            <a:r>
              <a:rPr lang="en-US" sz="1100" dirty="0" smtClean="0">
                <a:latin typeface="+mj-lt"/>
                <a:cs typeface="Apple Symbols"/>
              </a:rPr>
              <a:t>Thomas M. Daniel, Gerald L. Baum</a:t>
            </a:r>
            <a:r>
              <a:rPr lang="en-US" sz="1100" i="1" dirty="0" smtClean="0">
                <a:latin typeface="+mj-lt"/>
                <a:cs typeface="Apple Symbols"/>
              </a:rPr>
              <a:t>. Drama and Discovery: The Story of Histoplasmosis.</a:t>
            </a:r>
            <a:r>
              <a:rPr lang="en-US" sz="1100" dirty="0" smtClean="0">
                <a:latin typeface="+mj-lt"/>
                <a:cs typeface="Apple Symbols"/>
              </a:rPr>
              <a:t> Greenwood Publishing Group, 2002 .Pag.116</a:t>
            </a:r>
          </a:p>
          <a:p>
            <a:r>
              <a:rPr lang="en-US" sz="1100" baseline="30000" dirty="0" smtClean="0">
                <a:latin typeface="+mj-lt"/>
                <a:cs typeface="Apple Symbols"/>
                <a:hlinkClick r:id="rId2"/>
              </a:rPr>
              <a:t>2</a:t>
            </a:r>
            <a:r>
              <a:rPr lang="en-US" sz="1100" dirty="0" smtClean="0">
                <a:latin typeface="+mj-lt"/>
                <a:cs typeface="Apple Symbols"/>
                <a:hlinkClick r:id="rId2"/>
              </a:rPr>
              <a:t>Russell E. Lewis</a:t>
            </a:r>
            <a:r>
              <a:rPr lang="en-US" sz="1100" dirty="0" smtClean="0">
                <a:latin typeface="+mj-lt"/>
                <a:cs typeface="Apple Symbols"/>
              </a:rPr>
              <a:t>. </a:t>
            </a:r>
            <a:r>
              <a:rPr lang="en-US" sz="1100" i="1" dirty="0" smtClean="0">
                <a:latin typeface="+mj-lt"/>
                <a:cs typeface="Apple Symbols"/>
              </a:rPr>
              <a:t>Current Concepts in Antifungal Pharmacology</a:t>
            </a:r>
            <a:r>
              <a:rPr lang="en-US" sz="1100" dirty="0" smtClean="0">
                <a:latin typeface="+mj-lt"/>
                <a:cs typeface="Apple Symbols"/>
              </a:rPr>
              <a:t>. Mayo </a:t>
            </a:r>
            <a:r>
              <a:rPr lang="en-US" sz="1100" dirty="0" err="1" smtClean="0">
                <a:latin typeface="+mj-lt"/>
                <a:cs typeface="Apple Symbols"/>
              </a:rPr>
              <a:t>Clin</a:t>
            </a:r>
            <a:r>
              <a:rPr lang="en-US" sz="1100" dirty="0" smtClean="0">
                <a:latin typeface="+mj-lt"/>
                <a:cs typeface="Apple Symbols"/>
              </a:rPr>
              <a:t> Proc. 2011 Aug; 86(8): 805–817. http://www.ncbi.nlm.nih.gov/pmc/articles/PMC3146381/</a:t>
            </a:r>
          </a:p>
          <a:p>
            <a:pPr fontAlgn="base"/>
            <a:r>
              <a:rPr lang="en-US" sz="1100" baseline="30000" dirty="0" smtClean="0">
                <a:latin typeface="+mj-lt"/>
                <a:cs typeface="Apple Symbols"/>
              </a:rPr>
              <a:t>3</a:t>
            </a:r>
            <a:r>
              <a:rPr lang="en-US" sz="1100" dirty="0" smtClean="0">
                <a:latin typeface="+mj-lt"/>
                <a:cs typeface="Apple Symbols"/>
              </a:rPr>
              <a:t>E.Doods S2006. </a:t>
            </a:r>
            <a:r>
              <a:rPr lang="en-US" sz="1100" i="1" dirty="0" smtClean="0">
                <a:latin typeface="+mj-lt"/>
                <a:cs typeface="Apple Symbols"/>
              </a:rPr>
              <a:t>Pharmacology of Systemic Antifungal Agents. </a:t>
            </a:r>
            <a:r>
              <a:rPr lang="en-US" sz="1100" dirty="0" smtClean="0">
                <a:latin typeface="+mj-lt"/>
                <a:cs typeface="Apple Symbols"/>
              </a:rPr>
              <a:t>The Infectious Diseases Society of America 2006</a:t>
            </a:r>
            <a:endParaRPr lang="en-US" sz="1100" b="1" dirty="0" smtClean="0">
              <a:latin typeface="+mj-lt"/>
              <a:cs typeface="Apple Symbols"/>
            </a:endParaRPr>
          </a:p>
          <a:p>
            <a:pPr fontAlgn="base"/>
            <a:r>
              <a:rPr lang="en-US" sz="1100" i="1" dirty="0" smtClean="0">
                <a:latin typeface="+mj-lt"/>
                <a:cs typeface="Apple Symbols"/>
                <a:hlinkClick r:id="rId3"/>
              </a:rPr>
              <a:t>http://</a:t>
            </a:r>
            <a:r>
              <a:rPr lang="en-US" sz="1100" i="1" dirty="0" smtClean="0">
                <a:latin typeface="+mj-lt"/>
                <a:cs typeface="Apple Symbols"/>
                <a:hlinkClick r:id="rId3"/>
              </a:rPr>
              <a:t>cid.oxfordjournals.org/content/43/Supplement_1/S28.full</a:t>
            </a:r>
            <a:endParaRPr lang="en-US" sz="1100" b="1" dirty="0">
              <a:latin typeface="+mj-lt"/>
              <a:cs typeface="Apple Symbols"/>
            </a:endParaRPr>
          </a:p>
          <a:p>
            <a:pPr algn="r" fontAlgn="base"/>
            <a:r>
              <a:rPr lang="en-US" sz="1200" b="1" i="1" dirty="0" smtClean="0">
                <a:solidFill>
                  <a:srgbClr val="FF0000"/>
                </a:solidFill>
              </a:rPr>
              <a:t>  </a:t>
            </a:r>
            <a:r>
              <a:rPr lang="en-US" sz="1400" b="1" i="1" dirty="0" smtClean="0">
                <a:solidFill>
                  <a:srgbClr val="FF0000"/>
                </a:solidFill>
              </a:rPr>
              <a:t>Meily Gomez</a:t>
            </a:r>
            <a:endParaRPr lang="en-US" sz="1400" b="1" i="1" baseline="30000" dirty="0" smtClean="0">
              <a:solidFill>
                <a:srgbClr val="FF0000"/>
              </a:solidFill>
            </a:endParaRPr>
          </a:p>
          <a:p>
            <a:endParaRPr lang="en-US" sz="1200" baseline="30000" dirty="0"/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 bwMode="auto">
          <a:xfrm>
            <a:off x="325815" y="29043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rmAutofit/>
          </a:bodyPr>
          <a:lstStyle/>
          <a:p>
            <a:r>
              <a:rPr lang="en-US" sz="4000" cap="all" dirty="0" smtClean="0">
                <a:solidFill>
                  <a:srgbClr val="FFFFFF"/>
                </a:solidFill>
              </a:rPr>
              <a:t>Introduction</a:t>
            </a:r>
            <a:endParaRPr lang="en-US" sz="4000" cap="all" dirty="0"/>
          </a:p>
        </p:txBody>
      </p:sp>
    </p:spTree>
    <p:extLst>
      <p:ext uri="{BB962C8B-B14F-4D97-AF65-F5344CB8AC3E}">
        <p14:creationId xmlns:p14="http://schemas.microsoft.com/office/powerpoint/2010/main" val="16836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Major adverse/oral effects of antifungal medications</a:t>
            </a:r>
            <a:endParaRPr lang="en-US" sz="3800" cap="all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3333" y="1709668"/>
            <a:ext cx="5923434" cy="351882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/>
              <a:t>Ketoconazole</a:t>
            </a:r>
            <a:r>
              <a:rPr lang="en-US" sz="3300" dirty="0"/>
              <a:t> (</a:t>
            </a:r>
            <a:r>
              <a:rPr lang="en-US" sz="3300" i="1" dirty="0">
                <a:solidFill>
                  <a:srgbClr val="FF0000"/>
                </a:solidFill>
              </a:rPr>
              <a:t>Topical</a:t>
            </a:r>
            <a:r>
              <a:rPr lang="en-US" sz="3300" dirty="0"/>
              <a:t>)</a:t>
            </a:r>
          </a:p>
          <a:p>
            <a:pPr lvl="0"/>
            <a:r>
              <a:rPr lang="en-US" sz="3300" dirty="0"/>
              <a:t>Stinging, local </a:t>
            </a:r>
            <a:r>
              <a:rPr lang="en-US" sz="3300" dirty="0" smtClean="0"/>
              <a:t>burning</a:t>
            </a:r>
            <a:endParaRPr lang="en-US" sz="3300" dirty="0"/>
          </a:p>
          <a:p>
            <a:pPr lvl="0"/>
            <a:r>
              <a:rPr lang="en-US" sz="3300" dirty="0"/>
              <a:t>Contact </a:t>
            </a:r>
            <a:r>
              <a:rPr lang="en-US" sz="3300" dirty="0" smtClean="0"/>
              <a:t>dermatitis, </a:t>
            </a:r>
            <a:r>
              <a:rPr lang="en-US" sz="3300" dirty="0"/>
              <a:t>d</a:t>
            </a:r>
            <a:r>
              <a:rPr lang="en-US" sz="3300" dirty="0" smtClean="0"/>
              <a:t>ischarge </a:t>
            </a:r>
            <a:endParaRPr lang="en-US" sz="3300" dirty="0"/>
          </a:p>
          <a:p>
            <a:pPr lvl="0"/>
            <a:r>
              <a:rPr lang="en-US" sz="3300" dirty="0"/>
              <a:t>Dizziness, dryness, facial swelling, erythema, headache</a:t>
            </a:r>
          </a:p>
          <a:p>
            <a:pPr lvl="0"/>
            <a:r>
              <a:rPr lang="en-US" sz="3300" dirty="0"/>
              <a:t>Ocular irritation/swelling, pustules, pyogenic </a:t>
            </a:r>
            <a:r>
              <a:rPr lang="en-US" sz="3300" dirty="0" smtClean="0"/>
              <a:t>granuloma (benign vascular lesions of the skin)</a:t>
            </a:r>
            <a:endParaRPr lang="en-US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b="1" dirty="0" smtClean="0"/>
              <a:t>Ketoconazole </a:t>
            </a:r>
            <a:r>
              <a:rPr lang="en-US" sz="3300" dirty="0" smtClean="0"/>
              <a:t>(</a:t>
            </a:r>
            <a:r>
              <a:rPr lang="en-US" sz="3300" i="1" dirty="0" smtClean="0">
                <a:solidFill>
                  <a:srgbClr val="FF0000"/>
                </a:solidFill>
              </a:rPr>
              <a:t>Systemic</a:t>
            </a:r>
            <a:r>
              <a:rPr lang="en-US" sz="3300" dirty="0" smtClean="0"/>
              <a:t>)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00" dirty="0" smtClean="0"/>
              <a:t> Gastrointestinal: nausea/vomiting/abdominal pain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00" dirty="0" smtClean="0"/>
              <a:t> Dermatologic: Pruritus (severe itching)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b="1" dirty="0" smtClean="0"/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endParaRPr lang="en-US" sz="3600" dirty="0" smtClean="0"/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288" y="1845424"/>
            <a:ext cx="2201911" cy="1875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095" y="4404756"/>
            <a:ext cx="2529626" cy="18349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3740" y="6137694"/>
            <a:ext cx="8690260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US" sz="900" dirty="0"/>
              <a:t>References: Drug Information Handbook for Dentistry Hygienist, 21 Edition</a:t>
            </a:r>
          </a:p>
          <a:p>
            <a:pPr fontAlgn="base">
              <a:lnSpc>
                <a:spcPct val="120000"/>
              </a:lnSpc>
            </a:pPr>
            <a:r>
              <a:rPr lang="en-US" sz="900" dirty="0" smtClean="0">
                <a:hlinkClick r:id="rId4"/>
              </a:rPr>
              <a:t>http</a:t>
            </a:r>
            <a:r>
              <a:rPr lang="en-US" sz="900" dirty="0">
                <a:hlinkClick r:id="rId4"/>
              </a:rPr>
              <a:t>://img.medscape.com/pi/emed/ckb/rheumatology/329097-1339496-332125-1582480.jpg</a:t>
            </a:r>
            <a:endParaRPr lang="en-US" sz="900" dirty="0"/>
          </a:p>
          <a:p>
            <a:pPr fontAlgn="base">
              <a:lnSpc>
                <a:spcPct val="120000"/>
              </a:lnSpc>
            </a:pPr>
            <a:r>
              <a:rPr lang="en-US" sz="900" dirty="0">
                <a:hlinkClick r:id="rId5"/>
              </a:rPr>
              <a:t>http://</a:t>
            </a:r>
            <a:r>
              <a:rPr lang="en-US" sz="900" dirty="0" smtClean="0">
                <a:hlinkClick r:id="rId5"/>
              </a:rPr>
              <a:t>www.usefulhomeremedies.com/wp-content/uploads/2014/11/Tooth-Ache-home-remedy.jpg</a:t>
            </a:r>
            <a:endParaRPr lang="en-US" sz="900" dirty="0" smtClean="0"/>
          </a:p>
          <a:p>
            <a:pPr algn="r" fontAlgn="base">
              <a:lnSpc>
                <a:spcPct val="120000"/>
              </a:lnSpc>
            </a:pPr>
            <a:r>
              <a:rPr lang="en-US" sz="1200" b="1" i="1" dirty="0">
                <a:solidFill>
                  <a:srgbClr val="FF0000"/>
                </a:solidFill>
              </a:rPr>
              <a:t>Rebekah </a:t>
            </a:r>
            <a:r>
              <a:rPr lang="en-US" sz="1200" b="1" i="1" dirty="0" err="1">
                <a:solidFill>
                  <a:srgbClr val="FF0000"/>
                </a:solidFill>
              </a:rPr>
              <a:t>Philogene</a:t>
            </a:r>
            <a:endParaRPr lang="en-US" sz="1200" b="1" i="1" dirty="0">
              <a:solidFill>
                <a:srgbClr val="FF0000"/>
              </a:solidFill>
            </a:endParaRPr>
          </a:p>
          <a:p>
            <a:pPr fontAlgn="base">
              <a:lnSpc>
                <a:spcPct val="120000"/>
              </a:lnSpc>
            </a:pPr>
            <a:endParaRPr lang="en-US" sz="900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722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Major adverse/oral effects of antifungal medications</a:t>
            </a:r>
            <a:endParaRPr lang="en-US" sz="3800" cap="all" dirty="0"/>
          </a:p>
        </p:txBody>
      </p:sp>
      <p:sp>
        <p:nvSpPr>
          <p:cNvPr id="3" name="Rectangle 2"/>
          <p:cNvSpPr/>
          <p:nvPr/>
        </p:nvSpPr>
        <p:spPr>
          <a:xfrm>
            <a:off x="423333" y="1475205"/>
            <a:ext cx="4572000" cy="44135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Fluconazole </a:t>
            </a:r>
            <a:r>
              <a:rPr lang="en-US" dirty="0"/>
              <a:t>(</a:t>
            </a:r>
            <a:r>
              <a:rPr lang="en-US" i="1" dirty="0">
                <a:solidFill>
                  <a:srgbClr val="FF0000"/>
                </a:solidFill>
              </a:rPr>
              <a:t>Systemic</a:t>
            </a:r>
            <a:r>
              <a:rPr lang="en-US" dirty="0"/>
              <a:t>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CNS: Headache and dizziness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Gastrointestinal: Nausea, abdominal pain, vomiting, diarrhea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Dermatologic: </a:t>
            </a:r>
            <a:r>
              <a:rPr lang="en-US" dirty="0" smtClean="0"/>
              <a:t>Rash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Abnormal taste </a:t>
            </a:r>
            <a:endParaRPr lang="en-US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Iitraconazole </a:t>
            </a:r>
            <a:r>
              <a:rPr lang="en-US" dirty="0"/>
              <a:t>(</a:t>
            </a:r>
            <a:r>
              <a:rPr lang="en-US" i="1" dirty="0">
                <a:solidFill>
                  <a:srgbClr val="FF0000"/>
                </a:solidFill>
              </a:rPr>
              <a:t>Systemic</a:t>
            </a:r>
            <a:r>
              <a:rPr lang="en-US" dirty="0"/>
              <a:t>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Gastrointestinal: Diarrhea, constipation, </a:t>
            </a:r>
            <a:r>
              <a:rPr lang="en-US" dirty="0" smtClean="0"/>
              <a:t>bloating, </a:t>
            </a:r>
            <a:r>
              <a:rPr lang="en-US" dirty="0"/>
              <a:t>mild nausea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CNS: Headache, dizziness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Dermatologic: mild itching or </a:t>
            </a:r>
            <a:r>
              <a:rPr lang="en-US" dirty="0" smtClean="0"/>
              <a:t>skin </a:t>
            </a:r>
            <a:r>
              <a:rPr lang="en-US" dirty="0"/>
              <a:t>rash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Joint/muscle </a:t>
            </a:r>
            <a:r>
              <a:rPr lang="en-US" dirty="0"/>
              <a:t>pain, abnormal taste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659" y="1610560"/>
            <a:ext cx="2537460" cy="22383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722" y="4124916"/>
            <a:ext cx="3800211" cy="20285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2012" y="6164753"/>
            <a:ext cx="8911988" cy="85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US" sz="900" dirty="0"/>
              <a:t>References: Drug Information Handbook for Dentistry Hygienist, 21 Edition</a:t>
            </a:r>
          </a:p>
          <a:p>
            <a:r>
              <a:rPr lang="en-US" sz="900" dirty="0">
                <a:hlinkClick r:id="rId4"/>
              </a:rPr>
              <a:t>http://</a:t>
            </a:r>
            <a:r>
              <a:rPr lang="en-US" sz="900" dirty="0" smtClean="0">
                <a:hlinkClick r:id="rId4"/>
              </a:rPr>
              <a:t>www.digitaldentalmagazine.com/wp-content/uploads/2014/06/oral-care.jpg</a:t>
            </a:r>
            <a:endParaRPr lang="en-US" sz="900" dirty="0" smtClean="0"/>
          </a:p>
          <a:p>
            <a:r>
              <a:rPr lang="en-US" sz="900" dirty="0"/>
              <a:t>http://dailyplateofcrazy.com/wp-content/uploads/2012/08/Young-Woman-with-Headache.png</a:t>
            </a:r>
          </a:p>
          <a:p>
            <a:pPr algn="r"/>
            <a:r>
              <a:rPr lang="en-US" sz="1200" b="1" i="1" dirty="0">
                <a:solidFill>
                  <a:srgbClr val="FF0000"/>
                </a:solidFill>
              </a:rPr>
              <a:t>Rebekah </a:t>
            </a:r>
            <a:r>
              <a:rPr lang="en-US" sz="1200" b="1" i="1" dirty="0" err="1">
                <a:solidFill>
                  <a:srgbClr val="FF0000"/>
                </a:solidFill>
              </a:rPr>
              <a:t>Philogene</a:t>
            </a:r>
            <a:endParaRPr lang="en-US" sz="1200" b="1" i="1" dirty="0">
              <a:solidFill>
                <a:srgbClr val="FF0000"/>
              </a:solidFill>
            </a:endParaRPr>
          </a:p>
          <a:p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9723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effects of antifungal medications on dental treatment</a:t>
            </a:r>
            <a:endParaRPr lang="en-US" sz="3800" cap="all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2594" y="1659161"/>
            <a:ext cx="5177481" cy="41033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Miconazole</a:t>
            </a:r>
            <a:r>
              <a:rPr lang="en-US" sz="1800" dirty="0" smtClean="0"/>
              <a:t> (</a:t>
            </a:r>
            <a:r>
              <a:rPr lang="en-US" sz="1800" i="1" dirty="0" smtClean="0">
                <a:solidFill>
                  <a:srgbClr val="FF0000"/>
                </a:solidFill>
              </a:rPr>
              <a:t>Systemic</a:t>
            </a:r>
            <a:r>
              <a:rPr lang="en-US" sz="1800" dirty="0" smtClean="0"/>
              <a:t>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Application site reactions include burning, discomfort, edema, </a:t>
            </a:r>
            <a:r>
              <a:rPr lang="en-US" sz="1800" dirty="0" err="1" smtClean="0"/>
              <a:t>glossodynia</a:t>
            </a:r>
            <a:r>
              <a:rPr lang="en-US" sz="1800" dirty="0" smtClean="0"/>
              <a:t> (burning sensation in the mouth), pain, pruritus (severe itching), toothache, ulceration, abnormal taste and </a:t>
            </a:r>
            <a:r>
              <a:rPr lang="en-US" sz="1800" dirty="0"/>
              <a:t>xerostomia, oral </a:t>
            </a:r>
            <a:r>
              <a:rPr lang="en-US" sz="1800" dirty="0" smtClean="0"/>
              <a:t>discomfort</a:t>
            </a:r>
            <a:endParaRPr lang="en-US" sz="1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CNS</a:t>
            </a:r>
            <a:r>
              <a:rPr lang="en-US" sz="1800" dirty="0"/>
              <a:t>: Headache, fatigue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Gastrointestinal: Diarrhea, nausea, </a:t>
            </a:r>
            <a:r>
              <a:rPr lang="en-US" sz="1800" dirty="0" smtClean="0"/>
              <a:t>vomiting, abnormal </a:t>
            </a:r>
            <a:r>
              <a:rPr lang="en-US" sz="1800" dirty="0"/>
              <a:t>taste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sz="58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075" y="3988534"/>
            <a:ext cx="3384019" cy="1920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262" y="1682690"/>
            <a:ext cx="3069644" cy="20281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2594" y="6055870"/>
            <a:ext cx="856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References: Drug Information Handbook for Dentistry Hygienist, 21 Edition</a:t>
            </a:r>
          </a:p>
          <a:p>
            <a:r>
              <a:rPr lang="en-US" sz="900" dirty="0" smtClean="0">
                <a:hlinkClick r:id="rId4"/>
              </a:rPr>
              <a:t>http</a:t>
            </a:r>
            <a:r>
              <a:rPr lang="en-US" sz="900" dirty="0">
                <a:hlinkClick r:id="rId4"/>
              </a:rPr>
              <a:t>://www.healthyveganstyle.com/wpcontent/uploads/2015/10/cankersore_Mouth_ulcer.jg</a:t>
            </a:r>
            <a:endParaRPr lang="en-US" sz="900" dirty="0"/>
          </a:p>
          <a:p>
            <a:r>
              <a:rPr lang="en-US" sz="900" dirty="0">
                <a:hlinkClick r:id="rId5"/>
              </a:rPr>
              <a:t>https://</a:t>
            </a:r>
            <a:r>
              <a:rPr lang="en-US" sz="900" dirty="0" smtClean="0">
                <a:hlinkClick r:id="rId5"/>
              </a:rPr>
              <a:t>s3.amazonaws.com/healthtap-public/ht-staging/user_answer/avatars/289150/large/open-uri20120709-25963-1b9kwm8.jpeg?1357699484</a:t>
            </a:r>
            <a:endParaRPr lang="en-US" sz="900" dirty="0" smtClean="0"/>
          </a:p>
          <a:p>
            <a:pPr algn="r"/>
            <a:r>
              <a:rPr lang="en-US" sz="1200" b="1" i="1" dirty="0">
                <a:solidFill>
                  <a:srgbClr val="FF0000"/>
                </a:solidFill>
              </a:rPr>
              <a:t>Rebekah </a:t>
            </a:r>
            <a:r>
              <a:rPr lang="en-US" sz="1200" b="1" i="1" dirty="0" err="1">
                <a:solidFill>
                  <a:srgbClr val="FF0000"/>
                </a:solidFill>
              </a:rPr>
              <a:t>Philogene</a:t>
            </a:r>
            <a:endParaRPr lang="en-US" sz="1200" b="1" i="1" dirty="0">
              <a:solidFill>
                <a:srgbClr val="FF0000"/>
              </a:solidFill>
            </a:endParaRP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997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references</a:t>
            </a:r>
            <a:endParaRPr lang="en-US" sz="38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423333" y="1444978"/>
            <a:ext cx="84723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Thomas M. Daniel, Gerald L. Baum</a:t>
            </a:r>
            <a:r>
              <a:rPr lang="en-US" sz="1600" i="1" dirty="0"/>
              <a:t>. Drama and Discovery: The Story of Histoplasmosis.</a:t>
            </a:r>
            <a:r>
              <a:rPr lang="en-US" sz="1600" dirty="0"/>
              <a:t> Greenwood Publishing Group, 2002 .</a:t>
            </a:r>
            <a:r>
              <a:rPr lang="en-US" sz="1600" dirty="0" smtClean="0"/>
              <a:t>Pag.116</a:t>
            </a:r>
          </a:p>
          <a:p>
            <a:endParaRPr lang="en-US" sz="1600" dirty="0"/>
          </a:p>
          <a:p>
            <a:r>
              <a:rPr lang="en-US" sz="1600" dirty="0">
                <a:hlinkClick r:id="rId2"/>
              </a:rPr>
              <a:t>Russell E. Lewis</a:t>
            </a:r>
            <a:r>
              <a:rPr lang="en-US" sz="1600" dirty="0"/>
              <a:t>. </a:t>
            </a:r>
            <a:r>
              <a:rPr lang="en-US" sz="1600" i="1" dirty="0"/>
              <a:t>Current Concepts in Antifungal Pharmacology</a:t>
            </a:r>
            <a:r>
              <a:rPr lang="en-US" sz="1600" dirty="0"/>
              <a:t>. Mayo </a:t>
            </a:r>
            <a:r>
              <a:rPr lang="en-US" sz="1600" dirty="0" err="1"/>
              <a:t>Clin</a:t>
            </a:r>
            <a:r>
              <a:rPr lang="en-US" sz="1600" dirty="0"/>
              <a:t> Proc. 2011 Aug; 86(8): 805–817. </a:t>
            </a:r>
            <a:r>
              <a:rPr lang="en-US" sz="1600" dirty="0">
                <a:hlinkClick r:id="rId3"/>
              </a:rPr>
              <a:t>http://www.ncbi.nlm.nih.gov/pmc/articles/PMC3146381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err="1"/>
              <a:t>E.Doods</a:t>
            </a:r>
            <a:r>
              <a:rPr lang="en-US" sz="1600" dirty="0"/>
              <a:t> S2006. </a:t>
            </a:r>
            <a:r>
              <a:rPr lang="en-US" sz="1600" i="1" dirty="0"/>
              <a:t>Pharmacology of Systemic Antifungal Agents. </a:t>
            </a:r>
            <a:r>
              <a:rPr lang="en-US" sz="1600" dirty="0"/>
              <a:t>The Infectious Diseases Society of America 2006 </a:t>
            </a:r>
            <a:r>
              <a:rPr lang="en-US" sz="1600" i="1" dirty="0">
                <a:hlinkClick r:id="rId4"/>
              </a:rPr>
              <a:t>http://</a:t>
            </a:r>
            <a:r>
              <a:rPr lang="en-US" sz="1600" i="1" dirty="0" smtClean="0">
                <a:hlinkClick r:id="rId4"/>
              </a:rPr>
              <a:t>cid.oxfordjournals.org/content/43/Supplement_1/S28.full</a:t>
            </a:r>
            <a:endParaRPr lang="en-US" sz="1600" i="1" dirty="0" smtClean="0"/>
          </a:p>
          <a:p>
            <a:endParaRPr lang="en-US" sz="1600" dirty="0"/>
          </a:p>
          <a:p>
            <a:r>
              <a:rPr lang="en-US" sz="1600" u="sng" dirty="0" err="1">
                <a:hlinkClick r:id="rId5"/>
              </a:rPr>
              <a:t>Dupont</a:t>
            </a:r>
            <a:r>
              <a:rPr lang="en-US" sz="1600" u="sng" dirty="0">
                <a:hlinkClick r:id="rId5"/>
              </a:rPr>
              <a:t> B</a:t>
            </a:r>
            <a:r>
              <a:rPr lang="en-US" sz="1600" dirty="0"/>
              <a:t> </a:t>
            </a:r>
            <a:r>
              <a:rPr lang="en-US" sz="1600" i="1" dirty="0"/>
              <a:t>.Use of topical antifungal.  Agents.</a:t>
            </a:r>
            <a:r>
              <a:rPr lang="en-US" sz="1600" dirty="0"/>
              <a:t> 2006 May-Jun;61(3):251-4. gov. </a:t>
            </a:r>
            <a:r>
              <a:rPr lang="en-US" sz="1600" u="sng" dirty="0">
                <a:hlinkClick r:id="rId6"/>
              </a:rPr>
              <a:t>http://www.ncbi.nlm.nih.gov/pubmed/16989127</a:t>
            </a:r>
            <a:endParaRPr lang="en-US" sz="1600" dirty="0"/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Weinberg, Mea A., Cheryl M. </a:t>
            </a:r>
            <a:r>
              <a:rPr lang="en-US" sz="1600" dirty="0" err="1"/>
              <a:t>Westphal</a:t>
            </a:r>
            <a:r>
              <a:rPr lang="en-US" sz="1600" dirty="0"/>
              <a:t>. </a:t>
            </a:r>
            <a:r>
              <a:rPr lang="en-US" sz="1600" dirty="0" err="1"/>
              <a:t>Theile</a:t>
            </a:r>
            <a:r>
              <a:rPr lang="en-US" sz="1600" dirty="0"/>
              <a:t>, and James Burke. Fine. Oral Pharmacology for the Dental Hygienist. 2nd ed. p. 139-155. Boston: Pearson, 2013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>
                <a:hlinkClick r:id="rId7"/>
              </a:rPr>
              <a:t>http</a:t>
            </a:r>
            <a:r>
              <a:rPr lang="en-US" sz="1600" dirty="0">
                <a:hlinkClick r:id="rId7"/>
              </a:rPr>
              <a:t>://www.ncbi.nlm.nih.gov/pmc/articles/PMC2532582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endParaRPr lang="en-US" sz="1600" dirty="0"/>
          </a:p>
          <a:p>
            <a:pPr fontAlgn="base"/>
            <a:r>
              <a:rPr lang="en-US" sz="1600" dirty="0"/>
              <a:t>Patel, </a:t>
            </a:r>
            <a:r>
              <a:rPr lang="en-US" sz="1600" dirty="0" err="1"/>
              <a:t>Payal</a:t>
            </a:r>
            <a:r>
              <a:rPr lang="en-US" sz="1600" dirty="0"/>
              <a:t> K., et. al. “The Changing Epidemiology of Oropharyngeal Candidiasis in Patients with HIV/AIDS in the Era of Antiretroviral Therapy.” </a:t>
            </a:r>
            <a:r>
              <a:rPr lang="en-US" sz="1600" i="1" dirty="0"/>
              <a:t>AIDS Research and Treatment, </a:t>
            </a:r>
            <a:r>
              <a:rPr lang="en-US" sz="1600" dirty="0"/>
              <a:t>2012 (2012): n. </a:t>
            </a:r>
            <a:r>
              <a:rPr lang="en-US" sz="1600" dirty="0" err="1"/>
              <a:t>pag</a:t>
            </a:r>
            <a:r>
              <a:rPr lang="en-US" sz="1600" dirty="0"/>
              <a:t>. Web. 30 July 2016</a:t>
            </a:r>
            <a:r>
              <a:rPr lang="en-U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7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References</a:t>
            </a:r>
            <a:endParaRPr lang="en-US" sz="38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423333" y="1456267"/>
            <a:ext cx="859648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dirty="0"/>
              <a:t>Armstrong-James, Darius, Graeme </a:t>
            </a:r>
            <a:r>
              <a:rPr lang="en-US" sz="1600" dirty="0" err="1"/>
              <a:t>Meintjes</a:t>
            </a:r>
            <a:r>
              <a:rPr lang="en-US" sz="1600" dirty="0"/>
              <a:t>, and Gordon D. Brown. “A Neglected Epidemic: Fungal Infections in HIV/AIDS.” </a:t>
            </a:r>
            <a:r>
              <a:rPr lang="en-US" sz="1600" i="1" dirty="0"/>
              <a:t>Trends in Microbiology, </a:t>
            </a:r>
            <a:r>
              <a:rPr lang="en-US" sz="1600" dirty="0"/>
              <a:t>Vol. 22 (3), 2014: 120-27. Web. 30 July 2016</a:t>
            </a:r>
            <a:r>
              <a:rPr lang="en-US" sz="1600" dirty="0" smtClean="0"/>
              <a:t>.</a:t>
            </a:r>
          </a:p>
          <a:p>
            <a:pPr fontAlgn="base"/>
            <a:endParaRPr lang="en-US" sz="1600" dirty="0"/>
          </a:p>
          <a:p>
            <a:r>
              <a:rPr lang="en-US" sz="1600" dirty="0"/>
              <a:t>Weinberg, Mea A., Cheryl M. </a:t>
            </a:r>
            <a:r>
              <a:rPr lang="en-US" sz="1600" dirty="0" err="1"/>
              <a:t>Westphal</a:t>
            </a:r>
            <a:r>
              <a:rPr lang="en-US" sz="1600" dirty="0"/>
              <a:t>. </a:t>
            </a:r>
            <a:r>
              <a:rPr lang="en-US" sz="1600" dirty="0" err="1"/>
              <a:t>Theile</a:t>
            </a:r>
            <a:r>
              <a:rPr lang="en-US" sz="1600" dirty="0"/>
              <a:t>, and James Burke. Fine. Oral Pharmacology for the Dental Hygienist. 2nd ed. p. 139-155. Boston: Pearson, 2013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Bowman, S., &amp; Free, S. (2006). The structure and synthesis of the fungal cell wall. </a:t>
            </a:r>
            <a:r>
              <a:rPr lang="en-US" sz="1600" i="1" dirty="0" err="1"/>
              <a:t>BioEssays</a:t>
            </a:r>
            <a:r>
              <a:rPr lang="en-US" sz="1600" i="1" dirty="0"/>
              <a:t>,</a:t>
            </a:r>
            <a:r>
              <a:rPr lang="en-US" sz="1600" dirty="0"/>
              <a:t> </a:t>
            </a:r>
            <a:r>
              <a:rPr lang="en-US" sz="1600" i="1" dirty="0"/>
              <a:t>28</a:t>
            </a:r>
            <a:r>
              <a:rPr lang="en-US" sz="1600" dirty="0"/>
              <a:t>(8), 799-808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err="1"/>
              <a:t>Kathiravan</a:t>
            </a:r>
            <a:r>
              <a:rPr lang="en-US" sz="1600" dirty="0"/>
              <a:t>, Muthu K, </a:t>
            </a:r>
            <a:r>
              <a:rPr lang="en-US" sz="1600" dirty="0" err="1"/>
              <a:t>Salake</a:t>
            </a:r>
            <a:r>
              <a:rPr lang="en-US" sz="1600" dirty="0"/>
              <a:t>, Amol B, </a:t>
            </a:r>
            <a:r>
              <a:rPr lang="en-US" sz="1600" dirty="0" err="1"/>
              <a:t>Chothe</a:t>
            </a:r>
            <a:r>
              <a:rPr lang="en-US" sz="1600" dirty="0"/>
              <a:t>, Aparna S, </a:t>
            </a:r>
            <a:r>
              <a:rPr lang="en-US" sz="1600" dirty="0" err="1"/>
              <a:t>Dudhe</a:t>
            </a:r>
            <a:r>
              <a:rPr lang="en-US" sz="1600" dirty="0"/>
              <a:t>, </a:t>
            </a:r>
            <a:r>
              <a:rPr lang="en-US" sz="1600" dirty="0" err="1"/>
              <a:t>Prashik</a:t>
            </a:r>
            <a:r>
              <a:rPr lang="en-US" sz="1600" dirty="0"/>
              <a:t> B, </a:t>
            </a:r>
            <a:r>
              <a:rPr lang="en-US" sz="1600" dirty="0" err="1"/>
              <a:t>Watode</a:t>
            </a:r>
            <a:r>
              <a:rPr lang="en-US" sz="1600" dirty="0"/>
              <a:t>, Rahul P, </a:t>
            </a:r>
            <a:r>
              <a:rPr lang="en-US" sz="1600" dirty="0" err="1"/>
              <a:t>Mukta</a:t>
            </a:r>
            <a:r>
              <a:rPr lang="en-US" sz="1600" dirty="0"/>
              <a:t>, </a:t>
            </a:r>
            <a:r>
              <a:rPr lang="en-US" sz="1600" dirty="0" err="1"/>
              <a:t>Maheshwar</a:t>
            </a:r>
            <a:r>
              <a:rPr lang="en-US" sz="1600" dirty="0"/>
              <a:t> S, &amp; </a:t>
            </a:r>
            <a:r>
              <a:rPr lang="en-US" sz="1600" dirty="0" err="1"/>
              <a:t>Gadhwe</a:t>
            </a:r>
            <a:r>
              <a:rPr lang="en-US" sz="1600" dirty="0"/>
              <a:t>, Sandeep. (2012). Biology and chemistry of antifungal agents: A review. </a:t>
            </a:r>
            <a:r>
              <a:rPr lang="en-US" sz="1600" i="1" dirty="0"/>
              <a:t>Bioorganic &amp; Medicinal Chemistry,</a:t>
            </a:r>
            <a:r>
              <a:rPr lang="en-US" sz="1600" dirty="0"/>
              <a:t> </a:t>
            </a:r>
            <a:r>
              <a:rPr lang="en-US" sz="1600" i="1" dirty="0"/>
              <a:t>20</a:t>
            </a:r>
            <a:r>
              <a:rPr lang="en-US" sz="1600" dirty="0"/>
              <a:t>(19), 5678-5698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u="sng" dirty="0">
                <a:hlinkClick r:id="rId2"/>
              </a:rPr>
              <a:t>http://www.ncbi.nlm.nih.gov/books/NBK8263/</a:t>
            </a:r>
            <a:r>
              <a:rPr lang="en-US" sz="1600" dirty="0"/>
              <a:t> 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u="sng" dirty="0">
                <a:hlinkClick r:id="rId3"/>
              </a:rPr>
              <a:t>https://www.researchgate.net/profile/Alistair_Brown3/publication/10693167_Antifungal_agents_mechanisms_of_action_TRENDS_in_Microbiology/links/0046353ba508c3da86000000.pdf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i="1" dirty="0"/>
              <a:t>Antifungal Medicines - Side effects &amp; interactions - NHS Choices</a:t>
            </a:r>
            <a:r>
              <a:rPr lang="en-US" sz="1600" dirty="0"/>
              <a:t>. 2016. </a:t>
            </a:r>
            <a:r>
              <a:rPr lang="en-US" sz="1600" u="sng" dirty="0">
                <a:hlinkClick r:id="rId4"/>
              </a:rPr>
              <a:t>http://www.nhs.uk/Conditions/Antifungal-drugs/Pages/Side-effects.aspx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36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511" y="1772356"/>
            <a:ext cx="87263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Kalyoussef</a:t>
            </a:r>
            <a:r>
              <a:rPr lang="en-US" dirty="0"/>
              <a:t>, S. </a:t>
            </a:r>
            <a:r>
              <a:rPr lang="en-US" i="1" dirty="0"/>
              <a:t>Pediatric Candidiasis Medication</a:t>
            </a:r>
            <a:r>
              <a:rPr lang="en-US" dirty="0"/>
              <a:t>. </a:t>
            </a:r>
            <a:r>
              <a:rPr lang="en-US" i="1" dirty="0"/>
              <a:t>Emedicine.medscape.com</a:t>
            </a:r>
            <a:r>
              <a:rPr lang="en-US" dirty="0"/>
              <a:t>. 2016.  </a:t>
            </a: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emedicine.medscape.com/article/962300-medication</a:t>
            </a:r>
            <a:endParaRPr lang="en-US" u="sng" dirty="0" smtClean="0"/>
          </a:p>
          <a:p>
            <a:endParaRPr lang="en-US" dirty="0"/>
          </a:p>
          <a:p>
            <a:r>
              <a:rPr lang="en-US" dirty="0"/>
              <a:t>Food and Drug Administration. Antifungal Active Ingredients. 2004.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www.fda.gov/ohrms/dockets/ac/04/briefing/4036b1_07_final%20monographtopical.pdf</a:t>
            </a:r>
            <a:endParaRPr lang="en-US" u="sng" dirty="0" smtClean="0"/>
          </a:p>
          <a:p>
            <a:endParaRPr lang="en-US" dirty="0"/>
          </a:p>
          <a:p>
            <a:r>
              <a:rPr lang="en-US" dirty="0" smtClean="0"/>
              <a:t>Drug </a:t>
            </a:r>
            <a:r>
              <a:rPr lang="en-US" dirty="0"/>
              <a:t>Information Handbook for Dentistry Hygienist, 21 Edition</a:t>
            </a:r>
          </a:p>
          <a:p>
            <a:endParaRPr lang="en-US" dirty="0"/>
          </a:p>
        </p:txBody>
      </p:sp>
      <p:sp>
        <p:nvSpPr>
          <p:cNvPr id="3" name="Title 4"/>
          <p:cNvSpPr txBox="1">
            <a:spLocks/>
          </p:cNvSpPr>
          <p:nvPr/>
        </p:nvSpPr>
        <p:spPr bwMode="auto">
          <a:xfrm>
            <a:off x="423333" y="19152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3800" cap="all" dirty="0" smtClean="0">
                <a:solidFill>
                  <a:srgbClr val="FFFFFF"/>
                </a:solidFill>
              </a:rPr>
              <a:t>references</a:t>
            </a:r>
            <a:endParaRPr lang="en-US" sz="3800" cap="all" dirty="0"/>
          </a:p>
        </p:txBody>
      </p:sp>
    </p:spTree>
    <p:extLst>
      <p:ext uri="{BB962C8B-B14F-4D97-AF65-F5344CB8AC3E}">
        <p14:creationId xmlns:p14="http://schemas.microsoft.com/office/powerpoint/2010/main" val="9978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/>
          <p:cNvSpPr/>
          <p:nvPr/>
        </p:nvSpPr>
        <p:spPr bwMode="auto">
          <a:xfrm>
            <a:off x="457200" y="274638"/>
            <a:ext cx="8229600" cy="1325562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914400"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TOPICAL AND SYSTEMIC ANTIFUNGAL DRUGS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1966" y="1600200"/>
            <a:ext cx="8394834" cy="41808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Topical Antifungal Drugs</a:t>
            </a:r>
            <a:endParaRPr lang="en-US" sz="1800" dirty="0"/>
          </a:p>
          <a:p>
            <a:r>
              <a:rPr lang="en-US" sz="1800" dirty="0" smtClean="0"/>
              <a:t>Are applied in direct contact with the skin and mucous membranes  </a:t>
            </a:r>
            <a:endParaRPr lang="en-US" sz="1800" dirty="0"/>
          </a:p>
          <a:p>
            <a:r>
              <a:rPr lang="en-US" sz="1800" dirty="0" smtClean="0"/>
              <a:t>Applied in the form of creams, oils, shampoos, gels, sprays, pessaries and solutions</a:t>
            </a:r>
          </a:p>
          <a:p>
            <a:r>
              <a:rPr lang="en-US" sz="1800" dirty="0" smtClean="0"/>
              <a:t>Have direct interaction with the fungus</a:t>
            </a:r>
            <a:r>
              <a:rPr lang="en-US" sz="1800" baseline="30000" dirty="0" smtClean="0"/>
              <a:t>1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Systemic Antifungal Drugs</a:t>
            </a:r>
          </a:p>
          <a:p>
            <a:r>
              <a:rPr lang="en-US" sz="1800" dirty="0" smtClean="0"/>
              <a:t>  Required for: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-Extensive or severe fungal infection</a:t>
            </a:r>
          </a:p>
          <a:p>
            <a:pPr marL="0" indent="0">
              <a:buNone/>
            </a:pPr>
            <a:r>
              <a:rPr lang="en-US" sz="1800" dirty="0" smtClean="0"/>
              <a:t>		-Resists topical antifungal therapy</a:t>
            </a:r>
          </a:p>
          <a:p>
            <a:r>
              <a:rPr lang="en-US" sz="1800" dirty="0" smtClean="0"/>
              <a:t>Available in tablets, capsule and injectable forms</a:t>
            </a:r>
          </a:p>
          <a:p>
            <a:r>
              <a:rPr lang="en-US" sz="1800" dirty="0" smtClean="0"/>
              <a:t>Systemic drugs work best when there is a steady dosage in the body</a:t>
            </a:r>
          </a:p>
          <a:p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5488" y="6142534"/>
            <a:ext cx="88929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</a:t>
            </a:r>
            <a:r>
              <a:rPr lang="en-US" sz="1100" baseline="30000" dirty="0" smtClean="0"/>
              <a:t>1</a:t>
            </a:r>
            <a:r>
              <a:rPr lang="en-US" sz="1100" dirty="0" smtClean="0">
                <a:hlinkClick r:id="rId2"/>
              </a:rPr>
              <a:t>Dupont B</a:t>
            </a:r>
            <a:r>
              <a:rPr lang="en-US" sz="1100" dirty="0" smtClean="0"/>
              <a:t> </a:t>
            </a:r>
            <a:r>
              <a:rPr lang="en-US" sz="1100" i="1" dirty="0" smtClean="0"/>
              <a:t>.Use of topical antifungal.  Agents.</a:t>
            </a:r>
            <a:r>
              <a:rPr lang="en-US" sz="1100" dirty="0"/>
              <a:t> 2006 May-Jun;61(3):251-</a:t>
            </a:r>
            <a:r>
              <a:rPr lang="en-US" sz="1100" dirty="0" smtClean="0"/>
              <a:t>4. </a:t>
            </a:r>
            <a:r>
              <a:rPr lang="en-US" sz="1100" dirty="0" err="1" smtClean="0"/>
              <a:t>gov.</a:t>
            </a:r>
            <a:r>
              <a:rPr lang="en-US" sz="1100" dirty="0" smtClean="0"/>
              <a:t> </a:t>
            </a:r>
            <a:r>
              <a:rPr lang="en-US" sz="1100" dirty="0" smtClean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www.ncbi.nlm.nih.gov/pubmed/16989127</a:t>
            </a:r>
            <a:r>
              <a:rPr lang="en-US" sz="1100" dirty="0" smtClean="0"/>
              <a:t> </a:t>
            </a:r>
          </a:p>
          <a:p>
            <a:pPr algn="r"/>
            <a:endParaRPr lang="en-US" sz="1400" b="1" i="1" dirty="0" smtClean="0">
              <a:solidFill>
                <a:srgbClr val="FF0000"/>
              </a:solidFill>
            </a:endParaRPr>
          </a:p>
          <a:p>
            <a:pPr algn="r"/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>
                <a:solidFill>
                  <a:srgbClr val="FF0000"/>
                </a:solidFill>
              </a:rPr>
              <a:t>Meily Gomez</a:t>
            </a:r>
            <a:endParaRPr lang="en-US" sz="1400" dirty="0"/>
          </a:p>
          <a:p>
            <a:r>
              <a:rPr lang="en-US" sz="1100" i="1" dirty="0" smtClean="0"/>
              <a:t> 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7725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5967"/>
            <a:ext cx="5829300" cy="353884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1. Acute Pseudomembranous Candidiasis (Thrush</a:t>
            </a:r>
            <a:r>
              <a:rPr lang="en-US" sz="1800" b="1" dirty="0" smtClean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• white </a:t>
            </a:r>
            <a:r>
              <a:rPr lang="en-US" sz="1800" dirty="0"/>
              <a:t>plaque that is easily wiped off with gauze, leaving a red, raw, bleeding connective tissue </a:t>
            </a:r>
            <a:r>
              <a:rPr lang="en-US" sz="1800" dirty="0" smtClean="0"/>
              <a:t>surface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dirty="0" smtClean="0"/>
              <a:t>associated </a:t>
            </a:r>
            <a:r>
              <a:rPr lang="en-US" sz="1800" dirty="0"/>
              <a:t>with uncontrolled diabetes, immunocompromised patients, use </a:t>
            </a:r>
            <a:r>
              <a:rPr lang="en-US" sz="1800" dirty="0" smtClean="0"/>
              <a:t>of broad-spectrum </a:t>
            </a:r>
            <a:r>
              <a:rPr lang="en-US" sz="1800" dirty="0"/>
              <a:t>antibiotics, young children, older adults and pregnant </a:t>
            </a:r>
            <a:r>
              <a:rPr lang="en-US" sz="1800" dirty="0" smtClean="0"/>
              <a:t>women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dirty="0" err="1" smtClean="0"/>
              <a:t>Tx</a:t>
            </a:r>
            <a:r>
              <a:rPr lang="en-US" sz="1800" dirty="0"/>
              <a:t>: topical anti-fungal </a:t>
            </a:r>
            <a:r>
              <a:rPr lang="en-US" sz="1800" dirty="0" smtClean="0"/>
              <a:t>agents</a:t>
            </a:r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 bwMode="auto">
          <a:xfrm>
            <a:off x="457200" y="25088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/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Diseases AND Conditions treated</a:t>
            </a:r>
            <a:endParaRPr lang="en-US" sz="4000" cap="al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177" y="2474765"/>
            <a:ext cx="2857500" cy="285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7908" y="1736101"/>
            <a:ext cx="7802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OROPHARYNGEAL CANDIDIASIS (</a:t>
            </a:r>
            <a:r>
              <a:rPr lang="en-US" sz="2400" b="1" i="1" dirty="0"/>
              <a:t>Candida </a:t>
            </a:r>
            <a:r>
              <a:rPr lang="en-US" sz="2400" b="1" i="1" dirty="0" err="1"/>
              <a:t>albicans</a:t>
            </a:r>
            <a:r>
              <a:rPr lang="en-US" sz="2400" b="1" dirty="0"/>
              <a:t>)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8442" y="6011918"/>
            <a:ext cx="8847116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+mj-lt"/>
              </a:rPr>
              <a:t/>
            </a:r>
            <a:br>
              <a:rPr lang="en-US" sz="1100" dirty="0">
                <a:latin typeface="+mj-lt"/>
              </a:rPr>
            </a:br>
            <a:r>
              <a:rPr lang="en-US" sz="1100" dirty="0">
                <a:solidFill>
                  <a:srgbClr val="444444"/>
                </a:solidFill>
                <a:latin typeface="+mj-lt"/>
              </a:rPr>
              <a:t>Weinberg, Mea A., Cheryl M. </a:t>
            </a:r>
            <a:r>
              <a:rPr lang="en-US" sz="1100" dirty="0" err="1">
                <a:solidFill>
                  <a:srgbClr val="444444"/>
                </a:solidFill>
                <a:latin typeface="+mj-lt"/>
              </a:rPr>
              <a:t>Westphal</a:t>
            </a:r>
            <a:r>
              <a:rPr lang="en-US" sz="1100" dirty="0">
                <a:solidFill>
                  <a:srgbClr val="444444"/>
                </a:solidFill>
                <a:latin typeface="+mj-lt"/>
              </a:rPr>
              <a:t>. </a:t>
            </a:r>
            <a:r>
              <a:rPr lang="en-US" sz="1100" dirty="0" err="1">
                <a:solidFill>
                  <a:srgbClr val="444444"/>
                </a:solidFill>
                <a:latin typeface="+mj-lt"/>
              </a:rPr>
              <a:t>Theile</a:t>
            </a:r>
            <a:r>
              <a:rPr lang="en-US" sz="1100" dirty="0">
                <a:solidFill>
                  <a:srgbClr val="444444"/>
                </a:solidFill>
                <a:latin typeface="+mj-lt"/>
              </a:rPr>
              <a:t>, and James Burke. Fine. Oral Pharmacology for the Dental Hygienist. 2nd ed. p. 139-155. Boston: Pearson, 2013</a:t>
            </a:r>
            <a:r>
              <a:rPr lang="en-US" sz="1100" dirty="0" smtClean="0">
                <a:solidFill>
                  <a:srgbClr val="444444"/>
                </a:solidFill>
                <a:latin typeface="+mj-lt"/>
              </a:rPr>
              <a:t>.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100" b="1" i="1" dirty="0">
                <a:solidFill>
                  <a:srgbClr val="444444"/>
                </a:solidFill>
                <a:latin typeface="+mj-lt"/>
              </a:rPr>
              <a:t> </a:t>
            </a:r>
            <a:r>
              <a:rPr lang="en-US" sz="1100" b="1" i="1" dirty="0" smtClean="0">
                <a:solidFill>
                  <a:srgbClr val="444444"/>
                </a:solidFill>
                <a:latin typeface="+mj-lt"/>
              </a:rPr>
              <a:t>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400" b="1" i="1" dirty="0" smtClean="0">
                <a:solidFill>
                  <a:srgbClr val="FF0000"/>
                </a:solidFill>
              </a:rPr>
              <a:t>Cristiane </a:t>
            </a:r>
            <a:r>
              <a:rPr lang="en-US" sz="1400" b="1" i="1" dirty="0">
                <a:solidFill>
                  <a:srgbClr val="FF0000"/>
                </a:solidFill>
              </a:rPr>
              <a:t>Del Cioppo</a:t>
            </a:r>
          </a:p>
        </p:txBody>
      </p:sp>
    </p:spTree>
    <p:extLst>
      <p:ext uri="{BB962C8B-B14F-4D97-AF65-F5344CB8AC3E}">
        <p14:creationId xmlns:p14="http://schemas.microsoft.com/office/powerpoint/2010/main" val="6380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384" y="1626353"/>
            <a:ext cx="8799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 Acute Pseudomembranous Candidiasis (Thrush</a:t>
            </a:r>
            <a:r>
              <a:rPr lang="en-US" b="1" dirty="0" smtClean="0"/>
              <a:t>), continued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4060" y="2033097"/>
            <a:ext cx="605047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700" b="1" dirty="0"/>
              <a:t>Children:</a:t>
            </a:r>
            <a:endParaRPr lang="en-US" sz="1700" dirty="0"/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incidence </a:t>
            </a:r>
            <a:r>
              <a:rPr lang="en-US" sz="1700" dirty="0"/>
              <a:t>in infants of 5% to 10%</a:t>
            </a:r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it </a:t>
            </a:r>
            <a:r>
              <a:rPr lang="en-US" sz="1700" dirty="0"/>
              <a:t>may start </a:t>
            </a:r>
            <a:r>
              <a:rPr lang="en-US" sz="1700" dirty="0" smtClean="0"/>
              <a:t>as early as </a:t>
            </a:r>
            <a:r>
              <a:rPr lang="en-US" sz="1700" dirty="0"/>
              <a:t>seven days after birth</a:t>
            </a:r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newborns </a:t>
            </a:r>
            <a:r>
              <a:rPr lang="en-US" sz="1700" dirty="0"/>
              <a:t>do not have an established oral flora or fully </a:t>
            </a:r>
            <a:r>
              <a:rPr lang="en-US" sz="1700" dirty="0" smtClean="0"/>
              <a:t>    developed </a:t>
            </a:r>
            <a:r>
              <a:rPr lang="en-US" sz="1700" dirty="0"/>
              <a:t>immune system</a:t>
            </a:r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response </a:t>
            </a:r>
            <a:r>
              <a:rPr lang="en-US" sz="1700" dirty="0"/>
              <a:t>to treatment in neonates is usually good, but a prolonged course may be required</a:t>
            </a:r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recurrences </a:t>
            </a:r>
            <a:r>
              <a:rPr lang="en-US" sz="1700" dirty="0"/>
              <a:t>are common</a:t>
            </a:r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use </a:t>
            </a:r>
            <a:r>
              <a:rPr lang="en-US" sz="1700" dirty="0"/>
              <a:t>of an infant soother increases the incidence of thrush</a:t>
            </a:r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</a:t>
            </a:r>
            <a:r>
              <a:rPr lang="en-US" sz="1700" dirty="0" err="1" smtClean="0"/>
              <a:t>Tx</a:t>
            </a:r>
            <a:r>
              <a:rPr lang="en-US" sz="1700" dirty="0"/>
              <a:t>: Nystatin suspension is well tolerated and is used frequently; however, first generation </a:t>
            </a:r>
            <a:r>
              <a:rPr lang="en-US" sz="1700" dirty="0" err="1"/>
              <a:t>imidazoles</a:t>
            </a:r>
            <a:r>
              <a:rPr lang="en-US" sz="1700" dirty="0"/>
              <a:t> (ex: miconazole) are more effective than Nystatin</a:t>
            </a:r>
          </a:p>
          <a:p>
            <a:pPr fontAlgn="base"/>
            <a:r>
              <a:rPr lang="en-US" sz="1700" dirty="0"/>
              <a:t>• </a:t>
            </a:r>
            <a:r>
              <a:rPr lang="en-US" sz="1700" dirty="0" smtClean="0"/>
              <a:t> second </a:t>
            </a:r>
            <a:r>
              <a:rPr lang="en-US" sz="1700" dirty="0"/>
              <a:t>generation </a:t>
            </a:r>
            <a:r>
              <a:rPr lang="en-US" sz="1700" dirty="0" err="1"/>
              <a:t>imidazoles</a:t>
            </a:r>
            <a:r>
              <a:rPr lang="en-US" sz="1700" dirty="0"/>
              <a:t> (ex: fluconazole) may be considered if conventional topical treatments fail, especially among immunocompromised patients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457200" y="25088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smtClean="0">
                <a:solidFill>
                  <a:srgbClr val="FFFFFF"/>
                </a:solidFill>
              </a:rPr>
              <a:t>Diseases AND Conditions treated</a:t>
            </a:r>
            <a:endParaRPr lang="en-US" sz="4000" cap="al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" y="2356263"/>
            <a:ext cx="2723971" cy="2952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067" y="6282046"/>
            <a:ext cx="8502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3"/>
              </a:rPr>
              <a:t>http://www.ncbi.nlm.nih.gov/pmc/articles/PMC2532582</a:t>
            </a:r>
            <a:r>
              <a:rPr lang="en-US" sz="1200" dirty="0" smtClean="0">
                <a:hlinkClick r:id="rId3"/>
              </a:rPr>
              <a:t>/</a:t>
            </a:r>
            <a:endParaRPr lang="en-US" sz="1200" dirty="0" smtClean="0"/>
          </a:p>
          <a:p>
            <a:pPr algn="r"/>
            <a:r>
              <a:rPr lang="en-US" sz="1400" b="1" dirty="0">
                <a:solidFill>
                  <a:srgbClr val="FF0000"/>
                </a:solidFill>
              </a:rPr>
              <a:t>Cristiane Del Cioppo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39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5088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smtClean="0">
                <a:solidFill>
                  <a:srgbClr val="FFFFFF"/>
                </a:solidFill>
              </a:rPr>
              <a:t>Diseases AND Conditions treated</a:t>
            </a:r>
            <a:endParaRPr lang="en-US" sz="40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344384" y="1674191"/>
            <a:ext cx="8799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 Acute Pseudomembranous Candidiasis (Thrush), continued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27400"/>
            <a:ext cx="78317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HIV/AIDS Patients</a:t>
            </a:r>
            <a:r>
              <a:rPr lang="en-US" b="1" dirty="0" smtClean="0"/>
              <a:t>: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oral </a:t>
            </a:r>
            <a:r>
              <a:rPr lang="en-US" dirty="0"/>
              <a:t>yeast colonization and symptomatic </a:t>
            </a:r>
            <a:r>
              <a:rPr lang="en-US" dirty="0" smtClean="0"/>
              <a:t>infections </a:t>
            </a:r>
            <a:r>
              <a:rPr lang="en-US" dirty="0"/>
              <a:t>remain common in patients with HIV/AIDS, even with ART (antiretroviral therapy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major </a:t>
            </a:r>
            <a:r>
              <a:rPr lang="en-US" dirty="0"/>
              <a:t>cause of HIV-related mortality </a:t>
            </a:r>
            <a:r>
              <a:rPr lang="en-US" dirty="0" smtClean="0"/>
              <a:t>globally</a:t>
            </a:r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1 </a:t>
            </a:r>
            <a:r>
              <a:rPr lang="en-US" dirty="0"/>
              <a:t>million deaths </a:t>
            </a:r>
            <a:r>
              <a:rPr lang="en-US" dirty="0" smtClean="0"/>
              <a:t>annually</a:t>
            </a:r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50</a:t>
            </a:r>
            <a:r>
              <a:rPr lang="en-US" dirty="0"/>
              <a:t>% of all AIDS-related </a:t>
            </a:r>
            <a:r>
              <a:rPr lang="en-US" dirty="0" smtClean="0"/>
              <a:t>deaths</a:t>
            </a:r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i="1" dirty="0" smtClean="0"/>
              <a:t>C</a:t>
            </a:r>
            <a:r>
              <a:rPr lang="en-US" i="1" dirty="0"/>
              <a:t>. </a:t>
            </a:r>
            <a:r>
              <a:rPr lang="en-US" i="1" dirty="0" err="1"/>
              <a:t>albicans</a:t>
            </a:r>
            <a:r>
              <a:rPr lang="en-US" i="1" dirty="0"/>
              <a:t> </a:t>
            </a:r>
            <a:r>
              <a:rPr lang="en-US" dirty="0"/>
              <a:t>is the most common species isolated in </a:t>
            </a:r>
            <a:r>
              <a:rPr lang="en-US" dirty="0" smtClean="0"/>
              <a:t>patients</a:t>
            </a:r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clinical </a:t>
            </a:r>
            <a:r>
              <a:rPr lang="en-US" dirty="0"/>
              <a:t>outcomes with fluconazole were favorable although higher doses are needed due to resistance to medication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384" y="5909481"/>
            <a:ext cx="87996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100" dirty="0"/>
              <a:t>Patel, </a:t>
            </a:r>
            <a:r>
              <a:rPr lang="en-US" sz="1100" dirty="0" err="1"/>
              <a:t>Payal</a:t>
            </a:r>
            <a:r>
              <a:rPr lang="en-US" sz="1100" dirty="0"/>
              <a:t> K., et. al. “The Changing Epidemiology of Oropharyngeal Candidiasis in Patients with HIV/AIDS in the Era of Antiretroviral Therapy.” </a:t>
            </a:r>
            <a:r>
              <a:rPr lang="en-US" sz="1100" i="1" dirty="0"/>
              <a:t>AIDS Research and Treatment, </a:t>
            </a:r>
            <a:r>
              <a:rPr lang="en-US" sz="1100" dirty="0"/>
              <a:t>2012 (2012): n. </a:t>
            </a:r>
            <a:r>
              <a:rPr lang="en-US" sz="1100" dirty="0" err="1"/>
              <a:t>pag</a:t>
            </a:r>
            <a:r>
              <a:rPr lang="en-US" sz="1100" dirty="0"/>
              <a:t>. Web. 30 July 2016</a:t>
            </a:r>
            <a:r>
              <a:rPr lang="en-US" sz="1100" dirty="0" smtClean="0"/>
              <a:t>.</a:t>
            </a:r>
            <a:endParaRPr lang="en-US" sz="1100" dirty="0"/>
          </a:p>
          <a:p>
            <a:pPr fontAlgn="base"/>
            <a:r>
              <a:rPr lang="en-US" sz="1100" dirty="0"/>
              <a:t>Armstrong-James, Darius, Graeme </a:t>
            </a:r>
            <a:r>
              <a:rPr lang="en-US" sz="1100" dirty="0" err="1"/>
              <a:t>Meintjes</a:t>
            </a:r>
            <a:r>
              <a:rPr lang="en-US" sz="1100" dirty="0"/>
              <a:t>, and Gordon D. Brown. “A Neglected Epidemic: Fungal Infections in HIV/AIDS.” </a:t>
            </a:r>
            <a:r>
              <a:rPr lang="en-US" sz="1100" i="1" dirty="0"/>
              <a:t>Trends in Microbiology, </a:t>
            </a:r>
            <a:r>
              <a:rPr lang="en-US" sz="1100" dirty="0"/>
              <a:t>Vol. 22 (3), 2014: 120-27. Web. 30 July 2016</a:t>
            </a:r>
            <a:r>
              <a:rPr lang="en-US" sz="1100" dirty="0" smtClean="0"/>
              <a:t>.</a:t>
            </a:r>
          </a:p>
          <a:p>
            <a:pPr fontAlgn="base"/>
            <a:r>
              <a:rPr lang="en-US" sz="14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Cristiane </a:t>
            </a:r>
            <a:r>
              <a:rPr lang="en-US" sz="1400" b="1" dirty="0">
                <a:solidFill>
                  <a:srgbClr val="FF0000"/>
                </a:solidFill>
              </a:rPr>
              <a:t>Del Cioppo</a:t>
            </a:r>
          </a:p>
          <a:p>
            <a:pPr fontAlgn="base"/>
            <a:endParaRPr lang="en-US" sz="11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90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5088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smtClean="0">
                <a:solidFill>
                  <a:srgbClr val="FFFFFF"/>
                </a:solidFill>
              </a:rPr>
              <a:t>Diseases AND Conditions treated</a:t>
            </a:r>
            <a:endParaRPr lang="en-US" sz="40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344384" y="1591063"/>
            <a:ext cx="879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2. Chronic </a:t>
            </a:r>
            <a:r>
              <a:rPr lang="en-US" b="1" dirty="0" smtClean="0"/>
              <a:t>Atrophic </a:t>
            </a:r>
            <a:r>
              <a:rPr lang="en-US" b="1" dirty="0"/>
              <a:t>Candidiasis (Denture mouth sore / </a:t>
            </a:r>
            <a:r>
              <a:rPr lang="en-US" b="1" dirty="0" smtClean="0"/>
              <a:t>Denture-related</a:t>
            </a:r>
            <a:r>
              <a:rPr lang="en-US" b="1" dirty="0"/>
              <a:t> stomatitis)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048" y="2184495"/>
            <a:ext cx="4979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• </a:t>
            </a:r>
            <a:r>
              <a:rPr lang="en-US" dirty="0" smtClean="0"/>
              <a:t> maxillary denture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 not </a:t>
            </a:r>
            <a:r>
              <a:rPr lang="en-US" dirty="0"/>
              <a:t>painful</a:t>
            </a:r>
            <a:r>
              <a:rPr lang="en-US" dirty="0" smtClean="0"/>
              <a:t>, ranging </a:t>
            </a:r>
            <a:r>
              <a:rPr lang="en-US" dirty="0"/>
              <a:t>from red spots in the palate (mild form) to an entire red palate (severe cases), outlining the shape of the </a:t>
            </a:r>
            <a:r>
              <a:rPr lang="en-US" dirty="0" smtClean="0"/>
              <a:t>denture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 associated </a:t>
            </a:r>
            <a:r>
              <a:rPr lang="en-US" dirty="0"/>
              <a:t>with patients that do not remove the dentures to clean </a:t>
            </a:r>
            <a:r>
              <a:rPr lang="en-US" dirty="0" smtClean="0"/>
              <a:t>regularly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/>
              <a:t>: topical anti-fungal agents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298" y="1960395"/>
            <a:ext cx="3058724" cy="21003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00" y="4263611"/>
            <a:ext cx="4191000" cy="25298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211669"/>
            <a:ext cx="571762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Weinberg, Mea A., Cheryl M. </a:t>
            </a:r>
            <a:r>
              <a:rPr lang="en-US" sz="1100" dirty="0" err="1"/>
              <a:t>Westphal</a:t>
            </a:r>
            <a:r>
              <a:rPr lang="en-US" sz="1100" dirty="0"/>
              <a:t>. </a:t>
            </a:r>
            <a:r>
              <a:rPr lang="en-US" sz="1100" dirty="0" err="1"/>
              <a:t>Theile</a:t>
            </a:r>
            <a:r>
              <a:rPr lang="en-US" sz="1100" dirty="0"/>
              <a:t>, and James Burke. Fine. Oral Pharmacology for the Dental Hygienist. 2nd ed. p. 139-155. Boston: Pearson, 2013</a:t>
            </a:r>
            <a:r>
              <a:rPr lang="en-US" sz="1100" dirty="0" smtClean="0"/>
              <a:t>.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                                                                                                    </a:t>
            </a:r>
            <a:r>
              <a:rPr lang="en-US" sz="1100" dirty="0" smtClean="0"/>
              <a:t> </a:t>
            </a:r>
            <a:r>
              <a:rPr lang="en-US" sz="1400" b="1" dirty="0">
                <a:solidFill>
                  <a:srgbClr val="FF0000"/>
                </a:solidFill>
              </a:rPr>
              <a:t>Cristiane Del Cioppo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940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50888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smtClean="0">
                <a:solidFill>
                  <a:srgbClr val="FFFFFF"/>
                </a:solidFill>
              </a:rPr>
              <a:t>Diseases AND Conditions treated</a:t>
            </a:r>
            <a:endParaRPr lang="en-US" sz="40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344384" y="1775729"/>
            <a:ext cx="879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3. Angular </a:t>
            </a:r>
            <a:r>
              <a:rPr lang="en-US" b="1" dirty="0" err="1"/>
              <a:t>Cheilosis</a:t>
            </a:r>
            <a:r>
              <a:rPr lang="en-US" b="1" dirty="0"/>
              <a:t> or Angular </a:t>
            </a:r>
            <a:r>
              <a:rPr lang="en-US" b="1" dirty="0" err="1"/>
              <a:t>Cheilitis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8857" y="2508856"/>
            <a:ext cx="5106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• </a:t>
            </a:r>
            <a:r>
              <a:rPr lang="en-US" dirty="0" smtClean="0"/>
              <a:t> commissures </a:t>
            </a:r>
            <a:r>
              <a:rPr lang="en-US" dirty="0"/>
              <a:t>of the </a:t>
            </a:r>
            <a:r>
              <a:rPr lang="en-US" dirty="0" smtClean="0"/>
              <a:t>lips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 also </a:t>
            </a:r>
            <a:r>
              <a:rPr lang="en-US" dirty="0"/>
              <a:t>associated </a:t>
            </a:r>
            <a:r>
              <a:rPr lang="en-US" dirty="0" smtClean="0"/>
              <a:t>with </a:t>
            </a:r>
            <a:r>
              <a:rPr lang="en-US" dirty="0"/>
              <a:t>B-vitamin complex </a:t>
            </a:r>
            <a:r>
              <a:rPr lang="en-US" dirty="0" smtClean="0"/>
              <a:t>deficiency</a:t>
            </a:r>
            <a:br>
              <a:rPr lang="en-US" dirty="0" smtClean="0"/>
            </a:br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smtClean="0"/>
              <a:t> moist </a:t>
            </a:r>
            <a:r>
              <a:rPr lang="en-US" dirty="0"/>
              <a:t>skin folds due to a decrease in vertical </a:t>
            </a:r>
            <a:r>
              <a:rPr lang="en-US" dirty="0" smtClean="0"/>
              <a:t>dimension</a:t>
            </a:r>
            <a:r>
              <a:rPr lang="en-US" dirty="0"/>
              <a:t>, causing drooling and </a:t>
            </a:r>
            <a:r>
              <a:rPr lang="en-US" dirty="0" smtClean="0"/>
              <a:t>overclosure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• </a:t>
            </a:r>
            <a:r>
              <a:rPr lang="en-US" dirty="0" err="1" smtClean="0"/>
              <a:t>Tx</a:t>
            </a:r>
            <a:r>
              <a:rPr lang="en-US" dirty="0"/>
              <a:t>: topical anti-fungal agents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83142"/>
            <a:ext cx="3205574" cy="21263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384" y="6319360"/>
            <a:ext cx="856804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Weinberg, Mea A., Cheryl M. </a:t>
            </a:r>
            <a:r>
              <a:rPr lang="en-US" sz="1100" dirty="0" err="1"/>
              <a:t>Westphal</a:t>
            </a:r>
            <a:r>
              <a:rPr lang="en-US" sz="1100" dirty="0"/>
              <a:t>. </a:t>
            </a:r>
            <a:r>
              <a:rPr lang="en-US" sz="1100" dirty="0" err="1"/>
              <a:t>Theile</a:t>
            </a:r>
            <a:r>
              <a:rPr lang="en-US" sz="1100" dirty="0"/>
              <a:t>, and James Burke. Fine. Oral Pharmacology for the </a:t>
            </a:r>
            <a:r>
              <a:rPr lang="en-US" sz="1100" dirty="0" smtClean="0"/>
              <a:t>Dental </a:t>
            </a:r>
            <a:r>
              <a:rPr lang="en-US" sz="1100" dirty="0"/>
              <a:t>Hygienist. 2nd ed. p. 139-155. Boston: Pearson, 2013</a:t>
            </a:r>
            <a:r>
              <a:rPr lang="en-US" sz="1100" dirty="0" smtClean="0"/>
              <a:t>.</a:t>
            </a:r>
          </a:p>
          <a:p>
            <a:pPr algn="r"/>
            <a:r>
              <a:rPr lang="en-US" sz="1400" b="1" i="1" dirty="0">
                <a:solidFill>
                  <a:srgbClr val="FF0000"/>
                </a:solidFill>
              </a:rPr>
              <a:t>Cristiane Del Cioppo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172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 bwMode="auto">
          <a:xfrm>
            <a:off x="457200" y="283212"/>
            <a:ext cx="8229600" cy="1143000"/>
          </a:xfrm>
          <a:prstGeom prst="round1Rect">
            <a:avLst>
              <a:gd name="adj" fmla="val 27749"/>
            </a:avLst>
          </a:prstGeom>
          <a:solidFill>
            <a:srgbClr val="DE5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cap="all" dirty="0" smtClean="0">
                <a:solidFill>
                  <a:srgbClr val="FFFFFF"/>
                </a:solidFill>
              </a:rPr>
              <a:t>How do these drugs work?</a:t>
            </a:r>
            <a:endParaRPr lang="en-US" sz="40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71410"/>
            <a:ext cx="82058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Fungal Cell Wall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smtClean="0"/>
              <a:t>Mostly consists of interwoven chitin and glycoprotein chains</a:t>
            </a:r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Contains </a:t>
            </a:r>
            <a:r>
              <a:rPr lang="en-US" dirty="0" err="1" smtClean="0"/>
              <a:t>ergosterol</a:t>
            </a:r>
            <a:r>
              <a:rPr lang="en-US" dirty="0" smtClean="0"/>
              <a:t>, which plays the same role as cholesterol in the human plasma membrane. It helps to regulate the fluidity, asymmetry, and integrity of the cell wall. It also has a hormone-like role (it stimulates growth).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3748269"/>
            <a:ext cx="6614555" cy="27450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509" y="6493309"/>
            <a:ext cx="8565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Bowman, S., &amp; Free, S. (2006). The structure and synthesis of the fungal cell wall. </a:t>
            </a:r>
            <a:r>
              <a:rPr lang="en-US" sz="1100" i="1" dirty="0" err="1"/>
              <a:t>BioEssays</a:t>
            </a:r>
            <a:r>
              <a:rPr lang="en-US" sz="1100" i="1" dirty="0"/>
              <a:t>,</a:t>
            </a:r>
            <a:r>
              <a:rPr lang="en-US" sz="1100" dirty="0"/>
              <a:t> </a:t>
            </a:r>
            <a:r>
              <a:rPr lang="en-US" sz="1100" i="1" dirty="0"/>
              <a:t>28</a:t>
            </a:r>
            <a:r>
              <a:rPr lang="en-US" sz="1100" dirty="0"/>
              <a:t>(8), </a:t>
            </a:r>
            <a:r>
              <a:rPr lang="en-US" sz="1100" dirty="0" smtClean="0"/>
              <a:t>799-808.</a:t>
            </a:r>
          </a:p>
          <a:p>
            <a:pPr algn="r"/>
            <a:r>
              <a:rPr lang="en-US" sz="1400" b="1" i="1" dirty="0">
                <a:solidFill>
                  <a:srgbClr val="FF0000"/>
                </a:solidFill>
              </a:rPr>
              <a:t>Mindy Huang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13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517</TotalTime>
  <Words>1699</Words>
  <Application>Microsoft Office PowerPoint</Application>
  <PresentationFormat>On-screen Show (4:3)</PresentationFormat>
  <Paragraphs>349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Apple Symbols</vt:lpstr>
      <vt:lpstr>Arial</vt:lpstr>
      <vt:lpstr>Calibri</vt:lpstr>
      <vt:lpstr>Times New Roman</vt:lpstr>
      <vt:lpstr>Wingdings</vt:lpstr>
      <vt:lpstr>Office Theme</vt:lpstr>
      <vt:lpstr>Systemic and Topical Antifungal Medications</vt:lpstr>
      <vt:lpstr>Introduction</vt:lpstr>
      <vt:lpstr>TOPICAL AND SYSTEMIC ANTIFUNGAL DRUGS</vt:lpstr>
      <vt:lpstr>Diseases AND Conditions treated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Cortes Advanced Dentistry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AND SYSTEMIC ANTIFUNGAL DRUGS</dc:title>
  <dc:creator>Martha Cortes</dc:creator>
  <cp:lastModifiedBy>Meily</cp:lastModifiedBy>
  <cp:revision>74</cp:revision>
  <dcterms:created xsi:type="dcterms:W3CDTF">2016-07-29T16:22:02Z</dcterms:created>
  <dcterms:modified xsi:type="dcterms:W3CDTF">2016-08-06T23:28:59Z</dcterms:modified>
</cp:coreProperties>
</file>