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8404800" cy="28346400"/>
  <p:notesSz cx="6858000" cy="9144000"/>
  <p:defaultTextStyle>
    <a:defPPr>
      <a:defRPr lang="en-US"/>
    </a:defPPr>
    <a:lvl1pPr algn="l" rtl="0" fontAlgn="base">
      <a:spcBef>
        <a:spcPct val="0"/>
      </a:spcBef>
      <a:spcAft>
        <a:spcPct val="0"/>
      </a:spcAft>
      <a:defRPr sz="10000" kern="1200">
        <a:solidFill>
          <a:schemeClr val="tx1"/>
        </a:solidFill>
        <a:latin typeface="Times New Roman" charset="0"/>
        <a:ea typeface="+mn-ea"/>
        <a:cs typeface="+mn-cs"/>
      </a:defRPr>
    </a:lvl1pPr>
    <a:lvl2pPr marL="457200" algn="l" rtl="0" fontAlgn="base">
      <a:spcBef>
        <a:spcPct val="0"/>
      </a:spcBef>
      <a:spcAft>
        <a:spcPct val="0"/>
      </a:spcAft>
      <a:defRPr sz="10000" kern="1200">
        <a:solidFill>
          <a:schemeClr val="tx1"/>
        </a:solidFill>
        <a:latin typeface="Times New Roman" charset="0"/>
        <a:ea typeface="+mn-ea"/>
        <a:cs typeface="+mn-cs"/>
      </a:defRPr>
    </a:lvl2pPr>
    <a:lvl3pPr marL="914400" algn="l" rtl="0" fontAlgn="base">
      <a:spcBef>
        <a:spcPct val="0"/>
      </a:spcBef>
      <a:spcAft>
        <a:spcPct val="0"/>
      </a:spcAft>
      <a:defRPr sz="10000" kern="1200">
        <a:solidFill>
          <a:schemeClr val="tx1"/>
        </a:solidFill>
        <a:latin typeface="Times New Roman" charset="0"/>
        <a:ea typeface="+mn-ea"/>
        <a:cs typeface="+mn-cs"/>
      </a:defRPr>
    </a:lvl3pPr>
    <a:lvl4pPr marL="1371600" algn="l" rtl="0" fontAlgn="base">
      <a:spcBef>
        <a:spcPct val="0"/>
      </a:spcBef>
      <a:spcAft>
        <a:spcPct val="0"/>
      </a:spcAft>
      <a:defRPr sz="10000" kern="1200">
        <a:solidFill>
          <a:schemeClr val="tx1"/>
        </a:solidFill>
        <a:latin typeface="Times New Roman" charset="0"/>
        <a:ea typeface="+mn-ea"/>
        <a:cs typeface="+mn-cs"/>
      </a:defRPr>
    </a:lvl4pPr>
    <a:lvl5pPr marL="1828800" algn="l" rtl="0" fontAlgn="base">
      <a:spcBef>
        <a:spcPct val="0"/>
      </a:spcBef>
      <a:spcAft>
        <a:spcPct val="0"/>
      </a:spcAft>
      <a:defRPr sz="10000" kern="1200">
        <a:solidFill>
          <a:schemeClr val="tx1"/>
        </a:solidFill>
        <a:latin typeface="Times New Roman" charset="0"/>
        <a:ea typeface="+mn-ea"/>
        <a:cs typeface="+mn-cs"/>
      </a:defRPr>
    </a:lvl5pPr>
    <a:lvl6pPr marL="2286000" algn="l" defTabSz="914400" rtl="0" eaLnBrk="1" latinLnBrk="0" hangingPunct="1">
      <a:defRPr sz="10000" kern="1200">
        <a:solidFill>
          <a:schemeClr val="tx1"/>
        </a:solidFill>
        <a:latin typeface="Times New Roman" charset="0"/>
        <a:ea typeface="+mn-ea"/>
        <a:cs typeface="+mn-cs"/>
      </a:defRPr>
    </a:lvl6pPr>
    <a:lvl7pPr marL="2743200" algn="l" defTabSz="914400" rtl="0" eaLnBrk="1" latinLnBrk="0" hangingPunct="1">
      <a:defRPr sz="10000" kern="1200">
        <a:solidFill>
          <a:schemeClr val="tx1"/>
        </a:solidFill>
        <a:latin typeface="Times New Roman" charset="0"/>
        <a:ea typeface="+mn-ea"/>
        <a:cs typeface="+mn-cs"/>
      </a:defRPr>
    </a:lvl7pPr>
    <a:lvl8pPr marL="3200400" algn="l" defTabSz="914400" rtl="0" eaLnBrk="1" latinLnBrk="0" hangingPunct="1">
      <a:defRPr sz="10000" kern="1200">
        <a:solidFill>
          <a:schemeClr val="tx1"/>
        </a:solidFill>
        <a:latin typeface="Times New Roman" charset="0"/>
        <a:ea typeface="+mn-ea"/>
        <a:cs typeface="+mn-cs"/>
      </a:defRPr>
    </a:lvl8pPr>
    <a:lvl9pPr marL="3657600" algn="l" defTabSz="914400" rtl="0" eaLnBrk="1" latinLnBrk="0" hangingPunct="1">
      <a:defRPr sz="100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00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2" autoAdjust="0"/>
    <p:restoredTop sz="98029" autoAdjust="0"/>
  </p:normalViewPr>
  <p:slideViewPr>
    <p:cSldViewPr>
      <p:cViewPr varScale="1">
        <p:scale>
          <a:sx n="16" d="100"/>
          <a:sy n="16" d="100"/>
        </p:scale>
        <p:origin x="-954" y="-198"/>
      </p:cViewPr>
      <p:guideLst>
        <p:guide orient="horz" pos="8928"/>
        <p:guide pos="12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79725" y="8805863"/>
            <a:ext cx="32645350" cy="6075362"/>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1038" y="16062325"/>
            <a:ext cx="26882725" cy="72453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D47CEC-A31A-44FE-98EB-77DB8027DB3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BD712A-B63B-49BA-9062-36F8ADCDE41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363738" y="2519363"/>
            <a:ext cx="8161337" cy="22677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79725" y="2519363"/>
            <a:ext cx="24331613" cy="22677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3ECEA4-19EE-44A7-A9FE-39824E381DB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21EB48-236C-477F-8F2C-39ACC086AB1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18214975"/>
            <a:ext cx="32643762" cy="56308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2014200"/>
            <a:ext cx="32643762" cy="62007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A74F51-D0D3-4B48-B2A1-02CFAEE0AE0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9725" y="8188325"/>
            <a:ext cx="16246475" cy="17008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78600" y="8188325"/>
            <a:ext cx="16246475" cy="17008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7303C4-A72A-4085-8D61-57395161C26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875" y="1135063"/>
            <a:ext cx="34563050" cy="472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875" y="6345238"/>
            <a:ext cx="16968788" cy="2644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20875" y="8990013"/>
            <a:ext cx="16968788" cy="16332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8788" y="6345238"/>
            <a:ext cx="16975137" cy="2644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508788" y="8990013"/>
            <a:ext cx="16975137" cy="16332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CBDEC22-6EBF-4EF4-A306-151FC30A9F0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27ED1F8-B7B2-4CDC-AD12-DD354C1DC86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679A52E-FA6F-4BD1-937A-B4B17B477EA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875" y="1128713"/>
            <a:ext cx="12634913" cy="48037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014575" y="1128713"/>
            <a:ext cx="21469350" cy="24193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875" y="5932488"/>
            <a:ext cx="12634913" cy="1938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89C86B-56E3-4E71-B2F1-9FAC9CF6FC8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925" y="19842163"/>
            <a:ext cx="23042563" cy="23431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527925" y="2532063"/>
            <a:ext cx="23042563" cy="17008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27925" y="22185313"/>
            <a:ext cx="23042563" cy="33258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AF820C-B8A4-4675-859F-037A85DEFEE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9725" y="2519363"/>
            <a:ext cx="32645350" cy="4724400"/>
          </a:xfrm>
          <a:prstGeom prst="rect">
            <a:avLst/>
          </a:prstGeom>
          <a:noFill/>
          <a:ln w="9525">
            <a:noFill/>
            <a:miter lim="800000"/>
            <a:headEnd/>
            <a:tailEnd/>
          </a:ln>
          <a:effectLst/>
        </p:spPr>
        <p:txBody>
          <a:bodyPr vert="horz" wrap="square" lIns="381433" tIns="190716" rIns="381433" bIns="19071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879725" y="8188325"/>
            <a:ext cx="32645350" cy="17008475"/>
          </a:xfrm>
          <a:prstGeom prst="rect">
            <a:avLst/>
          </a:prstGeom>
          <a:noFill/>
          <a:ln w="9525">
            <a:noFill/>
            <a:miter lim="800000"/>
            <a:headEnd/>
            <a:tailEnd/>
          </a:ln>
          <a:effectLst/>
        </p:spPr>
        <p:txBody>
          <a:bodyPr vert="horz" wrap="square" lIns="381433" tIns="190716" rIns="381433" bIns="190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79725" y="25827038"/>
            <a:ext cx="8001000" cy="1889125"/>
          </a:xfrm>
          <a:prstGeom prst="rect">
            <a:avLst/>
          </a:prstGeom>
          <a:noFill/>
          <a:ln w="9525">
            <a:noFill/>
            <a:miter lim="800000"/>
            <a:headEnd/>
            <a:tailEnd/>
          </a:ln>
          <a:effectLst/>
        </p:spPr>
        <p:txBody>
          <a:bodyPr vert="horz" wrap="square" lIns="381433" tIns="190716" rIns="381433" bIns="190716" numCol="1" anchor="t" anchorCtr="0" compatLnSpc="1">
            <a:prstTxWarp prst="textNoShape">
              <a:avLst/>
            </a:prstTxWarp>
          </a:bodyPr>
          <a:lstStyle>
            <a:lvl1pPr defTabSz="3814763">
              <a:defRPr sz="5800"/>
            </a:lvl1pPr>
          </a:lstStyle>
          <a:p>
            <a:endParaRPr lang="en-US"/>
          </a:p>
        </p:txBody>
      </p:sp>
      <p:sp>
        <p:nvSpPr>
          <p:cNvPr id="1029" name="Rectangle 5"/>
          <p:cNvSpPr>
            <a:spLocks noGrp="1" noChangeArrowheads="1"/>
          </p:cNvSpPr>
          <p:nvPr>
            <p:ph type="ftr" sz="quarter" idx="3"/>
          </p:nvPr>
        </p:nvSpPr>
        <p:spPr bwMode="auto">
          <a:xfrm>
            <a:off x="13122275" y="25827038"/>
            <a:ext cx="12160250" cy="1889125"/>
          </a:xfrm>
          <a:prstGeom prst="rect">
            <a:avLst/>
          </a:prstGeom>
          <a:noFill/>
          <a:ln w="9525">
            <a:noFill/>
            <a:miter lim="800000"/>
            <a:headEnd/>
            <a:tailEnd/>
          </a:ln>
          <a:effectLst/>
        </p:spPr>
        <p:txBody>
          <a:bodyPr vert="horz" wrap="square" lIns="381433" tIns="190716" rIns="381433" bIns="190716" numCol="1" anchor="t" anchorCtr="0" compatLnSpc="1">
            <a:prstTxWarp prst="textNoShape">
              <a:avLst/>
            </a:prstTxWarp>
          </a:bodyPr>
          <a:lstStyle>
            <a:lvl1pPr algn="ctr" defTabSz="3814763">
              <a:defRPr sz="5800"/>
            </a:lvl1pPr>
          </a:lstStyle>
          <a:p>
            <a:endParaRPr lang="en-US"/>
          </a:p>
        </p:txBody>
      </p:sp>
      <p:sp>
        <p:nvSpPr>
          <p:cNvPr id="1030" name="Rectangle 6"/>
          <p:cNvSpPr>
            <a:spLocks noGrp="1" noChangeArrowheads="1"/>
          </p:cNvSpPr>
          <p:nvPr>
            <p:ph type="sldNum" sz="quarter" idx="4"/>
          </p:nvPr>
        </p:nvSpPr>
        <p:spPr bwMode="auto">
          <a:xfrm>
            <a:off x="27524075" y="25827038"/>
            <a:ext cx="8001000" cy="1889125"/>
          </a:xfrm>
          <a:prstGeom prst="rect">
            <a:avLst/>
          </a:prstGeom>
          <a:noFill/>
          <a:ln w="9525">
            <a:noFill/>
            <a:miter lim="800000"/>
            <a:headEnd/>
            <a:tailEnd/>
          </a:ln>
          <a:effectLst/>
        </p:spPr>
        <p:txBody>
          <a:bodyPr vert="horz" wrap="square" lIns="381433" tIns="190716" rIns="381433" bIns="190716" numCol="1" anchor="t" anchorCtr="0" compatLnSpc="1">
            <a:prstTxWarp prst="textNoShape">
              <a:avLst/>
            </a:prstTxWarp>
          </a:bodyPr>
          <a:lstStyle>
            <a:lvl1pPr algn="r" defTabSz="3814763">
              <a:defRPr sz="5800"/>
            </a:lvl1pPr>
          </a:lstStyle>
          <a:p>
            <a:fld id="{A26B2162-77ED-49DB-83E4-15F39E9932C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14763" rtl="0" fontAlgn="base">
        <a:spcBef>
          <a:spcPct val="0"/>
        </a:spcBef>
        <a:spcAft>
          <a:spcPct val="0"/>
        </a:spcAft>
        <a:defRPr sz="18400">
          <a:solidFill>
            <a:schemeClr val="tx2"/>
          </a:solidFill>
          <a:latin typeface="+mj-lt"/>
          <a:ea typeface="+mj-ea"/>
          <a:cs typeface="+mj-cs"/>
        </a:defRPr>
      </a:lvl1pPr>
      <a:lvl2pPr algn="ctr" defTabSz="3814763" rtl="0" fontAlgn="base">
        <a:spcBef>
          <a:spcPct val="0"/>
        </a:spcBef>
        <a:spcAft>
          <a:spcPct val="0"/>
        </a:spcAft>
        <a:defRPr sz="18400">
          <a:solidFill>
            <a:schemeClr val="tx2"/>
          </a:solidFill>
          <a:latin typeface="Times New Roman" charset="0"/>
        </a:defRPr>
      </a:lvl2pPr>
      <a:lvl3pPr algn="ctr" defTabSz="3814763" rtl="0" fontAlgn="base">
        <a:spcBef>
          <a:spcPct val="0"/>
        </a:spcBef>
        <a:spcAft>
          <a:spcPct val="0"/>
        </a:spcAft>
        <a:defRPr sz="18400">
          <a:solidFill>
            <a:schemeClr val="tx2"/>
          </a:solidFill>
          <a:latin typeface="Times New Roman" charset="0"/>
        </a:defRPr>
      </a:lvl3pPr>
      <a:lvl4pPr algn="ctr" defTabSz="3814763" rtl="0" fontAlgn="base">
        <a:spcBef>
          <a:spcPct val="0"/>
        </a:spcBef>
        <a:spcAft>
          <a:spcPct val="0"/>
        </a:spcAft>
        <a:defRPr sz="18400">
          <a:solidFill>
            <a:schemeClr val="tx2"/>
          </a:solidFill>
          <a:latin typeface="Times New Roman" charset="0"/>
        </a:defRPr>
      </a:lvl4pPr>
      <a:lvl5pPr algn="ctr" defTabSz="3814763" rtl="0" fontAlgn="base">
        <a:spcBef>
          <a:spcPct val="0"/>
        </a:spcBef>
        <a:spcAft>
          <a:spcPct val="0"/>
        </a:spcAft>
        <a:defRPr sz="18400">
          <a:solidFill>
            <a:schemeClr val="tx2"/>
          </a:solidFill>
          <a:latin typeface="Times New Roman" charset="0"/>
        </a:defRPr>
      </a:lvl5pPr>
      <a:lvl6pPr marL="457200" algn="ctr" defTabSz="3814763" rtl="0" fontAlgn="base">
        <a:spcBef>
          <a:spcPct val="0"/>
        </a:spcBef>
        <a:spcAft>
          <a:spcPct val="0"/>
        </a:spcAft>
        <a:defRPr sz="18400">
          <a:solidFill>
            <a:schemeClr val="tx2"/>
          </a:solidFill>
          <a:latin typeface="Times New Roman" charset="0"/>
        </a:defRPr>
      </a:lvl6pPr>
      <a:lvl7pPr marL="914400" algn="ctr" defTabSz="3814763" rtl="0" fontAlgn="base">
        <a:spcBef>
          <a:spcPct val="0"/>
        </a:spcBef>
        <a:spcAft>
          <a:spcPct val="0"/>
        </a:spcAft>
        <a:defRPr sz="18400">
          <a:solidFill>
            <a:schemeClr val="tx2"/>
          </a:solidFill>
          <a:latin typeface="Times New Roman" charset="0"/>
        </a:defRPr>
      </a:lvl7pPr>
      <a:lvl8pPr marL="1371600" algn="ctr" defTabSz="3814763" rtl="0" fontAlgn="base">
        <a:spcBef>
          <a:spcPct val="0"/>
        </a:spcBef>
        <a:spcAft>
          <a:spcPct val="0"/>
        </a:spcAft>
        <a:defRPr sz="18400">
          <a:solidFill>
            <a:schemeClr val="tx2"/>
          </a:solidFill>
          <a:latin typeface="Times New Roman" charset="0"/>
        </a:defRPr>
      </a:lvl8pPr>
      <a:lvl9pPr marL="1828800" algn="ctr" defTabSz="3814763" rtl="0" fontAlgn="base">
        <a:spcBef>
          <a:spcPct val="0"/>
        </a:spcBef>
        <a:spcAft>
          <a:spcPct val="0"/>
        </a:spcAft>
        <a:defRPr sz="18400">
          <a:solidFill>
            <a:schemeClr val="tx2"/>
          </a:solidFill>
          <a:latin typeface="Times New Roman" charset="0"/>
        </a:defRPr>
      </a:lvl9pPr>
    </p:titleStyle>
    <p:bodyStyle>
      <a:lvl1pPr marL="1430338" indent="-1430338" algn="l" defTabSz="3814763" rtl="0" fontAlgn="base">
        <a:spcBef>
          <a:spcPct val="20000"/>
        </a:spcBef>
        <a:spcAft>
          <a:spcPct val="0"/>
        </a:spcAft>
        <a:buChar char="•"/>
        <a:defRPr sz="13300">
          <a:solidFill>
            <a:schemeClr val="tx1"/>
          </a:solidFill>
          <a:latin typeface="+mn-lt"/>
          <a:ea typeface="+mn-ea"/>
          <a:cs typeface="+mn-cs"/>
        </a:defRPr>
      </a:lvl1pPr>
      <a:lvl2pPr marL="3098800" indent="-1192213" algn="l" defTabSz="3814763" rtl="0" fontAlgn="base">
        <a:spcBef>
          <a:spcPct val="20000"/>
        </a:spcBef>
        <a:spcAft>
          <a:spcPct val="0"/>
        </a:spcAft>
        <a:buChar char="–"/>
        <a:defRPr sz="11700">
          <a:solidFill>
            <a:schemeClr val="tx1"/>
          </a:solidFill>
          <a:latin typeface="+mn-lt"/>
        </a:defRPr>
      </a:lvl2pPr>
      <a:lvl3pPr marL="4767263" indent="-952500" algn="l" defTabSz="3814763" rtl="0" fontAlgn="base">
        <a:spcBef>
          <a:spcPct val="20000"/>
        </a:spcBef>
        <a:spcAft>
          <a:spcPct val="0"/>
        </a:spcAft>
        <a:buChar char="•"/>
        <a:defRPr sz="10000">
          <a:solidFill>
            <a:schemeClr val="tx1"/>
          </a:solidFill>
          <a:latin typeface="+mn-lt"/>
        </a:defRPr>
      </a:lvl3pPr>
      <a:lvl4pPr marL="6675438" indent="-954088" algn="l" defTabSz="3814763" rtl="0" fontAlgn="base">
        <a:spcBef>
          <a:spcPct val="20000"/>
        </a:spcBef>
        <a:spcAft>
          <a:spcPct val="0"/>
        </a:spcAft>
        <a:buChar char="–"/>
        <a:defRPr sz="8300">
          <a:solidFill>
            <a:schemeClr val="tx1"/>
          </a:solidFill>
          <a:latin typeface="+mn-lt"/>
        </a:defRPr>
      </a:lvl4pPr>
      <a:lvl5pPr marL="8582025" indent="-954088" algn="l" defTabSz="3814763" rtl="0" fontAlgn="base">
        <a:spcBef>
          <a:spcPct val="20000"/>
        </a:spcBef>
        <a:spcAft>
          <a:spcPct val="0"/>
        </a:spcAft>
        <a:buChar char="»"/>
        <a:defRPr sz="8300">
          <a:solidFill>
            <a:schemeClr val="tx1"/>
          </a:solidFill>
          <a:latin typeface="+mn-lt"/>
        </a:defRPr>
      </a:lvl5pPr>
      <a:lvl6pPr marL="9039225" indent="-954088" algn="l" defTabSz="3814763" rtl="0" fontAlgn="base">
        <a:spcBef>
          <a:spcPct val="20000"/>
        </a:spcBef>
        <a:spcAft>
          <a:spcPct val="0"/>
        </a:spcAft>
        <a:buChar char="»"/>
        <a:defRPr sz="8300">
          <a:solidFill>
            <a:schemeClr val="tx1"/>
          </a:solidFill>
          <a:latin typeface="+mn-lt"/>
        </a:defRPr>
      </a:lvl6pPr>
      <a:lvl7pPr marL="9496425" indent="-954088" algn="l" defTabSz="3814763" rtl="0" fontAlgn="base">
        <a:spcBef>
          <a:spcPct val="20000"/>
        </a:spcBef>
        <a:spcAft>
          <a:spcPct val="0"/>
        </a:spcAft>
        <a:buChar char="»"/>
        <a:defRPr sz="8300">
          <a:solidFill>
            <a:schemeClr val="tx1"/>
          </a:solidFill>
          <a:latin typeface="+mn-lt"/>
        </a:defRPr>
      </a:lvl7pPr>
      <a:lvl8pPr marL="9953625" indent="-954088" algn="l" defTabSz="3814763" rtl="0" fontAlgn="base">
        <a:spcBef>
          <a:spcPct val="20000"/>
        </a:spcBef>
        <a:spcAft>
          <a:spcPct val="0"/>
        </a:spcAft>
        <a:buChar char="»"/>
        <a:defRPr sz="8300">
          <a:solidFill>
            <a:schemeClr val="tx1"/>
          </a:solidFill>
          <a:latin typeface="+mn-lt"/>
        </a:defRPr>
      </a:lvl8pPr>
      <a:lvl9pPr marL="10410825" indent="-954088" algn="l" defTabSz="3814763" rtl="0" fontAlgn="base">
        <a:spcBef>
          <a:spcPct val="20000"/>
        </a:spcBef>
        <a:spcAft>
          <a:spcPct val="0"/>
        </a:spcAft>
        <a:buChar char="»"/>
        <a:defRPr sz="8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h1prd0202.outlook.com/owa/redir.aspx?C=TX_gmb4VHE6FFcqGlLdoN18VwsrBpc8IJduQsgC6gnRR5bHEE8zxyt15qee-rI37myigw_jFVs4.&amp;URL=http%3a%2f%2fwww.lenntech.com%2fcarbon-dioxide.htm" TargetMode="External"/><Relationship Id="rId13" Type="http://schemas.openxmlformats.org/officeDocument/2006/relationships/hyperlink" Target="https://ch1prd0202.outlook.com/owa/redir.aspx?C=TX_gmb4VHE6FFcqGlLdoN18VwsrBpc8IJduQsgC6gnRR5bHEE8zxyt15qee-rI37myigw_jFVs4.&amp;URL=http%3a%2f%2fwww.epa.gov%2fclimatechange%2fscience%2fcauses.html" TargetMode="External"/><Relationship Id="rId18" Type="http://schemas.openxmlformats.org/officeDocument/2006/relationships/hyperlink" Target="https://ch1prd0202.outlook.com/owa/redir.aspx?C=TX_gmb4VHE6FFcqGlLdoN18VwsrBpc8IJduQsgC6gnRR5bHEE8zxyt15qee-rI37myigw_jFVs4.&amp;URL=http%3a%2f%2fwww.energystar.gov%2findex.cfm" TargetMode="External"/><Relationship Id="rId26" Type="http://schemas.openxmlformats.org/officeDocument/2006/relationships/hyperlink" Target="https://ch1prd0202.outlook.com/owa/redir.aspx?C=TX_gmb4VHE6FFcqGlLdoN18VwsrBpc8IJduQsgC6gnRR5bHEE8zxyt15qee-rI37myigw_jFVs4.&amp;URL=http%3a%2f%2fwww.carbonfootprint.com%2flightbulbs.html" TargetMode="External"/><Relationship Id="rId39" Type="http://schemas.openxmlformats.org/officeDocument/2006/relationships/hyperlink" Target="https://ch1prd0202.outlook.com/owa/redir.aspx?C=TX_gmb4VHE6FFcqGlLdoN18VwsrBpc8IJduQsgC6gnRR5bHEE8zxyt15qee-rI37myigw_jFVs4.&amp;URL=http%3a%2f%2fusliberals.about.com%2fod%2fenvironmentalconcerns%2fa%2fGlobalWarm3.htm" TargetMode="External"/><Relationship Id="rId3" Type="http://schemas.openxmlformats.org/officeDocument/2006/relationships/hyperlink" Target="https://ch1prd0202.outlook.com/owa/redir.aspx?C=TX_gmb4VHE6FFcqGlLdoN18VwsrBpc8IJduQsgC6gnRR5bHEE8zxyt15qee-rI37myigw_jFVs4.&amp;URL=http%3a%2f%2fwww.efi.org%2ffactoids%2fcfl_faq.html" TargetMode="External"/><Relationship Id="rId21" Type="http://schemas.openxmlformats.org/officeDocument/2006/relationships/hyperlink" Target="https://ch1prd0202.outlook.com/owa/redir.aspx?C=TX_gmb4VHE6FFcqGlLdoN18VwsrBpc8IJduQsgC6gnRR5bHEE8zxyt15qee-rI37myigw_jFVs4.&amp;URL=http%3a%2f%2fcuriosity.discovery.com%2fquestion%2fhow-carbon-emissions-affect-" TargetMode="External"/><Relationship Id="rId34" Type="http://schemas.openxmlformats.org/officeDocument/2006/relationships/hyperlink" Target="https://ch1prd0202.outlook.com/owa/redir.aspx?C=TX_gmb4VHE6FFcqGlLdoN18VwsrBpc8IJduQsgC6gnRR5bHEE8zxyt15qee-rI37myigw_jFVs4.&amp;URL=http%3a%2f%2fbits.blogs.nytimes.com%2f2009%2f02%2f11%2fhow-long-did-you-say-that-bulb-will-last%2f" TargetMode="External"/><Relationship Id="rId42" Type="http://schemas.openxmlformats.org/officeDocument/2006/relationships/image" Target="../media/image4.jpeg"/><Relationship Id="rId7" Type="http://schemas.openxmlformats.org/officeDocument/2006/relationships/hyperlink" Target="https://ch1prd0202.outlook.com/owa/redir.aspx?C=TX_gmb4VHE6FFcqGlLdoN18VwsrBpc8IJduQsgC6gnRR5bHEE8zxyt15qee-rI37myigw_jFVs4.&amp;URL=http%3a%2f%2fwww.lenntech.com%2fcarbon-" TargetMode="External"/><Relationship Id="rId12" Type="http://schemas.openxmlformats.org/officeDocument/2006/relationships/hyperlink" Target="https://ch1prd0202.outlook.com/owa/redir.aspx?C=TX_gmb4VHE6FFcqGlLdoN18VwsrBpc8IJduQsgC6gnRR5bHEE8zxyt15qee-rI37myigw_jFVs4.&amp;URL=http%3a%2f%2fcommons.wikimedia.org%2fwiki%2fFile%3a2008_US_electricity_generation_by_source_v2.png" TargetMode="External"/><Relationship Id="rId17" Type="http://schemas.openxmlformats.org/officeDocument/2006/relationships/hyperlink" Target="https://ch1prd0202.outlook.com/owa/redir.aspx?C=TX_gmb4VHE6FFcqGlLdoN18VwsrBpc8IJduQsgC6gnRR5bHEE8zxyt15qee-rI37myigw_jFVs4.&amp;URL=http%3a%2f%2fwww.linanwindow.com%2flight%2findex.htm" TargetMode="External"/><Relationship Id="rId25" Type="http://schemas.openxmlformats.org/officeDocument/2006/relationships/hyperlink" Target="https://ch1prd0202.outlook.com/owa/redir.aspx?C=TX_gmb4VHE6FFcqGlLdoN18VwsrBpc8IJduQsgC6gnRR5bHEE8zxyt15qee-rI37myigw_jFVs4.&amp;URL=http%3a%2f%2fwww.huffingtonpost.com%2f2012%2f08%2f03%2fcarbon-emissions-absorbed_n_1735069.html" TargetMode="External"/><Relationship Id="rId33" Type="http://schemas.openxmlformats.org/officeDocument/2006/relationships/hyperlink" Target="https://ch1prd0202.outlook.com/owa/redir.aspx?C=TX_gmb4VHE6FFcqGlLdoN18VwsrBpc8IJduQsgC6gnRR5bHEE8zxyt15qee-rI37myigw_jFVs4.&amp;URL=http%3a%2f%2f13oldlife.blogspot.com%2f2009%2f09%2fsave-energy-save-earth.html" TargetMode="External"/><Relationship Id="rId38" Type="http://schemas.openxmlformats.org/officeDocument/2006/relationships/hyperlink" Target="https://ch1prd0202.outlook.com/owa/redir.aspx?C=TX_gmb4VHE6FFcqGlLdoN18VwsrBpc8IJduQsgC6gnRR5bHEE8zxyt15qee-rI37myigw_jFVs4.&amp;URL=http%3a%2f%2fthecarbonaccount.com%2fcarbonexplained%2f" TargetMode="External"/><Relationship Id="rId2" Type="http://schemas.openxmlformats.org/officeDocument/2006/relationships/image" Target="../media/image1.jpeg"/><Relationship Id="rId16" Type="http://schemas.openxmlformats.org/officeDocument/2006/relationships/hyperlink" Target="https://ch1prd0202.outlook.com/owa/redir.aspx?C=TX_gmb4VHE6FFcqGlLdoN18VwsrBpc8IJduQsgC6gnRR5bHEE8zxyt15qee-rI37myigw_jFVs4.&amp;URL=http%3a%2f%2fwww.designrecycleinc.com%2fled%2520comp%2520chart.html" TargetMode="External"/><Relationship Id="rId20" Type="http://schemas.openxmlformats.org/officeDocument/2006/relationships/hyperlink" Target="https://ch1prd0202.outlook.com/owa/redir.aspx?C=TX_gmb4VHE6FFcqGlLdoN18VwsrBpc8IJduQsgC6gnRR5bHEE8zxyt15qee-rI37myigw_jFVs4.&amp;URL=http%3a%2f%2fwww.glumac.com%2fgreenresources%2fgr_carbon_emissions.html" TargetMode="External"/><Relationship Id="rId29" Type="http://schemas.openxmlformats.org/officeDocument/2006/relationships/hyperlink" Target="https://ch1prd0202.outlook.com/owa/redir.aspx?C=TX_gmb4VHE6FFcqGlLdoN18VwsrBpc8IJduQsgC6gnRR5bHEE8zxyt15qee-rI37myigw_jFVs4.&amp;URL=http%3a%2f%2fquickfacts.census.gov%2fqfd%2fstates%2f36000.html" TargetMode="External"/><Relationship Id="rId41"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ch1prd0202.outlook.com/owa/redir.aspx?C=TX_gmb4VHE6FFcqGlLdoN18VwsrBpc8IJduQsgC6gnRR5bHEE8zxyt15qee-rI37myigw_jFVs4.&amp;URL=http%3a%2f%2fwww.blindsontime.com%2fblog%2f2012%2f09%2ftips-to-reduce-carbon-footprint%2f" TargetMode="External"/><Relationship Id="rId11" Type="http://schemas.openxmlformats.org/officeDocument/2006/relationships/hyperlink" Target="https://ch1prd0202.outlook.com/owa/redir.aspx?C=TX_gmb4VHE6FFcqGlLdoN18VwsrBpc8IJduQsgC6gnRR5bHEE8zxyt15qee-rI37myigw_jFVs4.&amp;URL=http%3a%2f%2fwww.dhs.wisconsin.gov%2feh%2fchemfs%2ffs%2fcarbondioxide.htm" TargetMode="External"/><Relationship Id="rId24" Type="http://schemas.openxmlformats.org/officeDocument/2006/relationships/hyperlink" Target="https://ch1prd0202.outlook.com/owa/redir.aspx?C=TX_gmb4VHE6FFcqGlLdoN18VwsrBpc8IJduQsgC6gnRR5bHEE8zxyt15qee-rI37myigw_jFVs4.&amp;URL=http%3a%2f%2fwww.homedepot.com%2fh_d1%2fN-5yc1vZbmgl%2fh_d2%2fNavigation" TargetMode="External"/><Relationship Id="rId32" Type="http://schemas.openxmlformats.org/officeDocument/2006/relationships/hyperlink" Target="https://ch1prd0202.outlook.com/owa/redir.aspx?C=TX_gmb4VHE6FFcqGlLdoN18VwsrBpc8IJduQsgC6gnRR5bHEE8zxyt15qee-rI37myigw_jFVs4.&amp;URL=http%3a%2f%2fwww.nytimes.com%2f2004%2f07%2f20%2fscience%2fcarbon-dioxide-extends-its-harmful-reach-to-oceans.html" TargetMode="External"/><Relationship Id="rId37" Type="http://schemas.openxmlformats.org/officeDocument/2006/relationships/hyperlink" Target="https://ch1prd0202.outlook.com/owa/redir.aspx?C=TX_gmb4VHE6FFcqGlLdoN18VwsrBpc8IJduQsgC6gnRR5bHEE8zxyt15qee-rI37myigw_jFVs4.&amp;URL=http%3a%2f%2flindsays5624.hubpages.com%2fhub%2f-impact-ofr-energy-saving-light-bulbs-on-the-environment" TargetMode="External"/><Relationship Id="rId40" Type="http://schemas.openxmlformats.org/officeDocument/2006/relationships/image" Target="../media/image2.jpeg"/><Relationship Id="rId45" Type="http://schemas.openxmlformats.org/officeDocument/2006/relationships/image" Target="../media/image7.jpeg"/><Relationship Id="rId5" Type="http://schemas.openxmlformats.org/officeDocument/2006/relationships/hyperlink" Target="https://ch1prd0202.outlook.com/owa/redir.aspx?C=TX_gmb4VHE6FFcqGlLdoN18VwsrBpc8IJduQsgC6gnRR5bHEE8zxyt15qee-rI37myigw_jFVs4.&amp;URL=http%3a%2f%2fwww.newscientist.com%2farticle%2fdn11638-climate-myths-human-co2-emissions-are-too-tiny-to-matter.html" TargetMode="External"/><Relationship Id="rId15" Type="http://schemas.openxmlformats.org/officeDocument/2006/relationships/hyperlink" Target="https://ch1prd0202.outlook.com/owa/redir.aspx?C=TX_gmb4VHE6FFcqGlLdoN18VwsrBpc8IJduQsgC6gnRR5bHEE8zxyt15qee-rI37myigw_jFVs4.&amp;URL=http%3a%2f%2fenvironment.about.com%2fod%2fgreenlivingdesign%2fa%2flight_bulbs.htm" TargetMode="External"/><Relationship Id="rId23" Type="http://schemas.openxmlformats.org/officeDocument/2006/relationships/hyperlink" Target="https://ch1prd0202.outlook.com/owa/redir.aspx?C=TX_gmb4VHE6FFcqGlLdoN18VwsrBpc8IJduQsgC6gnRR5bHEE8zxyt15qee-rI37myigw_jFVs4.&amp;URL=http%3a%2f%2fscience.howstuffworks.com%2fenvironmental%2fenergy%2fquestion481.htm" TargetMode="External"/><Relationship Id="rId28" Type="http://schemas.openxmlformats.org/officeDocument/2006/relationships/hyperlink" Target="https://ch1prd0202.outlook.com/owa/redir.aspx?C=TX_gmb4VHE6FFcqGlLdoN18VwsrBpc8IJduQsgC6gnRR5bHEE8zxyt15qee-rI37myigw_jFVs4.&amp;URL=http%3a%2f%2fwww.breadforthecity.org%2f2012%2f08%2fgivingligh%2flight-bulb-savings%2f" TargetMode="External"/><Relationship Id="rId36" Type="http://schemas.openxmlformats.org/officeDocument/2006/relationships/hyperlink" Target="https://ch1prd0202.outlook.com/owa/redir.aspx?C=TX_gmb4VHE6FFcqGlLdoN18VwsrBpc8IJduQsgC6gnRR5bHEE8zxyt15qee-rI37myigw_jFVs4.&amp;URL=http%3a%2f%2flindsays5624.hubpages.com%2fhub%2f-impact-ofr-energy-saving-light-bulbs-on-t" TargetMode="External"/><Relationship Id="rId10" Type="http://schemas.openxmlformats.org/officeDocument/2006/relationships/hyperlink" Target="https://ch1prd0202.outlook.com/owa/redir.aspx?C=TX_gmb4VHE6FFcqGlLdoN18VwsrBpc8IJduQsgC6gnRR5bHEE8zxyt15qee-rI37myigw_jFVs4.&amp;URL=http%3a%2f%2feetd.lbl.gov%2fnewsletter%2fcbs_nl%2fnl15%2fcbs-nl15-ghg.html" TargetMode="External"/><Relationship Id="rId19" Type="http://schemas.openxmlformats.org/officeDocument/2006/relationships/hyperlink" Target="https://ch1prd0202.outlook.com/owa/redir.aspx?C=TX_gmb4VHE6FFcqGlLdoN18VwsrBpc8IJduQsgC6gnRR5bHEE8zxyt15qee-rI37myigw_jFVs4.&amp;URL=http%3a%2f%2fwww.geocraft.com%2fWVFossils%2fEnergy.html" TargetMode="External"/><Relationship Id="rId31" Type="http://schemas.openxmlformats.org/officeDocument/2006/relationships/hyperlink" Target="https://ch1prd0202.outlook.com/owa/redir.aspx?C=TX_gmb4VHE6FFcqGlLdoN18VwsrBpc8IJduQsgC6gnRR5bHEE8zxyt15qee-rI37myigw_jFVs4.&amp;URL=http%3a%2f%2fwww.nytimes.com%2f2004%2f07%2f20%2fscience%2fcarbon-dioxide-extends-its-harmful-reach-to-" TargetMode="External"/><Relationship Id="rId44" Type="http://schemas.openxmlformats.org/officeDocument/2006/relationships/image" Target="../media/image6.png"/><Relationship Id="rId4" Type="http://schemas.openxmlformats.org/officeDocument/2006/relationships/hyperlink" Target="https://ch1prd0202.outlook.com/owa/redir.aspx?C=TX_gmb4VHE6FFcqGlLdoN18VwsrBpc8IJduQsgC6gnRR5bHEE8zxyt15qee-rI37myigw_jFVs4.&amp;URL=http%3a%2f%2fbuildaroo.com%2fnews%2farticle%2fepa-carbon-emission-regulation-small-emitters%2f" TargetMode="External"/><Relationship Id="rId9" Type="http://schemas.openxmlformats.org/officeDocument/2006/relationships/hyperlink" Target="https://ch1prd0202.outlook.com/owa/redir.aspx?C=TX_gmb4VHE6FFcqGlLdoN18VwsrBpc8IJduQsgC6gnRR5bHEE8zxyt15qee-rI37myigw_jFVs4.&amp;URL=http%3a%2f%2fwww.epa.gov%2fclimatechange%2fghgemissions%2fgases%2fco2.html" TargetMode="External"/><Relationship Id="rId14" Type="http://schemas.openxmlformats.org/officeDocument/2006/relationships/hyperlink" Target="https://ch1prd0202.outlook.com/owa/redir.aspx?C=TX_gmb4VHE6FFcqGlLdoN18VwsrBpc8IJduQsgC6gnRR5bHEE8zxyt15qee-rI37myigw_jFVs4.&amp;URL=http%3a%2f%2fwww.homedepot.com%2fwebapp%2fcatalog%2fservlet%2fNavigation%3fstoreId%3d10051%26langId%3d-" TargetMode="External"/><Relationship Id="rId22" Type="http://schemas.openxmlformats.org/officeDocument/2006/relationships/hyperlink" Target="https://ch1prd0202.outlook.com/owa/redir.aspx?C=TX_gmb4VHE6FFcqGlLdoN18VwsrBpc8IJduQsgC6gnRR5bHEE8zxyt15qee-rI37myigw_jFVs4.&amp;URL=http%3a%2f%2fcuriosity.discovery.com%2fquestion%2fhow-carbon-emissions-affect-environment" TargetMode="External"/><Relationship Id="rId27" Type="http://schemas.openxmlformats.org/officeDocument/2006/relationships/hyperlink" Target="https://ch1prd0202.outlook.com/owa/redir.aspx?C=TX_gmb4VHE6FFcqGlLdoN18VwsrBpc8IJduQsgC6gnRR5bHEE8zxyt15qee-rI37myigw_jFVs4.&amp;URL=http%3a%2f%2fwww.naturalgas.org%2fenvironment%2fnaturalgas.asp" TargetMode="External"/><Relationship Id="rId30" Type="http://schemas.openxmlformats.org/officeDocument/2006/relationships/hyperlink" Target="https://ch1prd0202.outlook.com/owa/redir.aspx?C=TX_gmb4VHE6FFcqGlLdoN18VwsrBpc8IJduQsgC6gnRR5bHEE8zxyt15qee-rI37myigw_jFVs4.&amp;URL=http%3a%2f%2fwww.techweekeurope.co.uk%2fnews%2fhalf-of-uk-companies-clueless-about-carbon-" TargetMode="External"/><Relationship Id="rId35" Type="http://schemas.openxmlformats.org/officeDocument/2006/relationships/hyperlink" Target="https://ch1prd0202.outlook.com/owa/redir.aspx?C=TX_gmb4VHE6FFcqGlLdoN18VwsrBpc8IJduQsgC6gnRR5bHEE8zxyt15qee-rI37myigw_jFVs4.&amp;URL=http%3a%2f%2frenaud.ca%2fwordpress%2f%3fp%3d49" TargetMode="External"/><Relationship Id="rId4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38400" y="0"/>
            <a:ext cx="32721550" cy="4267200"/>
          </a:xfrm>
        </p:spPr>
        <p:txBody>
          <a:bodyPr/>
          <a:lstStyle/>
          <a:p>
            <a:pPr>
              <a:lnSpc>
                <a:spcPct val="70000"/>
              </a:lnSpc>
            </a:pPr>
            <a:r>
              <a:rPr lang="en-US" sz="6000" b="1" dirty="0" smtClean="0">
                <a:solidFill>
                  <a:srgbClr val="FF0000"/>
                </a:solidFill>
              </a:rPr>
              <a:t>Energy Consumption</a:t>
            </a:r>
            <a:r>
              <a:rPr lang="en-US" sz="6000" b="1" dirty="0">
                <a:solidFill>
                  <a:srgbClr val="FF0000"/>
                </a:solidFill>
              </a:rPr>
              <a:t/>
            </a:r>
            <a:br>
              <a:rPr lang="en-US" sz="6000" b="1" dirty="0">
                <a:solidFill>
                  <a:srgbClr val="FF0000"/>
                </a:solidFill>
              </a:rPr>
            </a:br>
            <a:r>
              <a:rPr lang="en-US" sz="6000" b="1" dirty="0">
                <a:solidFill>
                  <a:srgbClr val="FF0000"/>
                </a:solidFill>
              </a:rPr>
              <a:t/>
            </a:r>
            <a:br>
              <a:rPr lang="en-US" sz="6000" b="1" dirty="0">
                <a:solidFill>
                  <a:srgbClr val="FF0000"/>
                </a:solidFill>
              </a:rPr>
            </a:br>
            <a:r>
              <a:rPr lang="en-US" sz="6000" b="1" dirty="0" smtClean="0">
                <a:solidFill>
                  <a:srgbClr val="FF0000"/>
                </a:solidFill>
              </a:rPr>
              <a:t>Maria </a:t>
            </a:r>
            <a:r>
              <a:rPr lang="en-US" sz="6000" b="1" dirty="0" err="1" smtClean="0">
                <a:solidFill>
                  <a:srgbClr val="FF0000"/>
                </a:solidFill>
              </a:rPr>
              <a:t>Fuzailov</a:t>
            </a:r>
            <a:r>
              <a:rPr lang="en-US" sz="6000" b="1" dirty="0" smtClean="0">
                <a:solidFill>
                  <a:srgbClr val="FF0000"/>
                </a:solidFill>
              </a:rPr>
              <a:t> and Vicky </a:t>
            </a:r>
            <a:r>
              <a:rPr lang="en-US" sz="6000" b="1" dirty="0" err="1" smtClean="0">
                <a:solidFill>
                  <a:srgbClr val="FF0000"/>
                </a:solidFill>
              </a:rPr>
              <a:t>Syatkina</a:t>
            </a:r>
            <a:r>
              <a:rPr lang="en-US" sz="6000" b="1" dirty="0">
                <a:solidFill>
                  <a:schemeClr val="accent2"/>
                </a:solidFill>
              </a:rPr>
              <a:t/>
            </a:r>
            <a:br>
              <a:rPr lang="en-US" sz="6000" b="1" dirty="0">
                <a:solidFill>
                  <a:schemeClr val="accent2"/>
                </a:solidFill>
              </a:rPr>
            </a:br>
            <a:endParaRPr lang="en-US" sz="6000" b="1" dirty="0">
              <a:solidFill>
                <a:schemeClr val="accent2"/>
              </a:solidFill>
            </a:endParaRPr>
          </a:p>
        </p:txBody>
      </p:sp>
      <p:sp>
        <p:nvSpPr>
          <p:cNvPr id="6148" name="Line 4"/>
          <p:cNvSpPr>
            <a:spLocks noChangeShapeType="1"/>
          </p:cNvSpPr>
          <p:nvPr/>
        </p:nvSpPr>
        <p:spPr bwMode="auto">
          <a:xfrm>
            <a:off x="2057400" y="3810000"/>
            <a:ext cx="33985200" cy="0"/>
          </a:xfrm>
          <a:prstGeom prst="line">
            <a:avLst/>
          </a:prstGeom>
          <a:noFill/>
          <a:ln w="57150">
            <a:solidFill>
              <a:schemeClr val="tx1"/>
            </a:solidFill>
            <a:round/>
            <a:headEnd/>
            <a:tailEnd/>
          </a:ln>
          <a:effectLst/>
        </p:spPr>
        <p:txBody>
          <a:bodyPr/>
          <a:lstStyle/>
          <a:p>
            <a:endParaRPr lang="en-US"/>
          </a:p>
        </p:txBody>
      </p:sp>
      <p:pic>
        <p:nvPicPr>
          <p:cNvPr id="6150" name="Picture 6" descr="158064_138483227619_2126546364_n"/>
          <p:cNvPicPr>
            <a:picLocks noChangeAspect="1" noChangeArrowheads="1"/>
          </p:cNvPicPr>
          <p:nvPr/>
        </p:nvPicPr>
        <p:blipFill>
          <a:blip r:embed="rId2" cstate="print"/>
          <a:srcRect/>
          <a:stretch>
            <a:fillRect/>
          </a:stretch>
        </p:blipFill>
        <p:spPr bwMode="auto">
          <a:xfrm>
            <a:off x="1647825" y="642938"/>
            <a:ext cx="3000375" cy="3000375"/>
          </a:xfrm>
          <a:prstGeom prst="rect">
            <a:avLst/>
          </a:prstGeom>
          <a:noFill/>
        </p:spPr>
      </p:pic>
      <p:sp>
        <p:nvSpPr>
          <p:cNvPr id="7" name="Rounded Rectangle 6"/>
          <p:cNvSpPr/>
          <p:nvPr/>
        </p:nvSpPr>
        <p:spPr bwMode="auto">
          <a:xfrm>
            <a:off x="1219200" y="4953000"/>
            <a:ext cx="7086600" cy="75438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smtClean="0"/>
              <a:t>In order to sustain modern American existence, our life styles have a very high demand for energy. From fueling our cars and keeping our homes at a comfortable temperature to the manufacturing of the products we find value in, energy is something that we use at every moment in our lives. Since the invention of the computer and our constant increase in technological advancement, we have become perpetrators of a society that takes part in abusing the sources of energy that we are privileged with, without really evaluating the consequences of our actions. In reality, the amount of energy we use up on a daily basis is increasingly detrimental to our environment. Through the consumption of fossil fuels, such as gasoline, oil, and coal, we emit immense amounts of carbon dioxide into the atmosphere. Being the greatest contributor in the man made greenhouse effect, carbon dioxide is harmful not only because we emit it in such large amounts, but also because it takes a long time to vanish from the atmosphere. (6)</a:t>
            </a:r>
          </a:p>
          <a:p>
            <a:r>
              <a:rPr lang="en-US" sz="1400" dirty="0" smtClean="0"/>
              <a:t>Carbon dioxide is naturally released from rotting life forms in non harmful amounts, as it is absorbed by plants during photosynthesis in order to create oxygen. Creating a large imbalance in our environment, human activity has become the primary instigator on a non healthy environment. (9) Carbon dioxide indirectly affects us by increasing pollution and global warming. A greenhouse gas such as carbon dioxide is responsible for trapping heat inside the atmosphere which is necessary in order to maintain a livable temperature in which we can reside in. When there is too much carbon trapped within the atmosphere it collects heat from the sun, making our climate increase in heat. (7) This directly affects many factors including melting of ice caps and removing fresh water from the environment.</a:t>
            </a:r>
          </a:p>
          <a:p>
            <a:r>
              <a:rPr lang="en-US" sz="1400" dirty="0" smtClean="0"/>
              <a:t>The United States, being a very industrialized country has one of the highest effects on carbon emissions today. (8) There are many simple ways in which society can contribute to the preservation of our environment. A small reduction in our daily use of electronics can greatly affect the overall outcome of released carbon emissions. Factors such as light bulbs, water supply, and use of electronics all affect the overall carbon footprint in very significant ways. The constant increase in the world’s population and the progression of today’s technology calls for a significant uprising in the demand for energy, without putting in effort to help sustain a healthy environment, we are placing ourselves under an immense amount of danger.</a:t>
            </a:r>
            <a:endParaRPr lang="en-US" sz="1400" dirty="0"/>
          </a:p>
        </p:txBody>
      </p:sp>
      <p:sp>
        <p:nvSpPr>
          <p:cNvPr id="11" name="Rounded Rectangle 10"/>
          <p:cNvSpPr/>
          <p:nvPr/>
        </p:nvSpPr>
        <p:spPr bwMode="auto">
          <a:xfrm>
            <a:off x="0" y="20802600"/>
            <a:ext cx="8305800" cy="75438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600" dirty="0" smtClean="0"/>
              <a:t>We had come up with the idea of saving energy for thirty days to conserve energy and help the environment. The way in which saving energy helps the environment is because there is less coal burning which leads to less carbon emissions. Carbon emissions are caused by the burning of fossil fuels such as gas, coal, or oil.(1) Carbon dioxide is then released</a:t>
            </a:r>
            <a:r>
              <a:rPr lang="en-US" sz="1600" i="1" dirty="0" smtClean="0"/>
              <a:t> </a:t>
            </a:r>
            <a:r>
              <a:rPr lang="en-US" sz="1600" dirty="0" smtClean="0"/>
              <a:t>into the atmosphere. Carbon emissions relate to energy in the aspect that both require the burning of coal. The more energy that is used, the more coal is burned. Since more coal is burned, the more carbon emissions are released into the air. Energy effects society by ruining the environment and causing people to spend so much money on their electricity bill. If we had less usage of energy, then our environment would be healthier and less carbon emissions would be in the air, which is damage to our health. Conserving energy in your house by unplugging electronics, turning off lights when not in use, and switching to energy saving light bulbs, contribute to less energy usage which leads to a healthier lifestyle for our society as well as more money in your pocket. </a:t>
            </a:r>
            <a:r>
              <a:rPr lang="en-US" sz="1600" dirty="0" err="1" smtClean="0"/>
              <a:t>Houldson</a:t>
            </a:r>
            <a:r>
              <a:rPr lang="en-US" sz="1600" dirty="0" smtClean="0"/>
              <a:t> stated, “the national average is about 1.3 pounds of carbon dioxide for every kilowatt-hour of electricity used in your home. For an average home, that results in about 15,000 pounds of carbon dioxide emissions per year for electricity.” (</a:t>
            </a:r>
            <a:r>
              <a:rPr lang="en-US" sz="1600" dirty="0" err="1" smtClean="0"/>
              <a:t>Houldson</a:t>
            </a:r>
            <a:r>
              <a:rPr lang="en-US" sz="1600" dirty="0" smtClean="0"/>
              <a:t>, “Carbon Emissions: Putting it into Perspective”) This means that, just for electricity alone in our homes, 15,000 pounds of carbon emissions are exposed to our environment each year and the number keeps increasing. This causes a great amount of coal to be burned which leads to more carbon emissions in the air. Plants as well as the ocean take up some of these carbon emissions but scientists believe that this cannot go on forever. Especially with deforestation that is going on, these carbon emissions would stay around even longer in our environment. “The United States as a whole has more recoverable coal resources than any other country on the planet-- over 262 </a:t>
            </a:r>
            <a:r>
              <a:rPr lang="en-US" sz="1600" i="1" dirty="0" smtClean="0"/>
              <a:t>billion</a:t>
            </a:r>
            <a:r>
              <a:rPr lang="en-US" sz="1600" dirty="0" smtClean="0"/>
              <a:t> tons-- enough to last over 200 years!” (</a:t>
            </a:r>
            <a:r>
              <a:rPr lang="en-US" sz="1600" dirty="0" err="1" smtClean="0"/>
              <a:t>Hieb</a:t>
            </a:r>
            <a:r>
              <a:rPr lang="en-US" sz="1600" dirty="0" smtClean="0"/>
              <a:t>) This means that the U.S. alone, burns the greatest amount of coal per year compared to other countries. In our experiment, we cut down on our energy usage in our daily lives which contributes to less coal burning and less carbon emissions put into our environment.</a:t>
            </a:r>
            <a:endParaRPr lang="en-US" sz="1600" dirty="0"/>
          </a:p>
        </p:txBody>
      </p:sp>
      <p:sp>
        <p:nvSpPr>
          <p:cNvPr id="15" name="Rounded Rectangle 14"/>
          <p:cNvSpPr/>
          <p:nvPr/>
        </p:nvSpPr>
        <p:spPr bwMode="auto">
          <a:xfrm>
            <a:off x="10668000" y="5638800"/>
            <a:ext cx="7391400" cy="79248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400" dirty="0" smtClean="0"/>
              <a:t>One of the best and easiest ways in which one can help preserve our environment is by switching to energy saving light bulbs which would be our independent variable.  Light bulbs themselves do not let off any carbon dioxide emissions, but the electricity that goes into the powering of these light bulbs has a direct effect on carbon let off into our atmosphere. Usually powered by gas, coal or oil these electricity generating stations let off far more emissions then rational or sensible. The article titled </a:t>
            </a:r>
            <a:r>
              <a:rPr lang="en-US" sz="1400" i="1" dirty="0" smtClean="0"/>
              <a:t>Compact Fluorescent Light Bulbs: Change a Light Bulb and Change the World</a:t>
            </a:r>
            <a:r>
              <a:rPr lang="en-US" sz="1400" dirty="0" smtClean="0"/>
              <a:t> says</a:t>
            </a:r>
          </a:p>
          <a:p>
            <a:r>
              <a:rPr lang="en-US" sz="1400" dirty="0" smtClean="0"/>
              <a:t>	“</a:t>
            </a:r>
            <a:r>
              <a:rPr lang="en-US" sz="1400" dirty="0" smtClean="0"/>
              <a:t>According to the Union of Concerned Scientists, if every U.S. household replaced just one regular incandescent light bulb with a compact fluorescent light bulb, it would prevent 90 billion pounds of greenhouse gas emissions from power plants, the equivalent of taking 7.5 million cars off the road. And the U.S. Environmental Protection Agency says that by replacing regular light bulbs with compact fluorescent light bulbs at the same minimal rate, Americans would save enough energy to light more than 2,5 million homes for a year.” </a:t>
            </a:r>
          </a:p>
          <a:p>
            <a:r>
              <a:rPr lang="en-US" sz="1400" dirty="0" smtClean="0"/>
              <a:t>With many liable advantages, energy saving light bulbs not only helps cut out a substantial amount of energy used to light our homes but also save us money. The electricity conserved from this process automatically reduces carbon dioxide emissions, and lasting almost ten times longer than normal bulbs, directly affects our income as we reduce the amount of money spent on light bulbs, and on our energy bill. In today’s society, a lot of light bulbs, primarily energy saving ones, are made of recycled material. This is beneficial to the environment because it prevents cutting into other sources. Energy saving light bulbs, help improve the quality of the environment and reduce money on our energy bills.</a:t>
            </a:r>
          </a:p>
          <a:p>
            <a:r>
              <a:rPr lang="en-US" sz="1400" dirty="0" smtClean="0"/>
              <a:t>Our dependent variables are electricity bill, the amount of coal which was burned to produce the energy, and carbon emissions which is exposed into our atmosphere. We chose these variables because we want to test them in order to receive a result of how much energy was consumed. The electricity bill will be looked at because we want to see if there was a decrease in the amount of money that the electricity costs. The less money the bill is, the less energy was consumed. This leads to the amount of coal which had to be burned in order to create the energy to be supplied to our homes. The burning of coal leads to the amount of carbon emissions that is let out into our atmosphere and can be harmful to our health as well as the rest of the environment. If all of us were to conserve energy by unplugging electronics out of outlets and turning off lights wherever they are not needed, then less energy would be needed therefore less coal would be burned and less carbon emissions would be in our environment.</a:t>
            </a:r>
            <a:endParaRPr lang="en-US" sz="1400" dirty="0"/>
          </a:p>
        </p:txBody>
      </p:sp>
      <p:sp>
        <p:nvSpPr>
          <p:cNvPr id="13" name="Rounded Rectangle 12"/>
          <p:cNvSpPr/>
          <p:nvPr/>
        </p:nvSpPr>
        <p:spPr bwMode="auto">
          <a:xfrm>
            <a:off x="11201400" y="14935200"/>
            <a:ext cx="8305800" cy="7543800"/>
          </a:xfrm>
          <a:prstGeom prst="roundRect">
            <a:avLst>
              <a:gd name="adj"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300" u="sng" dirty="0" err="1" smtClean="0"/>
              <a:t>Lightbulb</a:t>
            </a:r>
            <a:r>
              <a:rPr lang="en-US" sz="1300" u="sng" dirty="0" smtClean="0"/>
              <a:t> Activity</a:t>
            </a:r>
            <a:endParaRPr lang="en-US" sz="1300" dirty="0" smtClean="0"/>
          </a:p>
          <a:p>
            <a:r>
              <a:rPr lang="en-US" sz="1300" dirty="0" smtClean="0"/>
              <a:t>According to The Home Depot prices, the cost of a 12 pack of compact fluorescent light bulbs costs $26.97 and a 6 pack of incandescent light bulbs cost $8.98 which when multiplied by 2 to get 12 </a:t>
            </a:r>
            <a:r>
              <a:rPr lang="en-US" sz="1300" dirty="0" err="1" smtClean="0"/>
              <a:t>lightbulbs</a:t>
            </a:r>
            <a:r>
              <a:rPr lang="en-US" sz="1300" dirty="0" smtClean="0"/>
              <a:t> equals to 17.96.(2,3) This means that even though the fluorescent light bulbs cost more then the incandescent ones, judging by the amount of hours they last, overall we would be saving money. On average, fluorescent light bulbs last 6,000-15,000 hours meanwhile incandescent light bulbs last only 800-1,000 hours.(4)</a:t>
            </a:r>
          </a:p>
          <a:p>
            <a:r>
              <a:rPr lang="en-US" sz="1300" u="sng" dirty="0" smtClean="0"/>
              <a:t>Energy being wasted</a:t>
            </a:r>
            <a:endParaRPr lang="en-US" sz="1300" dirty="0" smtClean="0"/>
          </a:p>
          <a:p>
            <a:r>
              <a:rPr lang="en-US" sz="1300" dirty="0" smtClean="0"/>
              <a:t>We found the change in our energy usage from our electric bill from the comparison of our October to November bills. Maria's change was 236 kWh and Vicky's change was 1,156 kWh. To calculate the amount of coal burned to produce our energy, we found that 0.813 pounds of coal is burned to produce 1 kWh of electricity.(5) We multiplied 0.813 by the kWh of our electricity use found in our electric bill. Maria's calculations were, (0.813)(236 kWh)=191.868 pounds of coal. Vicky's calculations were, (0.813)(1156 kWh)=939.828 pounds of coal. To calculate carbon emissions we found that 1 pound of coal is equal to 26.4 moles of CO2.( Maria's calculations were, (26.4mols)(191.868 lbs of coal)=5065.3152 </a:t>
            </a:r>
            <a:r>
              <a:rPr lang="en-US" sz="1300" dirty="0" err="1" smtClean="0"/>
              <a:t>mols</a:t>
            </a:r>
            <a:r>
              <a:rPr lang="en-US" sz="1300" dirty="0" smtClean="0"/>
              <a:t> of CO2. Vicky's calculations were, (26.4 </a:t>
            </a:r>
            <a:r>
              <a:rPr lang="en-US" sz="1300" dirty="0" err="1" smtClean="0"/>
              <a:t>mols</a:t>
            </a:r>
            <a:r>
              <a:rPr lang="en-US" sz="1300" dirty="0" smtClean="0"/>
              <a:t>)(939.828 lbs of coal)=24811.4592 </a:t>
            </a:r>
            <a:r>
              <a:rPr lang="en-US" sz="1300" dirty="0" err="1" smtClean="0"/>
              <a:t>mols</a:t>
            </a:r>
            <a:r>
              <a:rPr lang="en-US" sz="1300" dirty="0" smtClean="0"/>
              <a:t> of CO2.</a:t>
            </a:r>
          </a:p>
          <a:p>
            <a:r>
              <a:rPr lang="en-US" sz="1300" u="sng" dirty="0" smtClean="0"/>
              <a:t>Energy being saved</a:t>
            </a:r>
            <a:endParaRPr lang="en-US" sz="1300" dirty="0" smtClean="0"/>
          </a:p>
          <a:p>
            <a:r>
              <a:rPr lang="en-US" sz="1300" dirty="0" smtClean="0"/>
              <a:t>In order to find out how much money we are saving on strictly the light portion of our electricity bill as well as the amount of carbon emissions we are conserving. According to our sources, the lights take up 25% of our electricity bill. Since Maria saved $4.41 on her bills from </a:t>
            </a:r>
            <a:r>
              <a:rPr lang="en-US" sz="1300" dirty="0" err="1" smtClean="0"/>
              <a:t>october</a:t>
            </a:r>
            <a:r>
              <a:rPr lang="en-US" sz="1300" dirty="0" smtClean="0"/>
              <a:t> and </a:t>
            </a:r>
            <a:r>
              <a:rPr lang="en-US" sz="1300" dirty="0" err="1" smtClean="0"/>
              <a:t>november</a:t>
            </a:r>
            <a:r>
              <a:rPr lang="en-US" sz="1300" dirty="0" smtClean="0"/>
              <a:t>, we found 25% of $4.41 which was $1.10 judging that the same cycle continues for twelve months (disregarding significant downfalls or </a:t>
            </a:r>
            <a:r>
              <a:rPr lang="en-US" sz="1300" dirty="0" err="1" smtClean="0"/>
              <a:t>uprises</a:t>
            </a:r>
            <a:r>
              <a:rPr lang="en-US" sz="1300" dirty="0" smtClean="0"/>
              <a:t>), she should be saving approximately $13.02 a year. For Vicky, she saved $7.72 and 25% of $7.72 is $1.93 multiplied by twelve months, she should be saving approximately $23.16 per year. According to our calculations, since each pound of coal produces 3.7 lbs of CO2, we will be conserving somewhere between .185 to 2.64 lbs of CO2.</a:t>
            </a:r>
          </a:p>
          <a:p>
            <a:r>
              <a:rPr lang="en-US" sz="1300" dirty="0" smtClean="0"/>
              <a:t> </a:t>
            </a:r>
          </a:p>
          <a:p>
            <a:r>
              <a:rPr lang="en-US" sz="1300" dirty="0" smtClean="0"/>
              <a:t>Less coal was burned in our areas as well as carbon emissions had a less effect on our environment. “Compact fluorescent light bulbs are generally rated to last from 6,000 to 15,000 hours, with most having an expected life of 10,000 hours. Used for 5 hours per day, this is equivalent to 4 to 8 years of use. In comparison, typical incandescent light bulbs are usually rated to last from 800 to 1,000 hours”.(</a:t>
            </a:r>
            <a:r>
              <a:rPr lang="en-US" sz="1300" dirty="0" smtClean="0">
                <a:hlinkClick r:id="rId3"/>
              </a:rPr>
              <a:t>http://www.efi.org/factoids/cfl_faq.html</a:t>
            </a:r>
            <a:r>
              <a:rPr lang="en-US" sz="1300" dirty="0" smtClean="0"/>
              <a:t>) This means that these light bulbs last longer then regular light bulbs as well as save energy at the same time. </a:t>
            </a:r>
            <a:r>
              <a:rPr lang="en-US" sz="1300" dirty="0" err="1" smtClean="0"/>
              <a:t>Taub</a:t>
            </a:r>
            <a:r>
              <a:rPr lang="en-US" sz="1300" dirty="0" smtClean="0"/>
              <a:t> states, “when it’s said that a standard light bulb will last 1,000 hours, that is the mean time to failure: half the bulbs will fail by that point. And because lamp manufacturing has become so routine, most of the rest will fail within 100 hours or so of that point”.(New York Times, Web) This means that the incandescent light bulbs will burn out much faster then the fluorescent ones and wouldn't even last up to 1,000 hours.</a:t>
            </a:r>
            <a:endParaRPr lang="en-US" sz="1300" dirty="0"/>
          </a:p>
        </p:txBody>
      </p:sp>
      <p:sp>
        <p:nvSpPr>
          <p:cNvPr id="18" name="Rounded Rectangle 17"/>
          <p:cNvSpPr/>
          <p:nvPr/>
        </p:nvSpPr>
        <p:spPr bwMode="auto">
          <a:xfrm>
            <a:off x="28270200" y="15468600"/>
            <a:ext cx="9982200" cy="128778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200" dirty="0" smtClean="0"/>
              <a:t>Aaron, </a:t>
            </a:r>
            <a:r>
              <a:rPr lang="en-US" sz="1200" dirty="0" err="1" smtClean="0"/>
              <a:t>Tali</a:t>
            </a:r>
            <a:r>
              <a:rPr lang="en-US" sz="1200" dirty="0" smtClean="0"/>
              <a:t>. </a:t>
            </a:r>
            <a:r>
              <a:rPr lang="en-US" sz="1200" i="1" dirty="0" smtClean="0"/>
              <a:t>EPA Revises Carbon Emission Regulation Proposals for "Small Emitters"</a:t>
            </a:r>
            <a:r>
              <a:rPr lang="en-US" sz="1200" dirty="0" smtClean="0"/>
              <a:t> </a:t>
            </a:r>
            <a:r>
              <a:rPr lang="en-US" sz="1200" dirty="0" err="1" smtClean="0"/>
              <a:t>N.d</a:t>
            </a:r>
            <a:r>
              <a:rPr lang="en-US" sz="1200" dirty="0" smtClean="0"/>
              <a:t>. Photograph. </a:t>
            </a:r>
            <a:r>
              <a:rPr lang="en-US" sz="1200" i="1" dirty="0" smtClean="0"/>
              <a:t>Buildaroo.com</a:t>
            </a:r>
            <a:r>
              <a:rPr lang="en-US" sz="1200" dirty="0" smtClean="0"/>
              <a:t>. Buildaroo.com. Web. 2 Dec. 2012. &lt;</a:t>
            </a:r>
            <a:r>
              <a:rPr lang="en-US" sz="1200" dirty="0" smtClean="0">
                <a:hlinkClick r:id="rId4"/>
              </a:rPr>
              <a:t>http://buildaroo.com/news/article/epa-carbon-emission-regulation-small-emitters/</a:t>
            </a:r>
            <a:r>
              <a:rPr lang="en-US" sz="1200" dirty="0" smtClean="0"/>
              <a:t>&gt;.</a:t>
            </a:r>
          </a:p>
          <a:p>
            <a:r>
              <a:rPr lang="en-US" sz="1200" dirty="0" err="1" smtClean="0"/>
              <a:t>Brahic</a:t>
            </a:r>
            <a:r>
              <a:rPr lang="en-US" sz="1200" dirty="0" smtClean="0"/>
              <a:t>, Catherine. "Climate Myths: Human CO2 Emissions Are Too Tiny to Matter." </a:t>
            </a:r>
            <a:r>
              <a:rPr lang="en-US" sz="1200" i="1" dirty="0" smtClean="0"/>
              <a:t>- Environment</a:t>
            </a:r>
            <a:r>
              <a:rPr lang="en-US" sz="1200" dirty="0" smtClean="0"/>
              <a:t>. </a:t>
            </a:r>
            <a:r>
              <a:rPr lang="en-US" sz="1200" dirty="0" err="1" smtClean="0"/>
              <a:t>N.p</a:t>
            </a:r>
            <a:r>
              <a:rPr lang="en-US" sz="1200" dirty="0" smtClean="0"/>
              <a:t>., 16 May 2007. Web. 03 Dec. 2012. &lt;</a:t>
            </a:r>
            <a:r>
              <a:rPr lang="en-US" sz="1200" dirty="0" smtClean="0">
                <a:hlinkClick r:id="rId5"/>
              </a:rPr>
              <a:t>http://www.newscientist.com/article/dn11638-climate-myths-human-co2-emissions-are-too-tiny-to-matter.html</a:t>
            </a:r>
            <a:r>
              <a:rPr lang="en-US" sz="1200" dirty="0" smtClean="0"/>
              <a:t>&gt;. (9)</a:t>
            </a:r>
          </a:p>
          <a:p>
            <a:r>
              <a:rPr lang="en-US" sz="1200" dirty="0" smtClean="0"/>
              <a:t>BOT Design Team. </a:t>
            </a:r>
            <a:r>
              <a:rPr lang="en-US" sz="1200" i="1" dirty="0" smtClean="0"/>
              <a:t>Tips To Reduce Carbon Footprint: Kitchen Edition</a:t>
            </a:r>
            <a:r>
              <a:rPr lang="en-US" sz="1200" dirty="0" smtClean="0"/>
              <a:t>. 2012. Photograph. </a:t>
            </a:r>
            <a:r>
              <a:rPr lang="en-US" sz="1200" i="1" dirty="0" smtClean="0"/>
              <a:t>Design on Time</a:t>
            </a:r>
            <a:r>
              <a:rPr lang="en-US" sz="1200" dirty="0" smtClean="0"/>
              <a:t>. Word Press, 12 Sept. 2012. Web. 2 Dec. 2012. &lt;</a:t>
            </a:r>
            <a:r>
              <a:rPr lang="en-US" sz="1200" dirty="0" smtClean="0">
                <a:hlinkClick r:id="rId6"/>
              </a:rPr>
              <a:t>http://www.blindsontime.com/blog/2012/09/tips-to-reduce-carbon-footprint/</a:t>
            </a:r>
            <a:r>
              <a:rPr lang="en-US" sz="1200" dirty="0" smtClean="0"/>
              <a:t>&gt;.</a:t>
            </a:r>
          </a:p>
          <a:p>
            <a:r>
              <a:rPr lang="en-US" sz="1200" dirty="0" smtClean="0"/>
              <a:t>"Carbon Dioxide." </a:t>
            </a:r>
            <a:r>
              <a:rPr lang="en-US" sz="1200" i="1" dirty="0" smtClean="0"/>
              <a:t>Carbon Dioxide</a:t>
            </a:r>
            <a:r>
              <a:rPr lang="en-US" sz="1200" dirty="0" smtClean="0"/>
              <a:t>. </a:t>
            </a:r>
            <a:r>
              <a:rPr lang="en-US" sz="1200" dirty="0" err="1" smtClean="0"/>
              <a:t>N.p</a:t>
            </a:r>
            <a:r>
              <a:rPr lang="en-US" sz="1200" dirty="0" smtClean="0"/>
              <a:t>., </a:t>
            </a:r>
            <a:r>
              <a:rPr lang="en-US" sz="1200" dirty="0" err="1" smtClean="0"/>
              <a:t>n.d</a:t>
            </a:r>
            <a:r>
              <a:rPr lang="en-US" sz="1200" dirty="0" smtClean="0"/>
              <a:t>. Web. 28 Nov. 2012. &lt;</a:t>
            </a:r>
            <a:r>
              <a:rPr lang="en-US" sz="1200" dirty="0" smtClean="0">
                <a:hlinkClick r:id="rId7"/>
              </a:rPr>
              <a:t>http://www.lenntech.com/carbon-</a:t>
            </a:r>
            <a:r>
              <a:rPr lang="en-US" sz="1200" dirty="0" smtClean="0"/>
              <a:t> </a:t>
            </a:r>
            <a:r>
              <a:rPr lang="en-US" sz="1200" dirty="0" smtClean="0">
                <a:hlinkClick r:id="rId8"/>
              </a:rPr>
              <a:t>dioxide.htm</a:t>
            </a:r>
            <a:r>
              <a:rPr lang="en-US" sz="1200" dirty="0" smtClean="0"/>
              <a:t>&gt;.</a:t>
            </a:r>
          </a:p>
          <a:p>
            <a:r>
              <a:rPr lang="en-US" sz="1200" dirty="0" smtClean="0"/>
              <a:t>"Carbon Dioxide Emissions." EPA. Environmental Protection Agency, </a:t>
            </a:r>
            <a:r>
              <a:rPr lang="en-US" sz="1200" dirty="0" err="1" smtClean="0"/>
              <a:t>n.d</a:t>
            </a:r>
            <a:r>
              <a:rPr lang="en-US" sz="1200" dirty="0" smtClean="0"/>
              <a:t>. Web. 28 Nov. 2012. &lt;</a:t>
            </a:r>
            <a:r>
              <a:rPr lang="en-US" sz="1200" dirty="0" smtClean="0">
                <a:hlinkClick r:id="rId9"/>
              </a:rPr>
              <a:t>http://www.epa.gov/climatechange/ghgemissions/gases/co2.html</a:t>
            </a:r>
            <a:r>
              <a:rPr lang="en-US" sz="1200" dirty="0" smtClean="0"/>
              <a:t>&gt;.</a:t>
            </a:r>
          </a:p>
          <a:p>
            <a:r>
              <a:rPr lang="en-US" sz="1200" dirty="0" smtClean="0"/>
              <a:t>"Carbon Dioxide Emissions from Industrialized Countries." </a:t>
            </a:r>
            <a:r>
              <a:rPr lang="en-US" sz="1200" i="1" dirty="0" smtClean="0"/>
              <a:t>Carbon Dioxide Emissions from Industrialized Countries</a:t>
            </a:r>
            <a:r>
              <a:rPr lang="en-US" sz="1200" dirty="0" smtClean="0"/>
              <a:t>. CBS, 1997. Web. 03 Dec. 2012. &lt;</a:t>
            </a:r>
            <a:r>
              <a:rPr lang="en-US" sz="1200" dirty="0" smtClean="0">
                <a:hlinkClick r:id="rId10"/>
              </a:rPr>
              <a:t>http://eetd.lbl.gov/newsletter/cbs_nl/nl15/cbs-nl15-ghg.html</a:t>
            </a:r>
            <a:r>
              <a:rPr lang="en-US" sz="1200" dirty="0" smtClean="0"/>
              <a:t>&gt;. (8)</a:t>
            </a:r>
          </a:p>
          <a:p>
            <a:r>
              <a:rPr lang="en-US" sz="1200" dirty="0" smtClean="0"/>
              <a:t>"Chemical Fact Sheets -- Carbon Dioxide (CO2)." </a:t>
            </a:r>
            <a:r>
              <a:rPr lang="en-US" sz="1200" i="1" dirty="0" smtClean="0"/>
              <a:t>Chemical Fact Sheets -- Carbon Dioxide (CO2).</a:t>
            </a:r>
            <a:r>
              <a:rPr lang="en-US" sz="1200" dirty="0" smtClean="0"/>
              <a:t>N.p.,n.d.Web.28.Nov.2012. &lt;</a:t>
            </a:r>
            <a:r>
              <a:rPr lang="en-US" sz="1200" dirty="0" smtClean="0">
                <a:hlinkClick r:id="rId11"/>
              </a:rPr>
              <a:t>http://www.dhs.wisconsin.gov/eh/chemfs/fs/carbondioxide.htm</a:t>
            </a:r>
            <a:r>
              <a:rPr lang="en-US" sz="1200" dirty="0" smtClean="0"/>
              <a:t>&gt;.</a:t>
            </a:r>
          </a:p>
          <a:p>
            <a:r>
              <a:rPr lang="en-US" sz="1200" dirty="0" smtClean="0"/>
              <a:t>Cardenas, Daniel. </a:t>
            </a:r>
            <a:r>
              <a:rPr lang="en-US" sz="1200" i="1" dirty="0" smtClean="0"/>
              <a:t>File:2008 US Electricity Generation by Source V2.png</a:t>
            </a:r>
            <a:r>
              <a:rPr lang="en-US" sz="1200" dirty="0" smtClean="0"/>
              <a:t>. </a:t>
            </a:r>
            <a:r>
              <a:rPr lang="en-US" sz="1200" dirty="0" err="1" smtClean="0"/>
              <a:t>N.d</a:t>
            </a:r>
            <a:r>
              <a:rPr lang="en-US" sz="1200" dirty="0" smtClean="0"/>
              <a:t>. Photograph. </a:t>
            </a:r>
            <a:r>
              <a:rPr lang="en-US" sz="1200" i="1" dirty="0" smtClean="0"/>
              <a:t>Wikimedia Commons</a:t>
            </a:r>
            <a:r>
              <a:rPr lang="en-US" sz="1200" dirty="0" smtClean="0"/>
              <a:t>.Web.3Dec.2012. &lt;</a:t>
            </a:r>
            <a:r>
              <a:rPr lang="en-US" sz="1200" dirty="0" smtClean="0">
                <a:hlinkClick r:id="rId12"/>
              </a:rPr>
              <a:t>http://commons.wikimedia.org/wiki/File:2008_US_electricity_generation_by_source_v2.png</a:t>
            </a:r>
            <a:r>
              <a:rPr lang="en-US" sz="1200" dirty="0" smtClean="0"/>
              <a:t>&gt;.</a:t>
            </a:r>
          </a:p>
          <a:p>
            <a:r>
              <a:rPr lang="en-US" sz="1200" dirty="0" smtClean="0"/>
              <a:t> </a:t>
            </a:r>
            <a:r>
              <a:rPr lang="en-US" sz="1200" dirty="0" smtClean="0"/>
              <a:t>"</a:t>
            </a:r>
            <a:r>
              <a:rPr lang="en-US" sz="1200" dirty="0" smtClean="0"/>
              <a:t>Causes of Climate Change." </a:t>
            </a:r>
            <a:r>
              <a:rPr lang="en-US" sz="1200" i="1" dirty="0" smtClean="0"/>
              <a:t>EPA</a:t>
            </a:r>
            <a:r>
              <a:rPr lang="en-US" sz="1200" dirty="0" smtClean="0"/>
              <a:t>. Environmental Protection Agency, </a:t>
            </a:r>
            <a:r>
              <a:rPr lang="en-US" sz="1200" dirty="0" err="1" smtClean="0"/>
              <a:t>n.d</a:t>
            </a:r>
            <a:r>
              <a:rPr lang="en-US" sz="1200" dirty="0" smtClean="0"/>
              <a:t>. Web. 03 Dec. 2012. &lt;</a:t>
            </a:r>
            <a:r>
              <a:rPr lang="en-US" sz="1200" dirty="0" smtClean="0">
                <a:hlinkClick r:id="rId13"/>
              </a:rPr>
              <a:t>http://www.epa.gov/climatechange/science/causes.html</a:t>
            </a:r>
            <a:r>
              <a:rPr lang="en-US" sz="1200" dirty="0" smtClean="0"/>
              <a:t>&gt;. (7)</a:t>
            </a:r>
          </a:p>
          <a:p>
            <a:r>
              <a:rPr lang="en-US" sz="1200" dirty="0" smtClean="0"/>
              <a:t>"CFL FAQs." </a:t>
            </a:r>
            <a:r>
              <a:rPr lang="en-US" sz="1200" i="1" dirty="0" smtClean="0"/>
              <a:t>CFL FAQs</a:t>
            </a:r>
            <a:r>
              <a:rPr lang="en-US" sz="1200" dirty="0" smtClean="0"/>
              <a:t>. COMPACT FLUORESCENT FAQs, </a:t>
            </a:r>
            <a:r>
              <a:rPr lang="en-US" sz="1200" dirty="0" err="1" smtClean="0"/>
              <a:t>n.d</a:t>
            </a:r>
            <a:r>
              <a:rPr lang="en-US" sz="1200" dirty="0" smtClean="0"/>
              <a:t>. Web. 30 Nov. 2012. &lt;</a:t>
            </a:r>
            <a:r>
              <a:rPr lang="en-US" sz="1200" dirty="0" smtClean="0">
                <a:hlinkClick r:id="rId3"/>
              </a:rPr>
              <a:t>http://www.efi.org/factoids/cfl_faq.html</a:t>
            </a:r>
            <a:r>
              <a:rPr lang="en-US" sz="1200" dirty="0" smtClean="0"/>
              <a:t>&gt;. (4)</a:t>
            </a:r>
          </a:p>
          <a:p>
            <a:r>
              <a:rPr lang="en-US" sz="1200" dirty="0" smtClean="0"/>
              <a:t>"CFL Light Bulbs." </a:t>
            </a:r>
            <a:r>
              <a:rPr lang="en-US" sz="1200" i="1" dirty="0" smtClean="0"/>
              <a:t>The Home Depot</a:t>
            </a:r>
            <a:r>
              <a:rPr lang="en-US" sz="1200" dirty="0" smtClean="0"/>
              <a:t>. The Home Depot, </a:t>
            </a:r>
            <a:r>
              <a:rPr lang="en-US" sz="1200" dirty="0" err="1" smtClean="0"/>
              <a:t>n.d</a:t>
            </a:r>
            <a:r>
              <a:rPr lang="en-US" sz="1200" dirty="0" smtClean="0"/>
              <a:t>. Web. 30 Nov. 2012. &lt;</a:t>
            </a:r>
            <a:r>
              <a:rPr lang="en-US" sz="1200" dirty="0" smtClean="0">
                <a:hlinkClick r:id="rId14"/>
              </a:rPr>
              <a:t>http://www.homedepot.com/webapp/catalog/servlet/Navigation?storeId=10051&amp;langId=-</a:t>
            </a:r>
            <a:r>
              <a:rPr lang="en-US" sz="1200" dirty="0" smtClean="0"/>
              <a:t> 1&amp;catalogId=10053&amp;N=5yc1vZbmatZ1z0xeui#/?c=1&amp;1z0xeui=1z0xeui&gt;. (2)</a:t>
            </a:r>
          </a:p>
          <a:p>
            <a:r>
              <a:rPr lang="en-US" sz="1200" dirty="0" smtClean="0"/>
              <a:t>"Compact Fluorescent Light Bulbs: Change a Light Bulb and Change The World."</a:t>
            </a:r>
            <a:r>
              <a:rPr lang="en-US" sz="1200" i="1" dirty="0" smtClean="0"/>
              <a:t>About.com Environmental Issues</a:t>
            </a:r>
            <a:r>
              <a:rPr lang="en-US" sz="1200" dirty="0" smtClean="0"/>
              <a:t>. </a:t>
            </a:r>
            <a:r>
              <a:rPr lang="en-US" sz="1200" dirty="0" err="1" smtClean="0"/>
              <a:t>N.p</a:t>
            </a:r>
            <a:r>
              <a:rPr lang="en-US" sz="1200" dirty="0" smtClean="0"/>
              <a:t>., </a:t>
            </a:r>
            <a:r>
              <a:rPr lang="en-US" sz="1200" dirty="0" err="1" smtClean="0"/>
              <a:t>n.d</a:t>
            </a:r>
            <a:r>
              <a:rPr lang="en-US" sz="1200" dirty="0" smtClean="0"/>
              <a:t>. Web. 28 Nov. 2012. &lt;</a:t>
            </a:r>
            <a:r>
              <a:rPr lang="en-US" sz="1200" dirty="0" smtClean="0">
                <a:hlinkClick r:id="rId15"/>
              </a:rPr>
              <a:t>http://environment.about.com/od/greenlivingdesign/a/light_bulbs.htm</a:t>
            </a:r>
            <a:r>
              <a:rPr lang="en-US" sz="1200" dirty="0" smtClean="0"/>
              <a:t>&gt;.</a:t>
            </a:r>
          </a:p>
          <a:p>
            <a:r>
              <a:rPr lang="en-US" sz="1200" dirty="0" smtClean="0"/>
              <a:t>"Comparison Chart LED Lights vs. Incandescent Light Bulbs vs. CFLs." </a:t>
            </a:r>
            <a:r>
              <a:rPr lang="en-US" sz="1200" dirty="0" err="1" smtClean="0"/>
              <a:t>N.p</a:t>
            </a:r>
            <a:r>
              <a:rPr lang="en-US" sz="1200" dirty="0" smtClean="0"/>
              <a:t>., </a:t>
            </a:r>
            <a:r>
              <a:rPr lang="en-US" sz="1200" dirty="0" err="1" smtClean="0"/>
              <a:t>n.d</a:t>
            </a:r>
            <a:r>
              <a:rPr lang="en-US" sz="1200" dirty="0" smtClean="0"/>
              <a:t>. Web. 30 Nov. 2012. &lt;</a:t>
            </a:r>
            <a:r>
              <a:rPr lang="en-US" sz="1200" dirty="0" smtClean="0">
                <a:hlinkClick r:id="rId16"/>
              </a:rPr>
              <a:t>http://www.designrecycleinc.com/led%20comp%20chart.html</a:t>
            </a:r>
            <a:r>
              <a:rPr lang="en-US" sz="1200" dirty="0" smtClean="0"/>
              <a:t>&gt;.</a:t>
            </a:r>
          </a:p>
          <a:p>
            <a:r>
              <a:rPr lang="en-US" sz="1200" dirty="0" smtClean="0"/>
              <a:t>"Energy-saving Light Bulbs." </a:t>
            </a:r>
            <a:r>
              <a:rPr lang="en-US" sz="1200" i="1" dirty="0" smtClean="0"/>
              <a:t>Energy-saving Light Bulbs</a:t>
            </a:r>
            <a:r>
              <a:rPr lang="en-US" sz="1200" dirty="0" smtClean="0"/>
              <a:t>. </a:t>
            </a:r>
            <a:r>
              <a:rPr lang="en-US" sz="1200" dirty="0" err="1" smtClean="0"/>
              <a:t>N.p</a:t>
            </a:r>
            <a:r>
              <a:rPr lang="en-US" sz="1200" dirty="0" smtClean="0"/>
              <a:t>., </a:t>
            </a:r>
            <a:r>
              <a:rPr lang="en-US" sz="1200" dirty="0" err="1" smtClean="0"/>
              <a:t>n.d</a:t>
            </a:r>
            <a:r>
              <a:rPr lang="en-US" sz="1200" dirty="0" smtClean="0"/>
              <a:t>. Web. 28 Nov. 2012. &lt;</a:t>
            </a:r>
            <a:r>
              <a:rPr lang="en-US" sz="1200" dirty="0" smtClean="0">
                <a:hlinkClick r:id="rId17"/>
              </a:rPr>
              <a:t>http://www.linanwindow.com/light/index.htm</a:t>
            </a:r>
            <a:r>
              <a:rPr lang="en-US" sz="1200" dirty="0" smtClean="0"/>
              <a:t>&gt;.</a:t>
            </a:r>
          </a:p>
          <a:p>
            <a:r>
              <a:rPr lang="en-US" sz="1200" dirty="0" smtClean="0"/>
              <a:t>"ENERGY STAR Qualified Products." </a:t>
            </a:r>
            <a:r>
              <a:rPr lang="en-US" sz="1200" i="1" dirty="0" smtClean="0"/>
              <a:t>: ENERGY STAR</a:t>
            </a:r>
            <a:r>
              <a:rPr lang="en-US" sz="1200" dirty="0" smtClean="0"/>
              <a:t>. U.S. Environmental Protection Agency, </a:t>
            </a:r>
            <a:r>
              <a:rPr lang="en-US" sz="1200" dirty="0" err="1" smtClean="0"/>
              <a:t>n.d</a:t>
            </a:r>
            <a:r>
              <a:rPr lang="en-US" sz="1200" dirty="0" smtClean="0"/>
              <a:t>. Web.30Nov.2012.&lt;</a:t>
            </a:r>
            <a:r>
              <a:rPr lang="en-US" sz="1200" dirty="0" smtClean="0">
                <a:hlinkClick r:id="rId18"/>
              </a:rPr>
              <a:t>http://www.energystar.gov/index.cfm</a:t>
            </a:r>
            <a:r>
              <a:rPr lang="en-US" sz="1200" dirty="0" smtClean="0"/>
              <a:t>? </a:t>
            </a:r>
            <a:r>
              <a:rPr lang="en-US" sz="1200" dirty="0" err="1" smtClean="0"/>
              <a:t>fuseaction</a:t>
            </a:r>
            <a:r>
              <a:rPr lang="en-US" sz="1200" dirty="0" smtClean="0"/>
              <a:t>=</a:t>
            </a:r>
            <a:r>
              <a:rPr lang="en-US" sz="1200" dirty="0" err="1" smtClean="0"/>
              <a:t>find_a_product.showProductGroup</a:t>
            </a:r>
            <a:r>
              <a:rPr lang="en-US" sz="1200" dirty="0" smtClean="0"/>
              <a:t>&gt;.</a:t>
            </a:r>
          </a:p>
          <a:p>
            <a:r>
              <a:rPr lang="en-US" sz="1200" dirty="0" err="1" smtClean="0"/>
              <a:t>Hieb</a:t>
            </a:r>
            <a:r>
              <a:rPr lang="en-US" sz="1200" dirty="0" smtClean="0"/>
              <a:t>, Monte. "America Is the "Saudi Arabia" of Coal." </a:t>
            </a:r>
            <a:r>
              <a:rPr lang="en-US" sz="1200" i="1" dirty="0" smtClean="0"/>
              <a:t>Planet Fossils of West Virginia</a:t>
            </a:r>
            <a:r>
              <a:rPr lang="en-US" sz="1200" dirty="0" smtClean="0"/>
              <a:t>. </a:t>
            </a:r>
            <a:r>
              <a:rPr lang="en-US" sz="1200" dirty="0" err="1" smtClean="0"/>
              <a:t>N.p</a:t>
            </a:r>
            <a:r>
              <a:rPr lang="en-US" sz="1200" dirty="0" smtClean="0"/>
              <a:t>., 12  Feb. 2011. Web. 26 Nov. 2012. &lt;</a:t>
            </a:r>
            <a:r>
              <a:rPr lang="en-US" sz="1200" dirty="0" smtClean="0">
                <a:hlinkClick r:id="rId19"/>
              </a:rPr>
              <a:t>http://www.geocraft.com/WVFossils/Energy.html</a:t>
            </a:r>
            <a:r>
              <a:rPr lang="en-US" sz="1200" dirty="0" smtClean="0"/>
              <a:t>&gt;.</a:t>
            </a:r>
          </a:p>
          <a:p>
            <a:r>
              <a:rPr lang="en-US" sz="1200" dirty="0" err="1" smtClean="0"/>
              <a:t>Houldson</a:t>
            </a:r>
            <a:r>
              <a:rPr lang="en-US" sz="1200" dirty="0" smtClean="0"/>
              <a:t>, Natasha. "Carbon Emissions: Putting It into Perspective." </a:t>
            </a:r>
            <a:r>
              <a:rPr lang="en-US" sz="1200" i="1" dirty="0" smtClean="0"/>
              <a:t>Green Resources</a:t>
            </a:r>
            <a:r>
              <a:rPr lang="en-US" sz="1200" dirty="0" smtClean="0"/>
              <a:t>. </a:t>
            </a:r>
            <a:r>
              <a:rPr lang="en-US" sz="1200" dirty="0" err="1" smtClean="0"/>
              <a:t>Glumac</a:t>
            </a:r>
            <a:r>
              <a:rPr lang="en-US" sz="1200" dirty="0" smtClean="0"/>
              <a:t>, </a:t>
            </a:r>
            <a:r>
              <a:rPr lang="en-US" sz="1200" dirty="0" err="1" smtClean="0"/>
              <a:t>n.d</a:t>
            </a:r>
            <a:r>
              <a:rPr lang="en-US" sz="1200" dirty="0" smtClean="0"/>
              <a:t>. Web. 26 Nov. 2012. &lt;</a:t>
            </a:r>
            <a:r>
              <a:rPr lang="en-US" sz="1200" dirty="0" smtClean="0">
                <a:hlinkClick r:id="rId20"/>
              </a:rPr>
              <a:t>http://www.glumac.com/greenresources/gr_carbon_emissions.html</a:t>
            </a:r>
            <a:r>
              <a:rPr lang="en-US" sz="1200" dirty="0" smtClean="0"/>
              <a:t>&gt;.</a:t>
            </a:r>
          </a:p>
          <a:p>
            <a:r>
              <a:rPr lang="en-US" sz="1200" dirty="0" smtClean="0"/>
              <a:t>"How Do Carbon Emissions Affect the Environment? - Curiosity." </a:t>
            </a:r>
            <a:r>
              <a:rPr lang="en-US" sz="1200" i="1" dirty="0" smtClean="0"/>
              <a:t>Curiosity</a:t>
            </a:r>
            <a:r>
              <a:rPr lang="en-US" sz="1200" dirty="0" smtClean="0"/>
              <a:t>. </a:t>
            </a:r>
            <a:r>
              <a:rPr lang="en-US" sz="1200" dirty="0" err="1" smtClean="0"/>
              <a:t>N.p</a:t>
            </a:r>
            <a:r>
              <a:rPr lang="en-US" sz="1200" dirty="0" smtClean="0"/>
              <a:t>., </a:t>
            </a:r>
            <a:r>
              <a:rPr lang="en-US" sz="1200" dirty="0" err="1" smtClean="0"/>
              <a:t>n.d</a:t>
            </a:r>
            <a:r>
              <a:rPr lang="en-US" sz="1200" dirty="0" smtClean="0"/>
              <a:t>. Web. 28 Nov.2012.&lt;</a:t>
            </a:r>
            <a:r>
              <a:rPr lang="en-US" sz="1200" dirty="0" smtClean="0">
                <a:hlinkClick r:id="rId21"/>
              </a:rPr>
              <a:t>http://curiosity.discovery.com/question/how-carbon-emissions-affect-</a:t>
            </a:r>
            <a:r>
              <a:rPr lang="en-US" sz="1200" dirty="0" smtClean="0"/>
              <a:t> </a:t>
            </a:r>
            <a:r>
              <a:rPr lang="en-US" sz="1200" dirty="0" smtClean="0">
                <a:hlinkClick r:id="rId22"/>
              </a:rPr>
              <a:t>environment</a:t>
            </a:r>
            <a:r>
              <a:rPr lang="en-US" sz="1200" dirty="0" smtClean="0"/>
              <a:t>&gt;.</a:t>
            </a:r>
          </a:p>
          <a:p>
            <a:r>
              <a:rPr lang="en-US" sz="1200" dirty="0" smtClean="0"/>
              <a:t>"How Much Coal Is Required to Run a 100-watt Light Bulb 24 Hours a Day for a Year?"</a:t>
            </a:r>
          </a:p>
          <a:p>
            <a:r>
              <a:rPr lang="en-US" sz="1200" dirty="0" smtClean="0"/>
              <a:t> </a:t>
            </a:r>
            <a:r>
              <a:rPr lang="en-US" sz="1200" dirty="0" err="1" smtClean="0"/>
              <a:t>HowStuffWorks</a:t>
            </a:r>
            <a:r>
              <a:rPr lang="en-US" sz="1200" dirty="0" smtClean="0"/>
              <a:t>. </a:t>
            </a:r>
            <a:r>
              <a:rPr lang="en-US" sz="1200" dirty="0" err="1" smtClean="0"/>
              <a:t>HowStuffWorks,Inc</a:t>
            </a:r>
            <a:r>
              <a:rPr lang="en-US" sz="1200" dirty="0" smtClean="0"/>
              <a:t>, </a:t>
            </a:r>
            <a:r>
              <a:rPr lang="en-US" sz="1200" dirty="0" err="1" smtClean="0"/>
              <a:t>n.d</a:t>
            </a:r>
            <a:r>
              <a:rPr lang="en-US" sz="1200" dirty="0" smtClean="0"/>
              <a:t>. Web. 30 Nov. 2012.</a:t>
            </a:r>
          </a:p>
          <a:p>
            <a:r>
              <a:rPr lang="en-US" sz="1200" dirty="0" smtClean="0"/>
              <a:t> </a:t>
            </a:r>
            <a:r>
              <a:rPr lang="en-US" sz="1200" dirty="0" smtClean="0"/>
              <a:t>&lt;</a:t>
            </a:r>
            <a:r>
              <a:rPr lang="en-US" sz="1200" dirty="0" smtClean="0">
                <a:hlinkClick r:id="rId23"/>
              </a:rPr>
              <a:t>http://science.howstuffworks.com/environmental/energy/question481.htm</a:t>
            </a:r>
            <a:r>
              <a:rPr lang="en-US" sz="1200" dirty="0" smtClean="0"/>
              <a:t>&gt;.(5)</a:t>
            </a:r>
          </a:p>
          <a:p>
            <a:r>
              <a:rPr lang="en-US" sz="1200" dirty="0" smtClean="0"/>
              <a:t> </a:t>
            </a:r>
            <a:r>
              <a:rPr lang="en-US" sz="1200" dirty="0" smtClean="0"/>
              <a:t>"</a:t>
            </a:r>
            <a:r>
              <a:rPr lang="en-US" sz="1200" dirty="0" smtClean="0"/>
              <a:t>Incandescent Light Bulbs." </a:t>
            </a:r>
            <a:r>
              <a:rPr lang="en-US" sz="1200" i="1" dirty="0" smtClean="0"/>
              <a:t>The Home Depot</a:t>
            </a:r>
            <a:r>
              <a:rPr lang="en-US" sz="1200" dirty="0" smtClean="0"/>
              <a:t>. The Home Depot, </a:t>
            </a:r>
            <a:r>
              <a:rPr lang="en-US" sz="1200" dirty="0" err="1" smtClean="0"/>
              <a:t>n.d</a:t>
            </a:r>
            <a:r>
              <a:rPr lang="en-US" sz="1200" dirty="0" smtClean="0"/>
              <a:t>. Web. 30 Nov. 2012.</a:t>
            </a:r>
          </a:p>
          <a:p>
            <a:r>
              <a:rPr lang="en-US" sz="1200" dirty="0" smtClean="0"/>
              <a:t>&lt;</a:t>
            </a:r>
            <a:r>
              <a:rPr lang="en-US" sz="1200" dirty="0" smtClean="0">
                <a:hlinkClick r:id="rId24"/>
              </a:rPr>
              <a:t>http://www.homedepot.com/h_d1/N-5yc1vZbmgl/h_d2/Navigation</a:t>
            </a:r>
            <a:r>
              <a:rPr lang="en-US" sz="1200" dirty="0" smtClean="0"/>
              <a:t>? </a:t>
            </a:r>
            <a:r>
              <a:rPr lang="en-US" sz="1200" dirty="0" err="1" smtClean="0"/>
              <a:t>catalogId</a:t>
            </a:r>
            <a:r>
              <a:rPr lang="en-US" sz="1200" dirty="0" smtClean="0"/>
              <a:t>=10053&amp;langId=-1&amp;storeId=10051&gt;.(3)</a:t>
            </a:r>
          </a:p>
          <a:p>
            <a:r>
              <a:rPr lang="en-US" sz="1200" dirty="0" err="1" smtClean="0"/>
              <a:t>Lemonick</a:t>
            </a:r>
            <a:r>
              <a:rPr lang="en-US" sz="1200" dirty="0" smtClean="0"/>
              <a:t>, Michael. "About Half Of Carbon Emissions Have Been Absorbed, But It Won't Continue Forever." </a:t>
            </a:r>
            <a:r>
              <a:rPr lang="en-US" sz="1200" i="1" dirty="0" smtClean="0"/>
              <a:t>The Huffington Post</a:t>
            </a:r>
            <a:r>
              <a:rPr lang="en-US" sz="1200" dirty="0" smtClean="0"/>
              <a:t>. TheHuffingtonPost.com, 03 Aug. 2012. Web. 26 Nov. 2012. &lt;</a:t>
            </a:r>
            <a:r>
              <a:rPr lang="en-US" sz="1200" dirty="0" smtClean="0">
                <a:hlinkClick r:id="rId25"/>
              </a:rPr>
              <a:t>http://www.huffingtonpost.com/2012/08/03/carbon-emissions-absorbed_n_1735069.html</a:t>
            </a:r>
            <a:r>
              <a:rPr lang="en-US" sz="1200" dirty="0" smtClean="0"/>
              <a:t>&gt;.</a:t>
            </a:r>
          </a:p>
          <a:p>
            <a:r>
              <a:rPr lang="en-US" sz="1200" dirty="0" smtClean="0"/>
              <a:t>"Low Energy Light Bulbs." </a:t>
            </a:r>
            <a:r>
              <a:rPr lang="en-US" sz="1200" i="1" dirty="0" smtClean="0"/>
              <a:t>Carbon Footprint Ltd -</a:t>
            </a:r>
            <a:r>
              <a:rPr lang="en-US" sz="1200" dirty="0" smtClean="0"/>
              <a:t>. </a:t>
            </a:r>
            <a:r>
              <a:rPr lang="en-US" sz="1200" dirty="0" err="1" smtClean="0"/>
              <a:t>N.p</a:t>
            </a:r>
            <a:r>
              <a:rPr lang="en-US" sz="1200" dirty="0" smtClean="0"/>
              <a:t>., </a:t>
            </a:r>
            <a:r>
              <a:rPr lang="en-US" sz="1200" dirty="0" err="1" smtClean="0"/>
              <a:t>n.d</a:t>
            </a:r>
            <a:r>
              <a:rPr lang="en-US" sz="1200" dirty="0" smtClean="0"/>
              <a:t>. Web. 28 Nov. 2012. &lt;</a:t>
            </a:r>
            <a:r>
              <a:rPr lang="en-US" sz="1200" dirty="0" smtClean="0">
                <a:hlinkClick r:id="rId26"/>
              </a:rPr>
              <a:t>http://www.carbonfootprint.com/lightbulbs.html</a:t>
            </a:r>
            <a:r>
              <a:rPr lang="en-US" sz="1200" dirty="0" smtClean="0"/>
              <a:t>&gt;.</a:t>
            </a:r>
          </a:p>
          <a:p>
            <a:r>
              <a:rPr lang="en-US" sz="1200" dirty="0" smtClean="0"/>
              <a:t>"NaturalGas.org."</a:t>
            </a:r>
            <a:r>
              <a:rPr lang="en-US" sz="1200" i="1" dirty="0" smtClean="0"/>
              <a:t>NaturalGas.org</a:t>
            </a:r>
            <a:r>
              <a:rPr lang="en-US" sz="1200" dirty="0" smtClean="0"/>
              <a:t>. </a:t>
            </a:r>
            <a:r>
              <a:rPr lang="en-US" sz="1200" dirty="0" err="1" smtClean="0"/>
              <a:t>N.p</a:t>
            </a:r>
            <a:r>
              <a:rPr lang="en-US" sz="1200" dirty="0" smtClean="0"/>
              <a:t>., n.d.Web.28 Nov. 2012.</a:t>
            </a:r>
          </a:p>
          <a:p>
            <a:r>
              <a:rPr lang="en-US" sz="1200" dirty="0" smtClean="0"/>
              <a:t>&lt;</a:t>
            </a:r>
            <a:r>
              <a:rPr lang="en-US" sz="1200" dirty="0" smtClean="0">
                <a:hlinkClick r:id="rId27"/>
              </a:rPr>
              <a:t>http://www.naturalgas.org/environment/naturalgas.asp</a:t>
            </a:r>
            <a:r>
              <a:rPr lang="en-US" sz="1200" dirty="0" smtClean="0"/>
              <a:t>&gt;.</a:t>
            </a:r>
          </a:p>
          <a:p>
            <a:r>
              <a:rPr lang="en-US" sz="1200" dirty="0" err="1" smtClean="0"/>
              <a:t>Nazar</a:t>
            </a:r>
            <a:r>
              <a:rPr lang="en-US" sz="1200" dirty="0" smtClean="0"/>
              <a:t>, Jessica. </a:t>
            </a:r>
            <a:r>
              <a:rPr lang="en-US" sz="1200" i="1" dirty="0" smtClean="0"/>
              <a:t>Light Bulbs Savings</a:t>
            </a:r>
            <a:r>
              <a:rPr lang="en-US" sz="1200" dirty="0" smtClean="0"/>
              <a:t>. 2012. Photograph. </a:t>
            </a:r>
            <a:r>
              <a:rPr lang="en-US" sz="1200" i="1" dirty="0" smtClean="0"/>
              <a:t>Bread for the City: Helping People</a:t>
            </a:r>
            <a:r>
              <a:rPr lang="en-US" sz="1200" dirty="0" smtClean="0"/>
              <a:t>. Bread for the City, 28 Aug. 2012. Web. 2 Dec. 2012. &lt;</a:t>
            </a:r>
            <a:r>
              <a:rPr lang="en-US" sz="1200" dirty="0" smtClean="0">
                <a:hlinkClick r:id="rId28"/>
              </a:rPr>
              <a:t>http://www.breadforthecity.org/2012/08/givingligh/light-bulb-savings/</a:t>
            </a:r>
            <a:r>
              <a:rPr lang="en-US" sz="1200" dirty="0" smtClean="0"/>
              <a:t>&gt;.</a:t>
            </a:r>
          </a:p>
          <a:p>
            <a:r>
              <a:rPr lang="en-US" sz="1200" dirty="0" smtClean="0"/>
              <a:t>"New York </a:t>
            </a:r>
            <a:r>
              <a:rPr lang="en-US" sz="1200" dirty="0" err="1" smtClean="0"/>
              <a:t>QuickFacts</a:t>
            </a:r>
            <a:r>
              <a:rPr lang="en-US" sz="1200" dirty="0" smtClean="0"/>
              <a:t> from the US Census Bureau." </a:t>
            </a:r>
            <a:r>
              <a:rPr lang="en-US" sz="1200" i="1" dirty="0" smtClean="0"/>
              <a:t>New York </a:t>
            </a:r>
            <a:r>
              <a:rPr lang="en-US" sz="1200" i="1" dirty="0" err="1" smtClean="0"/>
              <a:t>QuickFacts</a:t>
            </a:r>
            <a:r>
              <a:rPr lang="en-US" sz="1200" i="1" dirty="0" smtClean="0"/>
              <a:t> from the US Census Bureau</a:t>
            </a:r>
            <a:r>
              <a:rPr lang="en-US" sz="1200" dirty="0" smtClean="0"/>
              <a:t>. U.S. Census Bureau, </a:t>
            </a:r>
            <a:r>
              <a:rPr lang="en-US" sz="1200" dirty="0" err="1" smtClean="0"/>
              <a:t>n.d</a:t>
            </a:r>
            <a:r>
              <a:rPr lang="en-US" sz="1200" dirty="0" smtClean="0"/>
              <a:t>. Web. 01 Dec. 2012. &lt;</a:t>
            </a:r>
            <a:r>
              <a:rPr lang="en-US" sz="1200" dirty="0" smtClean="0">
                <a:hlinkClick r:id="rId29"/>
              </a:rPr>
              <a:t>http://quickfacts.census.gov/qfd/states/36000.html</a:t>
            </a:r>
            <a:r>
              <a:rPr lang="en-US" sz="1200" dirty="0" smtClean="0"/>
              <a:t>&gt;.</a:t>
            </a:r>
          </a:p>
          <a:p>
            <a:r>
              <a:rPr lang="en-US" sz="1200" dirty="0" err="1" smtClean="0"/>
              <a:t>Promchertchoo</a:t>
            </a:r>
            <a:r>
              <a:rPr lang="en-US" sz="1200" dirty="0" smtClean="0"/>
              <a:t>, </a:t>
            </a:r>
            <a:r>
              <a:rPr lang="en-US" sz="1200" dirty="0" err="1" smtClean="0"/>
              <a:t>Pichayada</a:t>
            </a:r>
            <a:r>
              <a:rPr lang="en-US" sz="1200" dirty="0" smtClean="0"/>
              <a:t>. </a:t>
            </a:r>
            <a:r>
              <a:rPr lang="en-US" sz="1200" i="1" dirty="0" smtClean="0"/>
              <a:t>Carbon Emissions</a:t>
            </a:r>
            <a:r>
              <a:rPr lang="en-US" sz="1200" dirty="0" smtClean="0"/>
              <a:t>. 2011. Photograph. </a:t>
            </a:r>
            <a:r>
              <a:rPr lang="en-US" sz="1200" i="1" dirty="0" smtClean="0"/>
              <a:t>Tech Week Europe</a:t>
            </a:r>
            <a:r>
              <a:rPr lang="en-US" sz="1200" dirty="0" smtClean="0"/>
              <a:t>. </a:t>
            </a:r>
            <a:r>
              <a:rPr lang="en-US" sz="1200" dirty="0" err="1" smtClean="0"/>
              <a:t>NetMediaEurope</a:t>
            </a:r>
            <a:r>
              <a:rPr lang="en-US" sz="1200" dirty="0" smtClean="0"/>
              <a:t>, 24 Jan. 2011. Web. 2 Dec. 2012. &lt;</a:t>
            </a:r>
            <a:r>
              <a:rPr lang="en-US" sz="1200" dirty="0" smtClean="0">
                <a:hlinkClick r:id="rId30"/>
              </a:rPr>
              <a:t>http://www.techweekeurope.co.uk/news/half-of-uk-companies-clueless-about-carbon-</a:t>
            </a:r>
            <a:r>
              <a:rPr lang="en-US" sz="1200" dirty="0" smtClean="0"/>
              <a:t>18915/attachment/carbonemissions&gt;.</a:t>
            </a:r>
          </a:p>
          <a:p>
            <a:r>
              <a:rPr lang="en-US" sz="1200" dirty="0" err="1" smtClean="0"/>
              <a:t>Revkin</a:t>
            </a:r>
            <a:r>
              <a:rPr lang="en-US" sz="1200" dirty="0" smtClean="0"/>
              <a:t>, Andrew C. "Carbon Dioxide Extends Its Harmful Reach to Oceans." </a:t>
            </a:r>
            <a:r>
              <a:rPr lang="en-US" sz="1200" i="1" dirty="0" smtClean="0"/>
              <a:t>The New York Times</a:t>
            </a:r>
            <a:r>
              <a:rPr lang="en-US" sz="1200" dirty="0" smtClean="0"/>
              <a:t>. The New York Times, 20 July 2004. Web. 28 Nov. 2012.</a:t>
            </a:r>
          </a:p>
          <a:p>
            <a:r>
              <a:rPr lang="en-US" sz="1200" dirty="0" smtClean="0"/>
              <a:t>&lt;</a:t>
            </a:r>
            <a:r>
              <a:rPr lang="en-US" sz="1200" dirty="0" smtClean="0">
                <a:hlinkClick r:id="rId31"/>
              </a:rPr>
              <a:t>http://www.nytimes.com/2004/07/20/science/carbon-dioxide-extends-its-harmful-reach-to-</a:t>
            </a:r>
            <a:r>
              <a:rPr lang="en-US" sz="1200" dirty="0" smtClean="0"/>
              <a:t> </a:t>
            </a:r>
            <a:r>
              <a:rPr lang="en-US" sz="1200" dirty="0" smtClean="0">
                <a:hlinkClick r:id="rId32"/>
              </a:rPr>
              <a:t>oceans.html</a:t>
            </a:r>
            <a:r>
              <a:rPr lang="en-US" sz="1200" dirty="0" smtClean="0"/>
              <a:t>&gt;.</a:t>
            </a:r>
          </a:p>
          <a:p>
            <a:r>
              <a:rPr lang="en-US" sz="1200" i="1" dirty="0" smtClean="0"/>
              <a:t>Save Energy Save Earth!</a:t>
            </a:r>
            <a:r>
              <a:rPr lang="en-US" sz="1200" dirty="0" smtClean="0"/>
              <a:t> 2009. Photograph. </a:t>
            </a:r>
            <a:r>
              <a:rPr lang="en-US" sz="1200" i="1" dirty="0" smtClean="0"/>
              <a:t>My Life on Earth</a:t>
            </a:r>
            <a:r>
              <a:rPr lang="en-US" sz="1200" dirty="0" smtClean="0"/>
              <a:t>. Stylist Backgrounds, 20 Sept. 2009. Web. 3 Dec. 2012. &lt;</a:t>
            </a:r>
            <a:r>
              <a:rPr lang="en-US" sz="1200" dirty="0" smtClean="0">
                <a:hlinkClick r:id="rId33"/>
              </a:rPr>
              <a:t>http://13oldlife.blogspot.com/2009/09/save-energy-save-earth.html</a:t>
            </a:r>
            <a:r>
              <a:rPr lang="en-US" sz="1200" dirty="0" smtClean="0"/>
              <a:t>&gt;.</a:t>
            </a:r>
          </a:p>
          <a:p>
            <a:r>
              <a:rPr lang="en-US" sz="1200" dirty="0" err="1" smtClean="0"/>
              <a:t>Taub</a:t>
            </a:r>
            <a:r>
              <a:rPr lang="en-US" sz="1200" dirty="0" smtClean="0"/>
              <a:t>, Eric. "How Long Did You Say That Bulb Would Last?" </a:t>
            </a:r>
            <a:r>
              <a:rPr lang="en-US" sz="1200" i="1" dirty="0" smtClean="0"/>
              <a:t>Bits How Long Did You Say That Bulb Would Last Comments</a:t>
            </a:r>
            <a:r>
              <a:rPr lang="en-US" sz="1200" dirty="0" smtClean="0"/>
              <a:t>. The New York Times, 11 Feb. 2009. Web. 30 Nov. 2012. &lt;</a:t>
            </a:r>
            <a:r>
              <a:rPr lang="en-US" sz="1200" dirty="0" smtClean="0">
                <a:hlinkClick r:id="rId34"/>
              </a:rPr>
              <a:t>http://bits.blogs.nytimes.com/2009/02/11/how-long-did-you-say-that-bulb-will-last/</a:t>
            </a:r>
            <a:r>
              <a:rPr lang="en-US" sz="1200" dirty="0" smtClean="0"/>
              <a:t>&gt;.</a:t>
            </a:r>
          </a:p>
          <a:p>
            <a:r>
              <a:rPr lang="en-US" sz="1200" dirty="0" smtClean="0"/>
              <a:t>"Virtual Nonsense." </a:t>
            </a:r>
            <a:r>
              <a:rPr lang="en-US" sz="1200" i="1" dirty="0" smtClean="0"/>
              <a:t>Virtual Nonsense RSS</a:t>
            </a:r>
            <a:r>
              <a:rPr lang="en-US" sz="1200" dirty="0" smtClean="0"/>
              <a:t>. </a:t>
            </a:r>
            <a:r>
              <a:rPr lang="en-US" sz="1200" dirty="0" err="1" smtClean="0"/>
              <a:t>Wordpress</a:t>
            </a:r>
            <a:r>
              <a:rPr lang="en-US" sz="1200" dirty="0" smtClean="0"/>
              <a:t>, 12 Nov. 2008. Web. 30 Nov. 2012. &lt;</a:t>
            </a:r>
            <a:r>
              <a:rPr lang="en-US" sz="1200" dirty="0" smtClean="0">
                <a:hlinkClick r:id="rId35"/>
              </a:rPr>
              <a:t>http://renaud.ca/wordpress/?p=49</a:t>
            </a:r>
            <a:r>
              <a:rPr lang="en-US" sz="1200" dirty="0" smtClean="0"/>
              <a:t>&gt;.</a:t>
            </a:r>
          </a:p>
          <a:p>
            <a:r>
              <a:rPr lang="en-US" sz="1200" dirty="0" smtClean="0"/>
              <a:t>West, Larry. "What Is the Greenhouse Effect?" </a:t>
            </a:r>
            <a:r>
              <a:rPr lang="en-US" sz="1200" i="1" dirty="0" smtClean="0"/>
              <a:t>About.com Environmental Issues</a:t>
            </a:r>
            <a:r>
              <a:rPr lang="en-US" sz="1200" dirty="0" smtClean="0"/>
              <a:t>. </a:t>
            </a:r>
            <a:r>
              <a:rPr lang="en-US" sz="1200" dirty="0" err="1" smtClean="0"/>
              <a:t>N.p</a:t>
            </a:r>
            <a:r>
              <a:rPr lang="en-US" sz="1200" dirty="0" smtClean="0"/>
              <a:t>., </a:t>
            </a:r>
            <a:r>
              <a:rPr lang="en-US" sz="1200" dirty="0" err="1" smtClean="0"/>
              <a:t>n.d</a:t>
            </a:r>
            <a:r>
              <a:rPr lang="en-US" sz="1200" dirty="0" smtClean="0"/>
              <a:t>. Web.</a:t>
            </a:r>
          </a:p>
          <a:p>
            <a:r>
              <a:rPr lang="en-US" sz="1200" dirty="0" smtClean="0"/>
              <a:t>"Impact of Energy Saving Light Bulbs on the Environment." </a:t>
            </a:r>
            <a:r>
              <a:rPr lang="en-US" sz="1200" i="1" dirty="0" err="1" smtClean="0"/>
              <a:t>HubPages</a:t>
            </a:r>
            <a:r>
              <a:rPr lang="en-US" sz="1200" dirty="0" smtClean="0"/>
              <a:t>. </a:t>
            </a:r>
            <a:r>
              <a:rPr lang="en-US" sz="1200" dirty="0" err="1" smtClean="0"/>
              <a:t>N.p</a:t>
            </a:r>
            <a:r>
              <a:rPr lang="en-US" sz="1200" dirty="0" smtClean="0"/>
              <a:t>., </a:t>
            </a:r>
            <a:r>
              <a:rPr lang="en-US" sz="1200" dirty="0" err="1" smtClean="0"/>
              <a:t>n.d</a:t>
            </a:r>
            <a:r>
              <a:rPr lang="en-US" sz="1200" dirty="0" smtClean="0"/>
              <a:t>. Web. 28 Nov. 2012. &lt;</a:t>
            </a:r>
            <a:r>
              <a:rPr lang="en-US" sz="1200" dirty="0" smtClean="0">
                <a:hlinkClick r:id="rId36"/>
              </a:rPr>
              <a:t>http://lindsays5624.hubpages.com/hub/-impact-ofr-energy-saving-light-bulbs-on-t</a:t>
            </a:r>
            <a:r>
              <a:rPr lang="en-US" sz="1200" dirty="0" smtClean="0"/>
              <a:t> </a:t>
            </a:r>
            <a:r>
              <a:rPr lang="en-US" sz="1200" dirty="0" smtClean="0">
                <a:hlinkClick r:id="rId37"/>
              </a:rPr>
              <a:t>he-environment</a:t>
            </a:r>
            <a:r>
              <a:rPr lang="en-US" sz="1200" dirty="0" smtClean="0"/>
              <a:t>&gt;.</a:t>
            </a:r>
          </a:p>
          <a:p>
            <a:r>
              <a:rPr lang="en-US" sz="1200" dirty="0" smtClean="0"/>
              <a:t>"What Are Carbon Emissions?" </a:t>
            </a:r>
            <a:r>
              <a:rPr lang="en-US" sz="1200" i="1" dirty="0" smtClean="0"/>
              <a:t>The Carbon Account</a:t>
            </a:r>
            <a:r>
              <a:rPr lang="en-US" sz="1200" dirty="0" smtClean="0"/>
              <a:t>. </a:t>
            </a:r>
            <a:r>
              <a:rPr lang="en-US" sz="1200" dirty="0" err="1" smtClean="0"/>
              <a:t>Torchbox</a:t>
            </a:r>
            <a:r>
              <a:rPr lang="en-US" sz="1200" dirty="0" smtClean="0"/>
              <a:t> Ltd, </a:t>
            </a:r>
            <a:r>
              <a:rPr lang="en-US" sz="1200" dirty="0" err="1" smtClean="0"/>
              <a:t>n.d</a:t>
            </a:r>
            <a:r>
              <a:rPr lang="en-US" sz="1200" dirty="0" smtClean="0"/>
              <a:t>. Web. 26 Nov. 2012. &lt;</a:t>
            </a:r>
            <a:r>
              <a:rPr lang="en-US" sz="1200" dirty="0" smtClean="0">
                <a:hlinkClick r:id="rId38"/>
              </a:rPr>
              <a:t>http://thecarbonaccount.com/carbonexplained/</a:t>
            </a:r>
            <a:r>
              <a:rPr lang="en-US" sz="1200" dirty="0" smtClean="0"/>
              <a:t>&gt;. (1)</a:t>
            </a:r>
          </a:p>
          <a:p>
            <a:r>
              <a:rPr lang="en-US" sz="1200" dirty="0" smtClean="0"/>
              <a:t> </a:t>
            </a:r>
            <a:r>
              <a:rPr lang="en-US" sz="1200" dirty="0" smtClean="0"/>
              <a:t>White</a:t>
            </a:r>
            <a:r>
              <a:rPr lang="en-US" sz="1200" dirty="0" smtClean="0"/>
              <a:t>, Deborah. "The Causes of Global Warming." </a:t>
            </a:r>
            <a:r>
              <a:rPr lang="en-US" sz="1200" i="1" dirty="0" smtClean="0"/>
              <a:t>About.com US Liberal Politics</a:t>
            </a:r>
            <a:r>
              <a:rPr lang="en-US" sz="1200" dirty="0" smtClean="0"/>
              <a:t>. </a:t>
            </a:r>
            <a:r>
              <a:rPr lang="en-US" sz="1200" dirty="0" err="1" smtClean="0"/>
              <a:t>N.p</a:t>
            </a:r>
            <a:r>
              <a:rPr lang="en-US" sz="1200" dirty="0" smtClean="0"/>
              <a:t>., </a:t>
            </a:r>
            <a:r>
              <a:rPr lang="en-US" sz="1200" dirty="0" err="1" smtClean="0"/>
              <a:t>n.d</a:t>
            </a:r>
            <a:r>
              <a:rPr lang="en-US" sz="1200" dirty="0" smtClean="0"/>
              <a:t>. Web. 03 Dec. 2012. &lt;</a:t>
            </a:r>
            <a:r>
              <a:rPr lang="en-US" sz="1200" dirty="0" smtClean="0">
                <a:hlinkClick r:id="rId39"/>
              </a:rPr>
              <a:t>http://usliberals.about.com/od/environmentalconcerns/a/GlobalWarm3.htm</a:t>
            </a:r>
            <a:r>
              <a:rPr lang="en-US" sz="1200" dirty="0" smtClean="0"/>
              <a:t>&gt;. (6)</a:t>
            </a:r>
            <a:endParaRPr lang="en-US" sz="1200" dirty="0"/>
          </a:p>
        </p:txBody>
      </p:sp>
      <p:sp>
        <p:nvSpPr>
          <p:cNvPr id="20" name="Flowchart: Decision 19"/>
          <p:cNvSpPr/>
          <p:nvPr/>
        </p:nvSpPr>
        <p:spPr bwMode="auto">
          <a:xfrm>
            <a:off x="3124200" y="4114800"/>
            <a:ext cx="3581400" cy="762000"/>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3814763"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charset="0"/>
              </a:rPr>
              <a:t>Introduction</a:t>
            </a:r>
          </a:p>
        </p:txBody>
      </p:sp>
      <p:sp>
        <p:nvSpPr>
          <p:cNvPr id="21" name="Flowchart: Decision 20"/>
          <p:cNvSpPr/>
          <p:nvPr/>
        </p:nvSpPr>
        <p:spPr bwMode="auto">
          <a:xfrm>
            <a:off x="1981200" y="19659600"/>
            <a:ext cx="4800600" cy="838200"/>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3814763" rtl="0" eaLnBrk="1" fontAlgn="base" latinLnBrk="0" hangingPunct="1">
              <a:lnSpc>
                <a:spcPct val="100000"/>
              </a:lnSpc>
              <a:spcBef>
                <a:spcPct val="0"/>
              </a:spcBef>
              <a:spcAft>
                <a:spcPct val="0"/>
              </a:spcAft>
              <a:buClrTx/>
              <a:buSzTx/>
              <a:buFontTx/>
              <a:buNone/>
              <a:tabLst/>
            </a:pPr>
            <a:r>
              <a:rPr lang="en-US" sz="2500" dirty="0" smtClean="0">
                <a:solidFill>
                  <a:schemeClr val="tx1"/>
                </a:solidFill>
                <a:latin typeface="Times New Roman" charset="0"/>
              </a:rPr>
              <a:t>     Background</a:t>
            </a:r>
            <a:endParaRPr kumimoji="0" lang="en-US" sz="2500" b="0" i="0" u="none" strike="noStrike" cap="none" normalizeH="0" baseline="0" dirty="0" smtClean="0">
              <a:ln>
                <a:noFill/>
              </a:ln>
              <a:solidFill>
                <a:schemeClr val="tx1"/>
              </a:solidFill>
              <a:effectLst/>
              <a:latin typeface="Times New Roman" charset="0"/>
            </a:endParaRPr>
          </a:p>
        </p:txBody>
      </p:sp>
      <p:sp>
        <p:nvSpPr>
          <p:cNvPr id="22" name="Flowchart: Decision 21"/>
          <p:cNvSpPr/>
          <p:nvPr/>
        </p:nvSpPr>
        <p:spPr bwMode="auto">
          <a:xfrm>
            <a:off x="12115800" y="3886200"/>
            <a:ext cx="4572000" cy="1600200"/>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3814763"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charset="0"/>
              </a:rPr>
              <a:t>Design of  </a:t>
            </a:r>
            <a:r>
              <a:rPr kumimoji="0" lang="en-US" sz="2500" b="0" i="0" u="none" strike="noStrike" cap="none" normalizeH="0" dirty="0" smtClean="0">
                <a:ln>
                  <a:noFill/>
                </a:ln>
                <a:solidFill>
                  <a:schemeClr val="tx1"/>
                </a:solidFill>
                <a:effectLst/>
                <a:latin typeface="Times New Roman" charset="0"/>
              </a:rPr>
              <a:t>  </a:t>
            </a:r>
            <a:r>
              <a:rPr kumimoji="0" lang="en-US" sz="2500" b="0" i="0" u="none" strike="noStrike" cap="none" normalizeH="0" baseline="0" dirty="0" smtClean="0">
                <a:ln>
                  <a:noFill/>
                </a:ln>
                <a:solidFill>
                  <a:schemeClr val="tx1"/>
                </a:solidFill>
                <a:effectLst/>
                <a:latin typeface="Times New Roman" charset="0"/>
              </a:rPr>
              <a:t>Experiment</a:t>
            </a:r>
          </a:p>
        </p:txBody>
      </p:sp>
      <p:sp>
        <p:nvSpPr>
          <p:cNvPr id="14" name="Rounded Rectangle 13"/>
          <p:cNvSpPr/>
          <p:nvPr/>
        </p:nvSpPr>
        <p:spPr bwMode="auto">
          <a:xfrm>
            <a:off x="25146000" y="6248400"/>
            <a:ext cx="6629400" cy="43434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smtClean="0"/>
              <a:t>In New York State, there are approximately 19.2 million people. According to our research, 33% of electricity comes from households. In years to come, if each one of us was to save from .185 to 2.64 pounds of CO2, we would be ridding the atmosphere of carbon emissions. Annually, 1190049.622 lbs of CO2 is emitted into the air from just NYC alone. If we all save energy and implement changes into our daily lives, then less carbon emissions would be emitted into our atmosphere.</a:t>
            </a:r>
            <a:endParaRPr lang="en-US" sz="2000" dirty="0"/>
          </a:p>
        </p:txBody>
      </p:sp>
      <p:sp>
        <p:nvSpPr>
          <p:cNvPr id="16" name="Flowchart: Decision 15"/>
          <p:cNvSpPr/>
          <p:nvPr/>
        </p:nvSpPr>
        <p:spPr bwMode="auto">
          <a:xfrm>
            <a:off x="31470600" y="13944600"/>
            <a:ext cx="5029200" cy="1447800"/>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3814763"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dirty="0" smtClean="0">
                <a:ln>
                  <a:noFill/>
                </a:ln>
                <a:solidFill>
                  <a:schemeClr val="tx1"/>
                </a:solidFill>
                <a:effectLst/>
                <a:latin typeface="Times New Roman" charset="0"/>
              </a:rPr>
              <a:t>Works Cited</a:t>
            </a:r>
          </a:p>
          <a:p>
            <a:pPr marL="0" marR="0" indent="0" algn="l" defTabSz="3814763" rtl="0" eaLnBrk="1" fontAlgn="base" latinLnBrk="0" hangingPunct="1">
              <a:lnSpc>
                <a:spcPct val="100000"/>
              </a:lnSpc>
              <a:spcBef>
                <a:spcPct val="0"/>
              </a:spcBef>
              <a:spcAft>
                <a:spcPct val="0"/>
              </a:spcAft>
              <a:buClrTx/>
              <a:buSzTx/>
              <a:buFontTx/>
              <a:buNone/>
              <a:tabLst/>
            </a:pPr>
            <a:endParaRPr kumimoji="0" lang="en-US" sz="3500" b="0" i="0" u="none" strike="noStrike" cap="none" normalizeH="0" baseline="0" dirty="0" smtClean="0">
              <a:ln>
                <a:noFill/>
              </a:ln>
              <a:solidFill>
                <a:schemeClr val="tx1"/>
              </a:solidFill>
              <a:effectLst/>
              <a:latin typeface="Times New Roman" charset="0"/>
            </a:endParaRPr>
          </a:p>
        </p:txBody>
      </p:sp>
      <p:sp>
        <p:nvSpPr>
          <p:cNvPr id="17" name="Flowchart: Decision 16"/>
          <p:cNvSpPr/>
          <p:nvPr/>
        </p:nvSpPr>
        <p:spPr bwMode="auto">
          <a:xfrm>
            <a:off x="12801600" y="13716000"/>
            <a:ext cx="4953000" cy="1143000"/>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3814763"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dirty="0" smtClean="0">
                <a:ln>
                  <a:noFill/>
                </a:ln>
                <a:solidFill>
                  <a:schemeClr val="tx1"/>
                </a:solidFill>
                <a:effectLst/>
                <a:latin typeface="Times New Roman" charset="0"/>
              </a:rPr>
              <a:t>      Data</a:t>
            </a:r>
          </a:p>
        </p:txBody>
      </p:sp>
      <p:sp>
        <p:nvSpPr>
          <p:cNvPr id="19" name="Flowchart: Decision 18"/>
          <p:cNvSpPr/>
          <p:nvPr/>
        </p:nvSpPr>
        <p:spPr bwMode="auto">
          <a:xfrm>
            <a:off x="25831800" y="4038600"/>
            <a:ext cx="4724400" cy="2133600"/>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3814763"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dirty="0" smtClean="0">
                <a:ln>
                  <a:noFill/>
                </a:ln>
                <a:solidFill>
                  <a:schemeClr val="tx1"/>
                </a:solidFill>
                <a:effectLst/>
                <a:latin typeface="Times New Roman" charset="0"/>
              </a:rPr>
              <a:t>Scaling</a:t>
            </a:r>
            <a:r>
              <a:rPr kumimoji="0" lang="en-US" sz="3500" b="0" i="0" u="none" strike="noStrike" cap="none" normalizeH="0" dirty="0" smtClean="0">
                <a:ln>
                  <a:noFill/>
                </a:ln>
                <a:solidFill>
                  <a:schemeClr val="tx1"/>
                </a:solidFill>
                <a:effectLst/>
                <a:latin typeface="Times New Roman" charset="0"/>
              </a:rPr>
              <a:t>     (analysis)</a:t>
            </a:r>
            <a:endParaRPr kumimoji="0" lang="en-US" sz="3500" b="0" i="0" u="none" strike="noStrike" cap="none" normalizeH="0" baseline="0" dirty="0" smtClean="0">
              <a:ln>
                <a:noFill/>
              </a:ln>
              <a:solidFill>
                <a:schemeClr val="tx1"/>
              </a:solidFill>
              <a:effectLst/>
              <a:latin typeface="Times New Roman" charset="0"/>
            </a:endParaRPr>
          </a:p>
        </p:txBody>
      </p:sp>
      <p:sp>
        <p:nvSpPr>
          <p:cNvPr id="24" name="Rounded Rectangle 23"/>
          <p:cNvSpPr/>
          <p:nvPr/>
        </p:nvSpPr>
        <p:spPr bwMode="auto">
          <a:xfrm>
            <a:off x="20421600" y="14097000"/>
            <a:ext cx="7543800" cy="62484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smtClean="0"/>
              <a:t>Following our experiment we successfully concluded that our data reflects our initial hypothesis. By making slight alterations in our homes, such as switching our incandescent light bulbs to compact fluorescent ones, we are capable of significantly reducing the amount of carbon dioxide emitted each year. The lights in NYC take up roughly 33% of all carbon gases emitted annually, by switching to energy saving light bulbs we can reduce that to anywhere between 28 and 19%. Approximately 1190049.622 pounds of carbon dioxide is produced by New York City based society each year, the light we consume can decrease this number to about 261810.9168 pounds of carbon dioxide. Generally, aside from saving us a substantial amount of money (approximately 13-25$ a year, more or less) we greatly benefit our environment.</a:t>
            </a:r>
            <a:endParaRPr lang="en-US" sz="2000" dirty="0"/>
          </a:p>
        </p:txBody>
      </p:sp>
      <p:sp>
        <p:nvSpPr>
          <p:cNvPr id="25" name="Flowchart: Decision 24"/>
          <p:cNvSpPr/>
          <p:nvPr/>
        </p:nvSpPr>
        <p:spPr bwMode="auto">
          <a:xfrm>
            <a:off x="21640800" y="12573000"/>
            <a:ext cx="4953000" cy="1524000"/>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3814763" rtl="0" eaLnBrk="1" fontAlgn="base" latinLnBrk="0" hangingPunct="1">
              <a:lnSpc>
                <a:spcPct val="100000"/>
              </a:lnSpc>
              <a:spcBef>
                <a:spcPct val="0"/>
              </a:spcBef>
              <a:spcAft>
                <a:spcPct val="0"/>
              </a:spcAft>
              <a:buClrTx/>
              <a:buSzTx/>
              <a:buFontTx/>
              <a:buNone/>
              <a:tabLst/>
            </a:pPr>
            <a:r>
              <a:rPr kumimoji="0" lang="en-US" sz="3500" b="0" i="0" u="none" strike="noStrike" cap="none" normalizeH="0" baseline="0" dirty="0" smtClean="0">
                <a:ln>
                  <a:noFill/>
                </a:ln>
                <a:solidFill>
                  <a:schemeClr val="tx1"/>
                </a:solidFill>
                <a:effectLst/>
                <a:latin typeface="Times New Roman" charset="0"/>
              </a:rPr>
              <a:t> Conclusion</a:t>
            </a:r>
          </a:p>
        </p:txBody>
      </p:sp>
      <p:sp>
        <p:nvSpPr>
          <p:cNvPr id="1025" name="Rectangle 1"/>
          <p:cNvSpPr>
            <a:spLocks noChangeArrowheads="1"/>
          </p:cNvSpPr>
          <p:nvPr/>
        </p:nvSpPr>
        <p:spPr bwMode="auto">
          <a:xfrm>
            <a:off x="0" y="0"/>
            <a:ext cx="38404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Following our experiment we successfully concluded that our data reflects our initial hypothesis. By making slight alterations in our homes, such as switching our incandescent light bulbs to compact fluorescent ones, we are capable of significantly reducing the amount of carbon dioxide emitted each year. The lights in NYC take up roughly 33% of all carbon gases emitted annually, by switching to energy saving light bulbs we can reduce that to anywhere between 28 and 19%. Approximately 1190049.622 pounds of carbon dioxide is produced by New York City based society each year, the light we consume can decrease this number to about 261810.9168 pounds of carbon dioxide. Generally, aside from saving us a substantial amount of money (approximately 13-25$ a year, more or less) we greatly benefit our environment.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38404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Following our experiment we successfully concluded that our data reflects our initial hypothesis. By making slight alterations in our homes, such as switching our incandescent light bulbs to compact fluorescent ones, we are capable of significantly reducing the amount of carbon dioxide emitted each year. The lights in NYC take up roughly 33% of all carbon gases emitted annually, by switching to energy saving light bulbs we can reduce that to anywhere between 28 and 19%. Approximately 1190049.622 pounds of carbon dioxide is produced by New York City based society each year, the light we consume can decrease this number to about 261810.9168 pounds of carbon dioxide. Generally, aside from saving us a substantial amount of money (approximately 13-25$ a year, more or less) we greatly benefit our environment.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0"/>
            <a:ext cx="38404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Following our experiment we successfully concluded that our data reflects our initial hypothesis. By making slight alterations in our homes, such as switching our incandescent light bulbs to compact fluorescent ones, we are capable of significantly reducing the amount of carbon dioxide emitted each year. The lights in NYC take up roughly 33% of all carbon gases emitted annually, by switching to energy saving light bulbs we can reduce that to anywhere between 28 and 19%. Approximately 1190049.622 pounds of carbon dioxide is produced by New York City based society each year, the light we consume can decrease this number to about 261810.9168 pounds of carbon dioxide. Generally, aside from saving us a substantial amount of money (approximately 13-25$ a year, more or less) we greatly benefit our environment.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0"/>
            <a:ext cx="38404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Following our experiment we successfully concluded that our data reflects our initial hypothesis. By making slight alterations in our homes, such as switching our incandescent light bulbs to compact fluorescent ones, we are capable of significantly reducing the amount of carbon dioxide emitted each year. The lights in NYC take up roughly 33% of all carbon gases emitted annually, by switching to energy saving light bulbs we can reduce that to anywhere between 28 and 19%. Approximately 1190049.622 pounds of carbon dioxide is produced by New York City based society each year, the light we consume can decrease this number to about 261810.9168 pounds of carbon dioxide. Generally, aside from saving us a substantial amount of money (approximately 13-25$ a year, more or less) we greatly benefit our environment.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38404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Following our experiment we successfully concluded that our data reflects our initial hypothesis. By making slight alterations in our homes, such as switching our incandescent light bulbs to compact fluorescent ones, we are capable of significantly reducing the amount of carbon dioxide emitted each year. The lights in NYC take up roughly 33% of all carbon gases emitted annually, by switching to energy saving light bulbs we can reduce that to anywhere between 28 and 19%. Approximately 1190049.622 pounds of carbon dioxide is produced by New York City based society each year, the light we consume can decrease this number to about 261810.9168 pounds of carbon dioxide. Generally, aside from saving us a substantial amount of money (approximately 13-25$ a year, more or less) we greatly benefit our environment.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0"/>
            <a:ext cx="38404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Following our experiment we successfully concluded that our data reflects our initial hypothesis. By making slight alterations in our homes, such as switching our incandescent light bulbs to compact fluorescent ones, we are capable of significantly reducing the amount of carbon dioxide emitted each year. The lights in NYC take up roughly 33% of all carbon gases emitted annually, by switching to energy saving light bulbs we can reduce that to anywhere between 28 and 19%. Approximately 1190049.622 pounds of carbon dioxide is produced by New York City based society each year, the light we consume can decrease this number to about 261810.9168 pounds of carbon dioxide. Generally, aside from saving us a substantial amount of money (approximately 13-25$ a year, more or less) we greatly benefit our environment.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38404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Following our experiment we successfully concluded that our data reflects our initial hypothesis. By making slight alterations in our homes, such as switching our incandescent light bulbs to compact fluorescent ones, we are capable of significantly reducing the amount of carbon dioxide emitted each year. The lights in NYC take up roughly 33% of all carbon gases emitted annually, by switching to energy saving light bulbs we can reduce that to anywhere between 28 and 19%. Approximately 1190049.622 pounds of carbon dioxide is produced by New York City based society each year, the light we consume can decrease this number to about 261810.9168 pounds of carbon dioxide. Generally, aside from saving us a substantial amount of money (approximately 13-25$ a year, more or less) we greatly benefit our environment.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38404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Following our experiment we successfully concluded that our data reflects our initial hypothesis. By making slight alterations in our homes, such as switching our incandescent light bulbs to compact fluorescent ones, we are capable of significantly reducing the amount of carbon dioxide emitted each year. The lights in NYC take up roughly 33% of all carbon gases emitted annually, by switching to energy saving light bulbs we can reduce that to anywhere between 28 and 19%. Approximately 1190049.622 pounds of carbon dioxide is produced by New York City based society each year, the light we consume can decrease this number to about 261810.9168 pounds of carbon dioxide. Generally, aside from saving us a substantial amount of money (approximately 13-25$ a year, more or less) we greatly benefit our environment.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4" name="Picture 10" descr="CarbonEmissions"/>
          <p:cNvPicPr>
            <a:picLocks noChangeAspect="1" noChangeArrowheads="1"/>
          </p:cNvPicPr>
          <p:nvPr/>
        </p:nvPicPr>
        <p:blipFill>
          <a:blip r:embed="rId40" cstate="print"/>
          <a:srcRect/>
          <a:stretch>
            <a:fillRect/>
          </a:stretch>
        </p:blipFill>
        <p:spPr bwMode="auto">
          <a:xfrm>
            <a:off x="1143000" y="13182600"/>
            <a:ext cx="9239250" cy="6096000"/>
          </a:xfrm>
          <a:prstGeom prst="rect">
            <a:avLst/>
          </a:prstGeom>
          <a:noFill/>
        </p:spPr>
      </p:pic>
      <p:pic>
        <p:nvPicPr>
          <p:cNvPr id="1036" name="Picture 12" descr="carbon emissions charge"/>
          <p:cNvPicPr>
            <a:picLocks noChangeAspect="1" noChangeArrowheads="1"/>
          </p:cNvPicPr>
          <p:nvPr/>
        </p:nvPicPr>
        <p:blipFill>
          <a:blip r:embed="rId41" cstate="print"/>
          <a:srcRect/>
          <a:stretch>
            <a:fillRect/>
          </a:stretch>
        </p:blipFill>
        <p:spPr bwMode="auto">
          <a:xfrm>
            <a:off x="27584400" y="10058400"/>
            <a:ext cx="6019800" cy="3962400"/>
          </a:xfrm>
          <a:prstGeom prst="rect">
            <a:avLst/>
          </a:prstGeom>
          <a:noFill/>
        </p:spPr>
      </p:pic>
      <p:pic>
        <p:nvPicPr>
          <p:cNvPr id="1038" name="Picture 14" descr="tips-to-reduce-carbon-footprint"/>
          <p:cNvPicPr>
            <a:picLocks noChangeAspect="1" noChangeArrowheads="1"/>
          </p:cNvPicPr>
          <p:nvPr/>
        </p:nvPicPr>
        <p:blipFill>
          <a:blip r:embed="rId42" cstate="print"/>
          <a:srcRect/>
          <a:stretch>
            <a:fillRect/>
          </a:stretch>
        </p:blipFill>
        <p:spPr bwMode="auto">
          <a:xfrm>
            <a:off x="18440400" y="4191000"/>
            <a:ext cx="6248400" cy="8077200"/>
          </a:xfrm>
          <a:prstGeom prst="rect">
            <a:avLst/>
          </a:prstGeom>
          <a:noFill/>
        </p:spPr>
      </p:pic>
      <p:pic>
        <p:nvPicPr>
          <p:cNvPr id="1040" name="Picture 16" descr="Light bulb savings"/>
          <p:cNvPicPr>
            <a:picLocks noChangeAspect="1" noChangeArrowheads="1"/>
          </p:cNvPicPr>
          <p:nvPr/>
        </p:nvPicPr>
        <p:blipFill>
          <a:blip r:embed="rId43" cstate="print"/>
          <a:srcRect/>
          <a:stretch>
            <a:fillRect/>
          </a:stretch>
        </p:blipFill>
        <p:spPr bwMode="auto">
          <a:xfrm>
            <a:off x="9753600" y="22783800"/>
            <a:ext cx="7391400" cy="5562600"/>
          </a:xfrm>
          <a:prstGeom prst="rect">
            <a:avLst/>
          </a:prstGeom>
          <a:noFill/>
        </p:spPr>
      </p:pic>
      <p:pic>
        <p:nvPicPr>
          <p:cNvPr id="1042" name="Picture 18" descr="File:2008 US electricity generation by source v2.png"/>
          <p:cNvPicPr>
            <a:picLocks noChangeAspect="1" noChangeArrowheads="1"/>
          </p:cNvPicPr>
          <p:nvPr/>
        </p:nvPicPr>
        <p:blipFill>
          <a:blip r:embed="rId44" cstate="print"/>
          <a:srcRect/>
          <a:stretch>
            <a:fillRect/>
          </a:stretch>
        </p:blipFill>
        <p:spPr bwMode="auto">
          <a:xfrm>
            <a:off x="19431000" y="21183600"/>
            <a:ext cx="8915400" cy="7162800"/>
          </a:xfrm>
          <a:prstGeom prst="rect">
            <a:avLst/>
          </a:prstGeom>
          <a:noFill/>
        </p:spPr>
      </p:pic>
      <p:pic>
        <p:nvPicPr>
          <p:cNvPr id="1044" name="Picture 20" descr="http://fotos.fotoflexer.com/2009/09/20/19bdda8d8d9f0bacfd0d702b6000ccc1.jpg"/>
          <p:cNvPicPr>
            <a:picLocks noChangeAspect="1" noChangeArrowheads="1"/>
          </p:cNvPicPr>
          <p:nvPr/>
        </p:nvPicPr>
        <p:blipFill>
          <a:blip r:embed="rId45" cstate="print"/>
          <a:srcRect/>
          <a:stretch>
            <a:fillRect/>
          </a:stretch>
        </p:blipFill>
        <p:spPr bwMode="auto">
          <a:xfrm>
            <a:off x="32080200" y="3810000"/>
            <a:ext cx="6324600" cy="5791200"/>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814763"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814763"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761</TotalTime>
  <Words>2398</Words>
  <Application>Microsoft Office PowerPoint</Application>
  <PresentationFormat>Custom</PresentationFormat>
  <Paragraphs>73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Energy Consumption  Maria Fuzailov and Vicky Syatkina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75</cp:revision>
  <dcterms:created xsi:type="dcterms:W3CDTF">1601-01-01T00:00:00Z</dcterms:created>
  <dcterms:modified xsi:type="dcterms:W3CDTF">2012-12-04T14:38:06Z</dcterms:modified>
</cp:coreProperties>
</file>