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1" r:id="rId3"/>
    <p:sldId id="282" r:id="rId4"/>
    <p:sldId id="258" r:id="rId5"/>
    <p:sldId id="259" r:id="rId6"/>
    <p:sldId id="260" r:id="rId7"/>
    <p:sldId id="285" r:id="rId8"/>
    <p:sldId id="262" r:id="rId9"/>
    <p:sldId id="263" r:id="rId10"/>
    <p:sldId id="264" r:id="rId11"/>
    <p:sldId id="267" r:id="rId12"/>
    <p:sldId id="266" r:id="rId13"/>
    <p:sldId id="283" r:id="rId14"/>
    <p:sldId id="265" r:id="rId15"/>
    <p:sldId id="274" r:id="rId16"/>
    <p:sldId id="268" r:id="rId17"/>
    <p:sldId id="269" r:id="rId18"/>
    <p:sldId id="275" r:id="rId19"/>
    <p:sldId id="270" r:id="rId20"/>
    <p:sldId id="276" r:id="rId21"/>
    <p:sldId id="272" r:id="rId22"/>
    <p:sldId id="273" r:id="rId23"/>
    <p:sldId id="279" r:id="rId24"/>
    <p:sldId id="280" r:id="rId25"/>
    <p:sldId id="284"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634" dt="2021-04-25T15:14:58.565"/>
    <p1510:client id="{26B7BD94-4975-D346-90B5-B18F4BE84412}" v="117" dt="2021-04-25T17:20:19.596"/>
    <p1510:client id="{45FFF196-65E6-21EF-5F15-60B4F62D3EB6}" v="227" dt="2021-04-25T15:40:14.859"/>
    <p1510:client id="{4E7F421F-71DB-C342-8140-2D4C4F5A3E4A}" v="2" dt="2021-04-25T15:37:29.005"/>
    <p1510:client id="{BE059AB7-07B1-C31A-08D2-603104F85F27}" v="741" dt="2021-04-25T21:45:11.805"/>
    <p1510:client id="{D074CD98-EC63-3E46-958F-3DA0B127E6F9}" v="49" dt="2021-04-25T22:06:27.7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p:restoredTop sz="94676"/>
  </p:normalViewPr>
  <p:slideViewPr>
    <p:cSldViewPr snapToGrid="0">
      <p:cViewPr>
        <p:scale>
          <a:sx n="1" d="2"/>
          <a:sy n="1" d="2"/>
        </p:scale>
        <p:origin x="744" y="1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0EB5E1-E30D-AA4E-B09F-5EAA8740F7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734D04-2881-C04F-AF0F-1737A47068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BE24F36-242C-B14F-B827-DB82525C237F}"/>
              </a:ext>
            </a:extLst>
          </p:cNvPr>
          <p:cNvSpPr>
            <a:spLocks noGrp="1"/>
          </p:cNvSpPr>
          <p:nvPr>
            <p:ph type="dt" sz="half" idx="10"/>
          </p:nvPr>
        </p:nvSpPr>
        <p:spPr/>
        <p:txBody>
          <a:bodyPr/>
          <a:lstStyle/>
          <a:p>
            <a:fld id="{E4482384-0469-FE4A-9B4C-DFDD5244B5D1}" type="datetimeFigureOut">
              <a:rPr lang="en-US" smtClean="0"/>
              <a:t>4/28/21</a:t>
            </a:fld>
            <a:endParaRPr lang="en-US"/>
          </a:p>
        </p:txBody>
      </p:sp>
      <p:sp>
        <p:nvSpPr>
          <p:cNvPr id="5" name="Footer Placeholder 4">
            <a:extLst>
              <a:ext uri="{FF2B5EF4-FFF2-40B4-BE49-F238E27FC236}">
                <a16:creationId xmlns:a16="http://schemas.microsoft.com/office/drawing/2014/main" xmlns="" id="{063AC356-4DD1-7D48-8F24-FB9C40EA1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46B9662-446A-2546-BD57-1DED6DAB085D}"/>
              </a:ext>
            </a:extLst>
          </p:cNvPr>
          <p:cNvSpPr>
            <a:spLocks noGrp="1"/>
          </p:cNvSpPr>
          <p:nvPr>
            <p:ph type="sldNum" sz="quarter" idx="12"/>
          </p:nvPr>
        </p:nvSpPr>
        <p:spPr/>
        <p:txBody>
          <a:bodyPr/>
          <a:lstStyle/>
          <a:p>
            <a:fld id="{2B4EE24F-1680-0D43-B982-B2BE176BAACB}" type="slidenum">
              <a:rPr lang="en-US" smtClean="0"/>
              <a:t>‹#›</a:t>
            </a:fld>
            <a:endParaRPr lang="en-US"/>
          </a:p>
        </p:txBody>
      </p:sp>
    </p:spTree>
    <p:extLst>
      <p:ext uri="{BB962C8B-B14F-4D97-AF65-F5344CB8AC3E}">
        <p14:creationId xmlns:p14="http://schemas.microsoft.com/office/powerpoint/2010/main" val="332578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61F509-BA47-264C-9FC6-2CC2959BE5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BCE6884-80D9-344A-99D4-A9A0A6A937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E1A805C-66CD-1749-9887-291A92F61501}"/>
              </a:ext>
            </a:extLst>
          </p:cNvPr>
          <p:cNvSpPr>
            <a:spLocks noGrp="1"/>
          </p:cNvSpPr>
          <p:nvPr>
            <p:ph type="dt" sz="half" idx="10"/>
          </p:nvPr>
        </p:nvSpPr>
        <p:spPr/>
        <p:txBody>
          <a:bodyPr/>
          <a:lstStyle/>
          <a:p>
            <a:fld id="{E4482384-0469-FE4A-9B4C-DFDD5244B5D1}" type="datetimeFigureOut">
              <a:rPr lang="en-US" smtClean="0"/>
              <a:t>4/28/21</a:t>
            </a:fld>
            <a:endParaRPr lang="en-US"/>
          </a:p>
        </p:txBody>
      </p:sp>
      <p:sp>
        <p:nvSpPr>
          <p:cNvPr id="5" name="Footer Placeholder 4">
            <a:extLst>
              <a:ext uri="{FF2B5EF4-FFF2-40B4-BE49-F238E27FC236}">
                <a16:creationId xmlns:a16="http://schemas.microsoft.com/office/drawing/2014/main" xmlns="" id="{2CFBEDAF-B1B0-CB47-971A-D246EA373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FDDF34-A2CA-DF4B-B476-47A6CCD3B16D}"/>
              </a:ext>
            </a:extLst>
          </p:cNvPr>
          <p:cNvSpPr>
            <a:spLocks noGrp="1"/>
          </p:cNvSpPr>
          <p:nvPr>
            <p:ph type="sldNum" sz="quarter" idx="12"/>
          </p:nvPr>
        </p:nvSpPr>
        <p:spPr/>
        <p:txBody>
          <a:bodyPr/>
          <a:lstStyle/>
          <a:p>
            <a:fld id="{2B4EE24F-1680-0D43-B982-B2BE176BAACB}" type="slidenum">
              <a:rPr lang="en-US" smtClean="0"/>
              <a:t>‹#›</a:t>
            </a:fld>
            <a:endParaRPr lang="en-US"/>
          </a:p>
        </p:txBody>
      </p:sp>
    </p:spTree>
    <p:extLst>
      <p:ext uri="{BB962C8B-B14F-4D97-AF65-F5344CB8AC3E}">
        <p14:creationId xmlns:p14="http://schemas.microsoft.com/office/powerpoint/2010/main" val="587567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5739A96-5021-5D44-83C4-7D50D9C521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6D56379-CDAC-F447-ACE5-33AFB74213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E25D83-FA3D-5243-8AB4-A9A39A60BC3E}"/>
              </a:ext>
            </a:extLst>
          </p:cNvPr>
          <p:cNvSpPr>
            <a:spLocks noGrp="1"/>
          </p:cNvSpPr>
          <p:nvPr>
            <p:ph type="dt" sz="half" idx="10"/>
          </p:nvPr>
        </p:nvSpPr>
        <p:spPr/>
        <p:txBody>
          <a:bodyPr/>
          <a:lstStyle/>
          <a:p>
            <a:fld id="{E4482384-0469-FE4A-9B4C-DFDD5244B5D1}" type="datetimeFigureOut">
              <a:rPr lang="en-US" smtClean="0"/>
              <a:t>4/28/21</a:t>
            </a:fld>
            <a:endParaRPr lang="en-US"/>
          </a:p>
        </p:txBody>
      </p:sp>
      <p:sp>
        <p:nvSpPr>
          <p:cNvPr id="5" name="Footer Placeholder 4">
            <a:extLst>
              <a:ext uri="{FF2B5EF4-FFF2-40B4-BE49-F238E27FC236}">
                <a16:creationId xmlns:a16="http://schemas.microsoft.com/office/drawing/2014/main" xmlns="" id="{26EDCD2E-BDB6-724A-A8EB-B0D8EB88B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B46E09-7E8F-FD40-8796-82C819B9759F}"/>
              </a:ext>
            </a:extLst>
          </p:cNvPr>
          <p:cNvSpPr>
            <a:spLocks noGrp="1"/>
          </p:cNvSpPr>
          <p:nvPr>
            <p:ph type="sldNum" sz="quarter" idx="12"/>
          </p:nvPr>
        </p:nvSpPr>
        <p:spPr/>
        <p:txBody>
          <a:bodyPr/>
          <a:lstStyle/>
          <a:p>
            <a:fld id="{2B4EE24F-1680-0D43-B982-B2BE176BAACB}" type="slidenum">
              <a:rPr lang="en-US" smtClean="0"/>
              <a:t>‹#›</a:t>
            </a:fld>
            <a:endParaRPr lang="en-US"/>
          </a:p>
        </p:txBody>
      </p:sp>
    </p:spTree>
    <p:extLst>
      <p:ext uri="{BB962C8B-B14F-4D97-AF65-F5344CB8AC3E}">
        <p14:creationId xmlns:p14="http://schemas.microsoft.com/office/powerpoint/2010/main" val="236167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FAF420-CDA5-9647-A507-568442A960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CFF0055-1EF8-0740-BF6C-D2E582EC8A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CB8B42-6973-A341-A372-37196E1A617E}"/>
              </a:ext>
            </a:extLst>
          </p:cNvPr>
          <p:cNvSpPr>
            <a:spLocks noGrp="1"/>
          </p:cNvSpPr>
          <p:nvPr>
            <p:ph type="dt" sz="half" idx="10"/>
          </p:nvPr>
        </p:nvSpPr>
        <p:spPr/>
        <p:txBody>
          <a:bodyPr/>
          <a:lstStyle/>
          <a:p>
            <a:fld id="{E4482384-0469-FE4A-9B4C-DFDD5244B5D1}" type="datetimeFigureOut">
              <a:rPr lang="en-US" smtClean="0"/>
              <a:t>4/28/21</a:t>
            </a:fld>
            <a:endParaRPr lang="en-US"/>
          </a:p>
        </p:txBody>
      </p:sp>
      <p:sp>
        <p:nvSpPr>
          <p:cNvPr id="5" name="Footer Placeholder 4">
            <a:extLst>
              <a:ext uri="{FF2B5EF4-FFF2-40B4-BE49-F238E27FC236}">
                <a16:creationId xmlns:a16="http://schemas.microsoft.com/office/drawing/2014/main" xmlns="" id="{E3AAC45F-302B-4049-B3AB-06C38CD71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712EF8-E909-BD40-A25C-EC7BBD01F93D}"/>
              </a:ext>
            </a:extLst>
          </p:cNvPr>
          <p:cNvSpPr>
            <a:spLocks noGrp="1"/>
          </p:cNvSpPr>
          <p:nvPr>
            <p:ph type="sldNum" sz="quarter" idx="12"/>
          </p:nvPr>
        </p:nvSpPr>
        <p:spPr/>
        <p:txBody>
          <a:bodyPr/>
          <a:lstStyle/>
          <a:p>
            <a:fld id="{2B4EE24F-1680-0D43-B982-B2BE176BAACB}" type="slidenum">
              <a:rPr lang="en-US" smtClean="0"/>
              <a:t>‹#›</a:t>
            </a:fld>
            <a:endParaRPr lang="en-US"/>
          </a:p>
        </p:txBody>
      </p:sp>
    </p:spTree>
    <p:extLst>
      <p:ext uri="{BB962C8B-B14F-4D97-AF65-F5344CB8AC3E}">
        <p14:creationId xmlns:p14="http://schemas.microsoft.com/office/powerpoint/2010/main" val="298151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0A6220-3B11-A84D-9F1D-441883DEC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1FC00ED-D9DF-864D-9E28-81C2DA940D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B1E71CA-9974-3E47-BD81-363D487CE149}"/>
              </a:ext>
            </a:extLst>
          </p:cNvPr>
          <p:cNvSpPr>
            <a:spLocks noGrp="1"/>
          </p:cNvSpPr>
          <p:nvPr>
            <p:ph type="dt" sz="half" idx="10"/>
          </p:nvPr>
        </p:nvSpPr>
        <p:spPr/>
        <p:txBody>
          <a:bodyPr/>
          <a:lstStyle/>
          <a:p>
            <a:fld id="{E4482384-0469-FE4A-9B4C-DFDD5244B5D1}" type="datetimeFigureOut">
              <a:rPr lang="en-US" smtClean="0"/>
              <a:t>4/28/21</a:t>
            </a:fld>
            <a:endParaRPr lang="en-US"/>
          </a:p>
        </p:txBody>
      </p:sp>
      <p:sp>
        <p:nvSpPr>
          <p:cNvPr id="5" name="Footer Placeholder 4">
            <a:extLst>
              <a:ext uri="{FF2B5EF4-FFF2-40B4-BE49-F238E27FC236}">
                <a16:creationId xmlns:a16="http://schemas.microsoft.com/office/drawing/2014/main" xmlns="" id="{28B4CFE5-B7BC-0441-A121-5DFAAEEFC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3C7869-39DB-6541-9A15-04B3F1EF1BA8}"/>
              </a:ext>
            </a:extLst>
          </p:cNvPr>
          <p:cNvSpPr>
            <a:spLocks noGrp="1"/>
          </p:cNvSpPr>
          <p:nvPr>
            <p:ph type="sldNum" sz="quarter" idx="12"/>
          </p:nvPr>
        </p:nvSpPr>
        <p:spPr/>
        <p:txBody>
          <a:bodyPr/>
          <a:lstStyle/>
          <a:p>
            <a:fld id="{2B4EE24F-1680-0D43-B982-B2BE176BAACB}" type="slidenum">
              <a:rPr lang="en-US" smtClean="0"/>
              <a:t>‹#›</a:t>
            </a:fld>
            <a:endParaRPr lang="en-US"/>
          </a:p>
        </p:txBody>
      </p:sp>
    </p:spTree>
    <p:extLst>
      <p:ext uri="{BB962C8B-B14F-4D97-AF65-F5344CB8AC3E}">
        <p14:creationId xmlns:p14="http://schemas.microsoft.com/office/powerpoint/2010/main" val="2050498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3AA50-9F54-2B45-8305-018076B69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B19C6D8-B17D-5A4F-87A0-92264B6854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7474B05-2DB2-EA43-885E-E88548DCCF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79C0694-ED4E-B349-B301-D42224D84B92}"/>
              </a:ext>
            </a:extLst>
          </p:cNvPr>
          <p:cNvSpPr>
            <a:spLocks noGrp="1"/>
          </p:cNvSpPr>
          <p:nvPr>
            <p:ph type="dt" sz="half" idx="10"/>
          </p:nvPr>
        </p:nvSpPr>
        <p:spPr/>
        <p:txBody>
          <a:bodyPr/>
          <a:lstStyle/>
          <a:p>
            <a:fld id="{E4482384-0469-FE4A-9B4C-DFDD5244B5D1}" type="datetimeFigureOut">
              <a:rPr lang="en-US" smtClean="0"/>
              <a:t>4/28/21</a:t>
            </a:fld>
            <a:endParaRPr lang="en-US"/>
          </a:p>
        </p:txBody>
      </p:sp>
      <p:sp>
        <p:nvSpPr>
          <p:cNvPr id="6" name="Footer Placeholder 5">
            <a:extLst>
              <a:ext uri="{FF2B5EF4-FFF2-40B4-BE49-F238E27FC236}">
                <a16:creationId xmlns:a16="http://schemas.microsoft.com/office/drawing/2014/main" xmlns="" id="{9F4217DD-2CF2-D34E-84F3-1F96FD65AE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2F81B6C-4607-4B47-9FE4-BCEDF62D13DC}"/>
              </a:ext>
            </a:extLst>
          </p:cNvPr>
          <p:cNvSpPr>
            <a:spLocks noGrp="1"/>
          </p:cNvSpPr>
          <p:nvPr>
            <p:ph type="sldNum" sz="quarter" idx="12"/>
          </p:nvPr>
        </p:nvSpPr>
        <p:spPr/>
        <p:txBody>
          <a:bodyPr/>
          <a:lstStyle/>
          <a:p>
            <a:fld id="{2B4EE24F-1680-0D43-B982-B2BE176BAACB}" type="slidenum">
              <a:rPr lang="en-US" smtClean="0"/>
              <a:t>‹#›</a:t>
            </a:fld>
            <a:endParaRPr lang="en-US"/>
          </a:p>
        </p:txBody>
      </p:sp>
    </p:spTree>
    <p:extLst>
      <p:ext uri="{BB962C8B-B14F-4D97-AF65-F5344CB8AC3E}">
        <p14:creationId xmlns:p14="http://schemas.microsoft.com/office/powerpoint/2010/main" val="341376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F0A18-8FA0-B648-90B9-8D7A773082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A38900E-D6CA-8640-980F-40FD401489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044D8B0-BC73-AD45-A72B-935F5D757A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3446587-F765-EA46-9F5D-179E8F03FE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1DA9FCC-5C95-7047-92EF-D38DD19FD6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96B010E-EFBD-D545-A519-1E5269F635A8}"/>
              </a:ext>
            </a:extLst>
          </p:cNvPr>
          <p:cNvSpPr>
            <a:spLocks noGrp="1"/>
          </p:cNvSpPr>
          <p:nvPr>
            <p:ph type="dt" sz="half" idx="10"/>
          </p:nvPr>
        </p:nvSpPr>
        <p:spPr/>
        <p:txBody>
          <a:bodyPr/>
          <a:lstStyle/>
          <a:p>
            <a:fld id="{E4482384-0469-FE4A-9B4C-DFDD5244B5D1}" type="datetimeFigureOut">
              <a:rPr lang="en-US" smtClean="0"/>
              <a:t>4/28/21</a:t>
            </a:fld>
            <a:endParaRPr lang="en-US"/>
          </a:p>
        </p:txBody>
      </p:sp>
      <p:sp>
        <p:nvSpPr>
          <p:cNvPr id="8" name="Footer Placeholder 7">
            <a:extLst>
              <a:ext uri="{FF2B5EF4-FFF2-40B4-BE49-F238E27FC236}">
                <a16:creationId xmlns:a16="http://schemas.microsoft.com/office/drawing/2014/main" xmlns="" id="{8B5C99A5-DE8C-B94C-982F-A3031D0EEE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4043C54-0A43-CB44-8493-A45AE583CF70}"/>
              </a:ext>
            </a:extLst>
          </p:cNvPr>
          <p:cNvSpPr>
            <a:spLocks noGrp="1"/>
          </p:cNvSpPr>
          <p:nvPr>
            <p:ph type="sldNum" sz="quarter" idx="12"/>
          </p:nvPr>
        </p:nvSpPr>
        <p:spPr/>
        <p:txBody>
          <a:bodyPr/>
          <a:lstStyle/>
          <a:p>
            <a:fld id="{2B4EE24F-1680-0D43-B982-B2BE176BAACB}" type="slidenum">
              <a:rPr lang="en-US" smtClean="0"/>
              <a:t>‹#›</a:t>
            </a:fld>
            <a:endParaRPr lang="en-US"/>
          </a:p>
        </p:txBody>
      </p:sp>
    </p:spTree>
    <p:extLst>
      <p:ext uri="{BB962C8B-B14F-4D97-AF65-F5344CB8AC3E}">
        <p14:creationId xmlns:p14="http://schemas.microsoft.com/office/powerpoint/2010/main" val="153895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29D240-5514-C74B-8843-4442CD2E13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42184F2-1DB2-AE4E-AD20-050864759649}"/>
              </a:ext>
            </a:extLst>
          </p:cNvPr>
          <p:cNvSpPr>
            <a:spLocks noGrp="1"/>
          </p:cNvSpPr>
          <p:nvPr>
            <p:ph type="dt" sz="half" idx="10"/>
          </p:nvPr>
        </p:nvSpPr>
        <p:spPr/>
        <p:txBody>
          <a:bodyPr/>
          <a:lstStyle/>
          <a:p>
            <a:fld id="{E4482384-0469-FE4A-9B4C-DFDD5244B5D1}" type="datetimeFigureOut">
              <a:rPr lang="en-US" smtClean="0"/>
              <a:t>4/28/21</a:t>
            </a:fld>
            <a:endParaRPr lang="en-US"/>
          </a:p>
        </p:txBody>
      </p:sp>
      <p:sp>
        <p:nvSpPr>
          <p:cNvPr id="4" name="Footer Placeholder 3">
            <a:extLst>
              <a:ext uri="{FF2B5EF4-FFF2-40B4-BE49-F238E27FC236}">
                <a16:creationId xmlns:a16="http://schemas.microsoft.com/office/drawing/2014/main" xmlns="" id="{36186A50-3AE7-DF4C-928B-690CD44EC8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72726EA-034B-2145-B727-4568E32F1679}"/>
              </a:ext>
            </a:extLst>
          </p:cNvPr>
          <p:cNvSpPr>
            <a:spLocks noGrp="1"/>
          </p:cNvSpPr>
          <p:nvPr>
            <p:ph type="sldNum" sz="quarter" idx="12"/>
          </p:nvPr>
        </p:nvSpPr>
        <p:spPr/>
        <p:txBody>
          <a:bodyPr/>
          <a:lstStyle/>
          <a:p>
            <a:fld id="{2B4EE24F-1680-0D43-B982-B2BE176BAACB}" type="slidenum">
              <a:rPr lang="en-US" smtClean="0"/>
              <a:t>‹#›</a:t>
            </a:fld>
            <a:endParaRPr lang="en-US"/>
          </a:p>
        </p:txBody>
      </p:sp>
    </p:spTree>
    <p:extLst>
      <p:ext uri="{BB962C8B-B14F-4D97-AF65-F5344CB8AC3E}">
        <p14:creationId xmlns:p14="http://schemas.microsoft.com/office/powerpoint/2010/main" val="130476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BF8C700-7483-1A47-8FD2-E859423D0303}"/>
              </a:ext>
            </a:extLst>
          </p:cNvPr>
          <p:cNvSpPr>
            <a:spLocks noGrp="1"/>
          </p:cNvSpPr>
          <p:nvPr>
            <p:ph type="dt" sz="half" idx="10"/>
          </p:nvPr>
        </p:nvSpPr>
        <p:spPr/>
        <p:txBody>
          <a:bodyPr/>
          <a:lstStyle/>
          <a:p>
            <a:fld id="{E4482384-0469-FE4A-9B4C-DFDD5244B5D1}" type="datetimeFigureOut">
              <a:rPr lang="en-US" smtClean="0"/>
              <a:t>4/28/21</a:t>
            </a:fld>
            <a:endParaRPr lang="en-US"/>
          </a:p>
        </p:txBody>
      </p:sp>
      <p:sp>
        <p:nvSpPr>
          <p:cNvPr id="3" name="Footer Placeholder 2">
            <a:extLst>
              <a:ext uri="{FF2B5EF4-FFF2-40B4-BE49-F238E27FC236}">
                <a16:creationId xmlns:a16="http://schemas.microsoft.com/office/drawing/2014/main" xmlns="" id="{4291F757-E168-E240-8B61-339EE62091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B89533F-582E-E548-8AA2-A325836EEDE4}"/>
              </a:ext>
            </a:extLst>
          </p:cNvPr>
          <p:cNvSpPr>
            <a:spLocks noGrp="1"/>
          </p:cNvSpPr>
          <p:nvPr>
            <p:ph type="sldNum" sz="quarter" idx="12"/>
          </p:nvPr>
        </p:nvSpPr>
        <p:spPr/>
        <p:txBody>
          <a:bodyPr/>
          <a:lstStyle/>
          <a:p>
            <a:fld id="{2B4EE24F-1680-0D43-B982-B2BE176BAACB}" type="slidenum">
              <a:rPr lang="en-US" smtClean="0"/>
              <a:t>‹#›</a:t>
            </a:fld>
            <a:endParaRPr lang="en-US"/>
          </a:p>
        </p:txBody>
      </p:sp>
    </p:spTree>
    <p:extLst>
      <p:ext uri="{BB962C8B-B14F-4D97-AF65-F5344CB8AC3E}">
        <p14:creationId xmlns:p14="http://schemas.microsoft.com/office/powerpoint/2010/main" val="61261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2FF006-1133-014E-9447-34699EE9A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AB3EA3E-EE26-4D48-A079-C8E653C940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BDE18AE-1D1D-FB48-9567-2A1BF93B6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277BD24-27D7-924B-BE7C-A3CC0D2F14D4}"/>
              </a:ext>
            </a:extLst>
          </p:cNvPr>
          <p:cNvSpPr>
            <a:spLocks noGrp="1"/>
          </p:cNvSpPr>
          <p:nvPr>
            <p:ph type="dt" sz="half" idx="10"/>
          </p:nvPr>
        </p:nvSpPr>
        <p:spPr/>
        <p:txBody>
          <a:bodyPr/>
          <a:lstStyle/>
          <a:p>
            <a:fld id="{E4482384-0469-FE4A-9B4C-DFDD5244B5D1}" type="datetimeFigureOut">
              <a:rPr lang="en-US" smtClean="0"/>
              <a:t>4/28/21</a:t>
            </a:fld>
            <a:endParaRPr lang="en-US"/>
          </a:p>
        </p:txBody>
      </p:sp>
      <p:sp>
        <p:nvSpPr>
          <p:cNvPr id="6" name="Footer Placeholder 5">
            <a:extLst>
              <a:ext uri="{FF2B5EF4-FFF2-40B4-BE49-F238E27FC236}">
                <a16:creationId xmlns:a16="http://schemas.microsoft.com/office/drawing/2014/main" xmlns="" id="{4D7FF458-2430-194A-87D6-569328057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DE6FE39-C130-A54C-A28F-81DAC5D1ED3D}"/>
              </a:ext>
            </a:extLst>
          </p:cNvPr>
          <p:cNvSpPr>
            <a:spLocks noGrp="1"/>
          </p:cNvSpPr>
          <p:nvPr>
            <p:ph type="sldNum" sz="quarter" idx="12"/>
          </p:nvPr>
        </p:nvSpPr>
        <p:spPr/>
        <p:txBody>
          <a:bodyPr/>
          <a:lstStyle/>
          <a:p>
            <a:fld id="{2B4EE24F-1680-0D43-B982-B2BE176BAACB}" type="slidenum">
              <a:rPr lang="en-US" smtClean="0"/>
              <a:t>‹#›</a:t>
            </a:fld>
            <a:endParaRPr lang="en-US"/>
          </a:p>
        </p:txBody>
      </p:sp>
    </p:spTree>
    <p:extLst>
      <p:ext uri="{BB962C8B-B14F-4D97-AF65-F5344CB8AC3E}">
        <p14:creationId xmlns:p14="http://schemas.microsoft.com/office/powerpoint/2010/main" val="121811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028EB7-FBC7-4743-A06A-A7D64EB139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54996FD-B6AA-084E-A09F-052E88E001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D0F1E1F-448B-CE4E-A02C-9C04D1226B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4DD4C84-2711-8C42-91F8-881847D7D632}"/>
              </a:ext>
            </a:extLst>
          </p:cNvPr>
          <p:cNvSpPr>
            <a:spLocks noGrp="1"/>
          </p:cNvSpPr>
          <p:nvPr>
            <p:ph type="dt" sz="half" idx="10"/>
          </p:nvPr>
        </p:nvSpPr>
        <p:spPr/>
        <p:txBody>
          <a:bodyPr/>
          <a:lstStyle/>
          <a:p>
            <a:fld id="{E4482384-0469-FE4A-9B4C-DFDD5244B5D1}" type="datetimeFigureOut">
              <a:rPr lang="en-US" smtClean="0"/>
              <a:t>4/28/21</a:t>
            </a:fld>
            <a:endParaRPr lang="en-US"/>
          </a:p>
        </p:txBody>
      </p:sp>
      <p:sp>
        <p:nvSpPr>
          <p:cNvPr id="6" name="Footer Placeholder 5">
            <a:extLst>
              <a:ext uri="{FF2B5EF4-FFF2-40B4-BE49-F238E27FC236}">
                <a16:creationId xmlns:a16="http://schemas.microsoft.com/office/drawing/2014/main" xmlns="" id="{EFA83ECF-43AF-D249-9ADA-1E1F4E7AEC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D6FAC86-951F-884F-AC6E-4A5A7F07F19F}"/>
              </a:ext>
            </a:extLst>
          </p:cNvPr>
          <p:cNvSpPr>
            <a:spLocks noGrp="1"/>
          </p:cNvSpPr>
          <p:nvPr>
            <p:ph type="sldNum" sz="quarter" idx="12"/>
          </p:nvPr>
        </p:nvSpPr>
        <p:spPr/>
        <p:txBody>
          <a:bodyPr/>
          <a:lstStyle/>
          <a:p>
            <a:fld id="{2B4EE24F-1680-0D43-B982-B2BE176BAACB}" type="slidenum">
              <a:rPr lang="en-US" smtClean="0"/>
              <a:t>‹#›</a:t>
            </a:fld>
            <a:endParaRPr lang="en-US"/>
          </a:p>
        </p:txBody>
      </p:sp>
    </p:spTree>
    <p:extLst>
      <p:ext uri="{BB962C8B-B14F-4D97-AF65-F5344CB8AC3E}">
        <p14:creationId xmlns:p14="http://schemas.microsoft.com/office/powerpoint/2010/main" val="37278621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BEBCA2E-ECD5-3A44-918E-05958C2F52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7D1A543-DDC3-3143-9CF4-3358960ED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922E89-2FD5-4844-BE2E-41F18A9FD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82384-0469-FE4A-9B4C-DFDD5244B5D1}" type="datetimeFigureOut">
              <a:rPr lang="en-US" smtClean="0"/>
              <a:t>4/28/21</a:t>
            </a:fld>
            <a:endParaRPr lang="en-US"/>
          </a:p>
        </p:txBody>
      </p:sp>
      <p:sp>
        <p:nvSpPr>
          <p:cNvPr id="5" name="Footer Placeholder 4">
            <a:extLst>
              <a:ext uri="{FF2B5EF4-FFF2-40B4-BE49-F238E27FC236}">
                <a16:creationId xmlns:a16="http://schemas.microsoft.com/office/drawing/2014/main" xmlns="" id="{2A5DFAAF-F8B7-7944-A755-C030E2BE18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A7B04E9-3A42-234C-A210-B56E3551AE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EE24F-1680-0D43-B982-B2BE176BAACB}" type="slidenum">
              <a:rPr lang="en-US" smtClean="0"/>
              <a:t>‹#›</a:t>
            </a:fld>
            <a:endParaRPr lang="en-US"/>
          </a:p>
        </p:txBody>
      </p:sp>
    </p:spTree>
    <p:extLst>
      <p:ext uri="{BB962C8B-B14F-4D97-AF65-F5344CB8AC3E}">
        <p14:creationId xmlns:p14="http://schemas.microsoft.com/office/powerpoint/2010/main" val="3763411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CCh8RRpWC90" TargetMode="External"/><Relationship Id="rId4" Type="http://schemas.openxmlformats.org/officeDocument/2006/relationships/hyperlink" Target="https://youtu.be/pKLANEHjqqk" TargetMode="External"/><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video" Target="https://www.youtube.com/embed/kuLxz5IrZ6Y?feature=oembed" TargetMode="External"/><Relationship Id="rId2" Type="http://schemas.openxmlformats.org/officeDocument/2006/relationships/slideLayout" Target="../slideLayouts/slideLayout2.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s://www.youtube.com/watch?v=iaDxTpipkj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0">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pplication&#10;&#10;Description automatically generated with medium confidence">
            <a:extLst>
              <a:ext uri="{FF2B5EF4-FFF2-40B4-BE49-F238E27FC236}">
                <a16:creationId xmlns:a16="http://schemas.microsoft.com/office/drawing/2014/main" xmlns="" id="{B161186A-2036-2448-A138-E722A09C9590}"/>
              </a:ext>
            </a:extLst>
          </p:cNvPr>
          <p:cNvPicPr>
            <a:picLocks noChangeAspect="1"/>
          </p:cNvPicPr>
          <p:nvPr/>
        </p:nvPicPr>
        <p:blipFill rotWithShape="1">
          <a:blip r:embed="rId2"/>
          <a:srcRect t="22552" r="9089" b="5525"/>
          <a:stretch/>
        </p:blipFill>
        <p:spPr>
          <a:xfrm>
            <a:off x="3523488" y="10"/>
            <a:ext cx="8668512" cy="6857990"/>
          </a:xfrm>
          <a:prstGeom prst="rect">
            <a:avLst/>
          </a:prstGeom>
        </p:spPr>
      </p:pic>
      <p:sp>
        <p:nvSpPr>
          <p:cNvPr id="29" name="Rectangle 22">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0585D32-EBD2-BE43-9CCC-7815FDE17675}"/>
              </a:ext>
            </a:extLst>
          </p:cNvPr>
          <p:cNvSpPr>
            <a:spLocks noGrp="1"/>
          </p:cNvSpPr>
          <p:nvPr>
            <p:ph type="ctrTitle"/>
          </p:nvPr>
        </p:nvSpPr>
        <p:spPr>
          <a:xfrm>
            <a:off x="477981" y="1122363"/>
            <a:ext cx="4023360" cy="1810751"/>
          </a:xfrm>
        </p:spPr>
        <p:txBody>
          <a:bodyPr anchor="b">
            <a:normAutofit/>
          </a:bodyPr>
          <a:lstStyle/>
          <a:p>
            <a:r>
              <a:rPr lang="en-US" sz="4800" b="1">
                <a:latin typeface="Times New Roman" panose="02020603050405020304" pitchFamily="18" charset="0"/>
                <a:cs typeface="Times New Roman" panose="02020603050405020304" pitchFamily="18" charset="0"/>
              </a:rPr>
              <a:t>Bright Smile Care Agency</a:t>
            </a:r>
          </a:p>
        </p:txBody>
      </p:sp>
      <p:sp>
        <p:nvSpPr>
          <p:cNvPr id="3" name="Subtitle 2">
            <a:extLst>
              <a:ext uri="{FF2B5EF4-FFF2-40B4-BE49-F238E27FC236}">
                <a16:creationId xmlns:a16="http://schemas.microsoft.com/office/drawing/2014/main" xmlns="" id="{7119E5BE-96D3-454C-BA08-3799CEAEF28F}"/>
              </a:ext>
            </a:extLst>
          </p:cNvPr>
          <p:cNvSpPr>
            <a:spLocks noGrp="1"/>
          </p:cNvSpPr>
          <p:nvPr>
            <p:ph type="subTitle" idx="1"/>
          </p:nvPr>
        </p:nvSpPr>
        <p:spPr>
          <a:xfrm>
            <a:off x="458169" y="3162079"/>
            <a:ext cx="4023359" cy="1208141"/>
          </a:xfrm>
        </p:spPr>
        <p:txBody>
          <a:bodyPr>
            <a:normAutofit/>
          </a:bodyPr>
          <a:lstStyle/>
          <a:p>
            <a:r>
              <a:rPr lang="en-US" sz="2000">
                <a:latin typeface="Times New Roman" panose="02020603050405020304" pitchFamily="18" charset="0"/>
                <a:cs typeface="Times New Roman" panose="02020603050405020304" pitchFamily="18" charset="0"/>
              </a:rPr>
              <a:t>An agency determined to reach homes to educate parents on how they can prevent caries for brighter smiles</a:t>
            </a:r>
          </a:p>
        </p:txBody>
      </p:sp>
      <p:sp>
        <p:nvSpPr>
          <p:cNvPr id="30" name="Rectangle 2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370B7815-EB19-8B4B-A766-E296BF6F282C}"/>
              </a:ext>
            </a:extLst>
          </p:cNvPr>
          <p:cNvSpPr txBox="1"/>
          <p:nvPr/>
        </p:nvSpPr>
        <p:spPr>
          <a:xfrm>
            <a:off x="1148877" y="4764926"/>
            <a:ext cx="2641942" cy="1754326"/>
          </a:xfrm>
          <a:prstGeom prst="rect">
            <a:avLst/>
          </a:prstGeom>
          <a:noFill/>
        </p:spPr>
        <p:txBody>
          <a:bodyPr wrap="none" rtlCol="0">
            <a:spAutoFit/>
          </a:bodyPr>
          <a:lstStyle/>
          <a:p>
            <a:pPr algn="ctr"/>
            <a:r>
              <a:rPr lang="en-US"/>
              <a:t>Presented by:</a:t>
            </a:r>
          </a:p>
          <a:p>
            <a:pPr algn="ctr"/>
            <a:r>
              <a:rPr lang="en-US"/>
              <a:t>Parvina Akhmadalieva</a:t>
            </a:r>
          </a:p>
          <a:p>
            <a:pPr algn="ctr"/>
            <a:r>
              <a:rPr lang="en-US"/>
              <a:t>Michelle Fernandez</a:t>
            </a:r>
          </a:p>
          <a:p>
            <a:pPr algn="ctr"/>
            <a:r>
              <a:rPr lang="en-US"/>
              <a:t>Nazwa Munia</a:t>
            </a:r>
          </a:p>
          <a:p>
            <a:pPr algn="ctr"/>
            <a:r>
              <a:rPr lang="en-US"/>
              <a:t> Oluwanifemi Omoijuanfo</a:t>
            </a:r>
            <a:r>
              <a:rPr lang="en-US">
                <a:effectLst/>
              </a:rPr>
              <a:t> </a:t>
            </a:r>
          </a:p>
          <a:p>
            <a:pPr algn="ctr"/>
            <a:r>
              <a:rPr lang="en-US"/>
              <a:t>Thalina Urena Martinez</a:t>
            </a:r>
          </a:p>
        </p:txBody>
      </p:sp>
    </p:spTree>
    <p:extLst>
      <p:ext uri="{BB962C8B-B14F-4D97-AF65-F5344CB8AC3E}">
        <p14:creationId xmlns:p14="http://schemas.microsoft.com/office/powerpoint/2010/main" val="340497172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xmlns="" id="{131BAD53-4E89-4F62-BBB7-26359763E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xmlns="" id="{62756DA2-40EB-4C6F-B962-5822FFB54F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ED373CE7-5C91-E846-A024-B28C8CFC71D0}"/>
              </a:ext>
            </a:extLst>
          </p:cNvPr>
          <p:cNvSpPr>
            <a:spLocks noGrp="1"/>
          </p:cNvSpPr>
          <p:nvPr>
            <p:ph type="title"/>
          </p:nvPr>
        </p:nvSpPr>
        <p:spPr>
          <a:xfrm>
            <a:off x="838200" y="609600"/>
            <a:ext cx="3739341" cy="1330839"/>
          </a:xfrm>
        </p:spPr>
        <p:txBody>
          <a:bodyPr vert="horz" lIns="91440" tIns="45720" rIns="91440" bIns="45720" rtlCol="0">
            <a:normAutofit/>
          </a:bodyPr>
          <a:lstStyle/>
          <a:p>
            <a:r>
              <a:rPr lang="en-US">
                <a:latin typeface="Times New Roman" panose="02020603050405020304" pitchFamily="18" charset="0"/>
                <a:cs typeface="Times New Roman" panose="02020603050405020304" pitchFamily="18" charset="0"/>
              </a:rPr>
              <a:t>Flossing:</a:t>
            </a:r>
          </a:p>
        </p:txBody>
      </p:sp>
      <p:sp>
        <p:nvSpPr>
          <p:cNvPr id="55" name="Content Placeholder 35">
            <a:extLst>
              <a:ext uri="{FF2B5EF4-FFF2-40B4-BE49-F238E27FC236}">
                <a16:creationId xmlns:a16="http://schemas.microsoft.com/office/drawing/2014/main" xmlns="" id="{8388A648-E383-44EF-8C06-85C9415AD853}"/>
              </a:ext>
            </a:extLst>
          </p:cNvPr>
          <p:cNvSpPr>
            <a:spLocks noGrp="1"/>
          </p:cNvSpPr>
          <p:nvPr>
            <p:ph idx="1"/>
          </p:nvPr>
        </p:nvSpPr>
        <p:spPr>
          <a:xfrm>
            <a:off x="862366" y="2194102"/>
            <a:ext cx="3427001" cy="3908586"/>
          </a:xfrm>
        </p:spPr>
        <p:txBody>
          <a:bodyPr>
            <a:normAutofit/>
          </a:bodyPr>
          <a:lstStyle/>
          <a:p>
            <a:r>
              <a:rPr lang="en-US" sz="2000"/>
              <a:t>Furthermore, if do not think  the standard floss is right for you we recommend trying the following options:</a:t>
            </a:r>
          </a:p>
          <a:p>
            <a:r>
              <a:rPr lang="en-US" sz="2000"/>
              <a:t>Super-flosses</a:t>
            </a:r>
          </a:p>
          <a:p>
            <a:r>
              <a:rPr lang="en-US" sz="2000"/>
              <a:t>Dental Tape</a:t>
            </a:r>
          </a:p>
          <a:p>
            <a:r>
              <a:rPr lang="en-US" sz="2000"/>
              <a:t>Soft-Picks</a:t>
            </a:r>
          </a:p>
          <a:p>
            <a:r>
              <a:rPr lang="en-US" sz="2000"/>
              <a:t>Disposable Floss-picks</a:t>
            </a:r>
          </a:p>
          <a:p>
            <a:r>
              <a:rPr lang="en-US" sz="2000"/>
              <a:t>Electric Water flossers</a:t>
            </a:r>
          </a:p>
          <a:p>
            <a:endParaRPr lang="en-US" sz="2000"/>
          </a:p>
          <a:p>
            <a:pPr marL="0" indent="0">
              <a:buNone/>
            </a:pPr>
            <a:endParaRPr lang="en-US" sz="2000"/>
          </a:p>
        </p:txBody>
      </p:sp>
      <p:pic>
        <p:nvPicPr>
          <p:cNvPr id="4" name="Content Placeholder 3" descr="Diagram&#10;&#10;Description automatically generated">
            <a:extLst>
              <a:ext uri="{FF2B5EF4-FFF2-40B4-BE49-F238E27FC236}">
                <a16:creationId xmlns:a16="http://schemas.microsoft.com/office/drawing/2014/main" xmlns="" id="{1BBD2A5C-58D3-E94A-91E9-55095446380C}"/>
              </a:ext>
            </a:extLst>
          </p:cNvPr>
          <p:cNvPicPr>
            <a:picLocks noChangeAspect="1"/>
          </p:cNvPicPr>
          <p:nvPr/>
        </p:nvPicPr>
        <p:blipFill>
          <a:blip r:embed="rId2"/>
          <a:stretch>
            <a:fillRect/>
          </a:stretch>
        </p:blipFill>
        <p:spPr>
          <a:xfrm>
            <a:off x="5445457" y="1024978"/>
            <a:ext cx="6155141" cy="4831785"/>
          </a:xfrm>
          <a:prstGeom prst="rect">
            <a:avLst/>
          </a:prstGeom>
        </p:spPr>
      </p:pic>
    </p:spTree>
    <p:extLst>
      <p:ext uri="{BB962C8B-B14F-4D97-AF65-F5344CB8AC3E}">
        <p14:creationId xmlns:p14="http://schemas.microsoft.com/office/powerpoint/2010/main" val="2424663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xmlns="" id="{131BAD53-4E89-4F62-BBB7-26359763E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xmlns="" id="{62756DA2-40EB-4C6F-B962-5822FFB54F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ED373CE7-5C91-E846-A024-B28C8CFC71D0}"/>
              </a:ext>
            </a:extLst>
          </p:cNvPr>
          <p:cNvSpPr>
            <a:spLocks noGrp="1"/>
          </p:cNvSpPr>
          <p:nvPr>
            <p:ph type="title"/>
          </p:nvPr>
        </p:nvSpPr>
        <p:spPr>
          <a:xfrm>
            <a:off x="838200" y="609600"/>
            <a:ext cx="3739341" cy="1330839"/>
          </a:xfrm>
        </p:spPr>
        <p:txBody>
          <a:bodyPr vert="horz" lIns="91440" tIns="45720" rIns="91440" bIns="45720" rtlCol="0">
            <a:normAutofit/>
          </a:bodyPr>
          <a:lstStyle/>
          <a:p>
            <a:r>
              <a:rPr lang="en-US"/>
              <a:t>Mouthwash</a:t>
            </a:r>
          </a:p>
        </p:txBody>
      </p:sp>
      <p:sp>
        <p:nvSpPr>
          <p:cNvPr id="84" name="Content Placeholder 83">
            <a:extLst>
              <a:ext uri="{FF2B5EF4-FFF2-40B4-BE49-F238E27FC236}">
                <a16:creationId xmlns:a16="http://schemas.microsoft.com/office/drawing/2014/main" xmlns="" id="{993DA2F5-3DA1-4793-9425-62C865E031D1}"/>
              </a:ext>
            </a:extLst>
          </p:cNvPr>
          <p:cNvSpPr>
            <a:spLocks noGrp="1"/>
          </p:cNvSpPr>
          <p:nvPr>
            <p:ph idx="1"/>
          </p:nvPr>
        </p:nvSpPr>
        <p:spPr>
          <a:xfrm>
            <a:off x="862366" y="2194102"/>
            <a:ext cx="3427001" cy="3908586"/>
          </a:xfrm>
        </p:spPr>
        <p:txBody>
          <a:bodyPr vert="horz" lIns="91440" tIns="45720" rIns="91440" bIns="45720" rtlCol="0">
            <a:normAutofit/>
          </a:bodyPr>
          <a:lstStyle/>
          <a:p>
            <a:pPr marL="0" indent="0">
              <a:buNone/>
            </a:pPr>
            <a:r>
              <a:rPr lang="en-US" sz="2000"/>
              <a:t>Lastly, don’t forget to rinse with a fluoridated mouthwash before bed. </a:t>
            </a:r>
          </a:p>
        </p:txBody>
      </p:sp>
      <p:pic>
        <p:nvPicPr>
          <p:cNvPr id="4" name="Content Placeholder 3" descr="Graphical user interface, text&#10;&#10;Description automatically generated">
            <a:extLst>
              <a:ext uri="{FF2B5EF4-FFF2-40B4-BE49-F238E27FC236}">
                <a16:creationId xmlns:a16="http://schemas.microsoft.com/office/drawing/2014/main" xmlns="" id="{D580422D-6B56-CE45-96E8-16BE8BD8BC8D}"/>
              </a:ext>
            </a:extLst>
          </p:cNvPr>
          <p:cNvPicPr>
            <a:picLocks noChangeAspect="1"/>
          </p:cNvPicPr>
          <p:nvPr/>
        </p:nvPicPr>
        <p:blipFill rotWithShape="1">
          <a:blip r:embed="rId2"/>
          <a:srcRect l="5079" r="4970"/>
          <a:stretch/>
        </p:blipFill>
        <p:spPr>
          <a:xfrm>
            <a:off x="5445457" y="1165648"/>
            <a:ext cx="6155141" cy="4550445"/>
          </a:xfrm>
          <a:prstGeom prst="rect">
            <a:avLst/>
          </a:prstGeom>
        </p:spPr>
      </p:pic>
    </p:spTree>
    <p:extLst>
      <p:ext uri="{BB962C8B-B14F-4D97-AF65-F5344CB8AC3E}">
        <p14:creationId xmlns:p14="http://schemas.microsoft.com/office/powerpoint/2010/main" val="3398305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pplication&#10;&#10;Description automatically generated with medium confidence">
            <a:extLst>
              <a:ext uri="{FF2B5EF4-FFF2-40B4-BE49-F238E27FC236}">
                <a16:creationId xmlns:a16="http://schemas.microsoft.com/office/drawing/2014/main" xmlns="" id="{BC2E6628-1B34-5545-9561-6C244A433E93}"/>
              </a:ext>
            </a:extLst>
          </p:cNvPr>
          <p:cNvPicPr>
            <a:picLocks noChangeAspect="1"/>
          </p:cNvPicPr>
          <p:nvPr/>
        </p:nvPicPr>
        <p:blipFill rotWithShape="1">
          <a:blip r:embed="rId2">
            <a:alphaModFix amt="35000"/>
          </a:blip>
          <a:srcRect t="27894" b="15856"/>
          <a:stretch/>
        </p:blipFill>
        <p:spPr>
          <a:xfrm>
            <a:off x="20" y="10"/>
            <a:ext cx="12191979" cy="6857990"/>
          </a:xfrm>
          <a:prstGeom prst="rect">
            <a:avLst/>
          </a:prstGeom>
        </p:spPr>
      </p:pic>
      <p:sp>
        <p:nvSpPr>
          <p:cNvPr id="3" name="TextBox 2">
            <a:extLst>
              <a:ext uri="{FF2B5EF4-FFF2-40B4-BE49-F238E27FC236}">
                <a16:creationId xmlns:a16="http://schemas.microsoft.com/office/drawing/2014/main" xmlns="" id="{A06026BD-2188-9049-8185-60DFA1FEAB9B}"/>
              </a:ext>
            </a:extLst>
          </p:cNvPr>
          <p:cNvSpPr txBox="1"/>
          <p:nvPr/>
        </p:nvSpPr>
        <p:spPr>
          <a:xfrm>
            <a:off x="838201" y="1065862"/>
            <a:ext cx="3313164" cy="472627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a:solidFill>
                  <a:srgbClr val="FFFFFF"/>
                </a:solidFill>
                <a:latin typeface="Times New Roman" panose="02020603050405020304" pitchFamily="18" charset="0"/>
                <a:ea typeface="+mj-ea"/>
                <a:cs typeface="Times New Roman" panose="02020603050405020304" pitchFamily="18" charset="0"/>
              </a:rPr>
              <a:t>Preventing cavities one step at a time!</a:t>
            </a:r>
          </a:p>
        </p:txBody>
      </p:sp>
      <p:cxnSp>
        <p:nvCxnSpPr>
          <p:cNvPr id="33" name="Straight Connector 32">
            <a:extLst>
              <a:ext uri="{FF2B5EF4-FFF2-40B4-BE49-F238E27FC236}">
                <a16:creationId xmlns:a16="http://schemas.microsoft.com/office/drawing/2014/main" xmlns=""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Content Placeholder 8">
            <a:extLst>
              <a:ext uri="{FF2B5EF4-FFF2-40B4-BE49-F238E27FC236}">
                <a16:creationId xmlns:a16="http://schemas.microsoft.com/office/drawing/2014/main" xmlns="" id="{7C5645B8-B462-45CA-B46F-F6CB0F8D1EB4}"/>
              </a:ext>
            </a:extLst>
          </p:cNvPr>
          <p:cNvSpPr>
            <a:spLocks noGrp="1"/>
          </p:cNvSpPr>
          <p:nvPr>
            <p:ph idx="1"/>
          </p:nvPr>
        </p:nvSpPr>
        <p:spPr>
          <a:xfrm>
            <a:off x="5155379" y="1065862"/>
            <a:ext cx="5744685" cy="4726276"/>
          </a:xfrm>
        </p:spPr>
        <p:txBody>
          <a:bodyPr vert="horz" lIns="91440" tIns="45720" rIns="91440" bIns="45720" rtlCol="0" anchor="ctr">
            <a:normAutofit/>
          </a:bodyPr>
          <a:lstStyle/>
          <a:p>
            <a:pPr marL="0" indent="0">
              <a:buNone/>
            </a:pPr>
            <a:endParaRPr lang="en-US" sz="2000">
              <a:solidFill>
                <a:srgbClr val="FFFFFF"/>
              </a:solidFill>
            </a:endParaRPr>
          </a:p>
          <a:p>
            <a:pPr marL="0" indent="0" algn="ctr">
              <a:buNone/>
            </a:pPr>
            <a:r>
              <a:rPr lang="en-US" sz="2000">
                <a:solidFill>
                  <a:srgbClr val="FFFFFF"/>
                </a:solidFill>
                <a:hlinkClick r:id="rId3"/>
              </a:rPr>
              <a:t>https://youtu.be/CCh8RRpWC90</a:t>
            </a:r>
            <a:endParaRPr lang="en-US" sz="2000">
              <a:solidFill>
                <a:srgbClr val="FFFFFF"/>
              </a:solidFill>
            </a:endParaRPr>
          </a:p>
          <a:p>
            <a:pPr algn="ctr"/>
            <a:endParaRPr lang="en-US" sz="2000">
              <a:solidFill>
                <a:srgbClr val="FFFFFF"/>
              </a:solidFill>
            </a:endParaRPr>
          </a:p>
          <a:p>
            <a:pPr algn="ctr"/>
            <a:endParaRPr lang="en-US" sz="2000">
              <a:solidFill>
                <a:srgbClr val="FFFFFF"/>
              </a:solidFill>
            </a:endParaRPr>
          </a:p>
          <a:p>
            <a:endParaRPr lang="en-US" sz="2000">
              <a:solidFill>
                <a:srgbClr val="FFFFFF"/>
              </a:solidFill>
            </a:endParaRPr>
          </a:p>
          <a:p>
            <a:endParaRPr lang="en-US" sz="2000">
              <a:solidFill>
                <a:srgbClr val="FFFFFF"/>
              </a:solidFill>
            </a:endParaRPr>
          </a:p>
          <a:p>
            <a:endParaRPr lang="en-US" sz="2000">
              <a:solidFill>
                <a:srgbClr val="FFFFFF"/>
              </a:solidFill>
            </a:endParaRPr>
          </a:p>
          <a:p>
            <a:endParaRPr lang="en-US" sz="2000">
              <a:solidFill>
                <a:srgbClr val="FFFFFF"/>
              </a:solidFill>
            </a:endParaRPr>
          </a:p>
          <a:p>
            <a:endParaRPr lang="en-US" sz="2000">
              <a:solidFill>
                <a:srgbClr val="FFFFFF"/>
              </a:solidFill>
            </a:endParaRPr>
          </a:p>
          <a:p>
            <a:endParaRPr lang="en-US" sz="2000">
              <a:solidFill>
                <a:srgbClr val="FFFFFF"/>
              </a:solidFill>
            </a:endParaRPr>
          </a:p>
          <a:p>
            <a:endParaRPr lang="en-US" sz="2000">
              <a:solidFill>
                <a:srgbClr val="FFFFFF"/>
              </a:solidFill>
              <a:hlinkClick r:id="rId4"/>
            </a:endParaRPr>
          </a:p>
          <a:p>
            <a:endParaRPr lang="en-US" sz="2000">
              <a:solidFill>
                <a:srgbClr val="FFFFFF"/>
              </a:solidFill>
              <a:hlinkClick r:id="rId4"/>
            </a:endParaRPr>
          </a:p>
          <a:p>
            <a:endParaRPr lang="en-US" sz="2000">
              <a:solidFill>
                <a:srgbClr val="FFFFFF"/>
              </a:solidFill>
              <a:hlinkClick r:id="rId4"/>
            </a:endParaRPr>
          </a:p>
        </p:txBody>
      </p:sp>
      <p:pic>
        <p:nvPicPr>
          <p:cNvPr id="6" name="Picture 5" descr="A picture containing graphical user interface&#10;&#10;Description automatically generated">
            <a:extLst>
              <a:ext uri="{FF2B5EF4-FFF2-40B4-BE49-F238E27FC236}">
                <a16:creationId xmlns:a16="http://schemas.microsoft.com/office/drawing/2014/main" xmlns="" id="{4F21A601-A150-E641-82A1-89F53A6F03B5}"/>
              </a:ext>
            </a:extLst>
          </p:cNvPr>
          <p:cNvPicPr>
            <a:picLocks noChangeAspect="1"/>
          </p:cNvPicPr>
          <p:nvPr/>
        </p:nvPicPr>
        <p:blipFill rotWithShape="1">
          <a:blip r:embed="rId5"/>
          <a:srcRect l="2083" t="9190" r="2083" b="7748"/>
          <a:stretch/>
        </p:blipFill>
        <p:spPr>
          <a:xfrm>
            <a:off x="5656254" y="1731961"/>
            <a:ext cx="4742934" cy="3840936"/>
          </a:xfrm>
          <a:prstGeom prst="rect">
            <a:avLst/>
          </a:prstGeom>
        </p:spPr>
      </p:pic>
    </p:spTree>
    <p:extLst>
      <p:ext uri="{BB962C8B-B14F-4D97-AF65-F5344CB8AC3E}">
        <p14:creationId xmlns:p14="http://schemas.microsoft.com/office/powerpoint/2010/main" val="157256385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4" descr="Application&#10;&#10;Description automatically generated with medium confidence">
            <a:extLst>
              <a:ext uri="{FF2B5EF4-FFF2-40B4-BE49-F238E27FC236}">
                <a16:creationId xmlns:a16="http://schemas.microsoft.com/office/drawing/2014/main" xmlns="" id="{37B439B3-F04B-414D-AE0D-25BD061C1906}"/>
              </a:ext>
            </a:extLst>
          </p:cNvPr>
          <p:cNvPicPr>
            <a:picLocks noChangeAspect="1"/>
          </p:cNvPicPr>
          <p:nvPr/>
        </p:nvPicPr>
        <p:blipFill rotWithShape="1">
          <a:blip r:embed="rId2"/>
          <a:srcRect t="27894" b="15856"/>
          <a:stretch/>
        </p:blipFill>
        <p:spPr>
          <a:xfrm>
            <a:off x="20" y="10"/>
            <a:ext cx="12191981" cy="6857989"/>
          </a:xfrm>
          <a:prstGeom prst="rect">
            <a:avLst/>
          </a:prstGeom>
        </p:spPr>
      </p:pic>
      <p:sp>
        <p:nvSpPr>
          <p:cNvPr id="37" name="Rectangle 24">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3AC2077-E949-C144-80B2-B07C7D82C0D9}"/>
              </a:ext>
            </a:extLst>
          </p:cNvPr>
          <p:cNvSpPr>
            <a:spLocks noGrp="1"/>
          </p:cNvSpPr>
          <p:nvPr>
            <p:ph type="title"/>
          </p:nvPr>
        </p:nvSpPr>
        <p:spPr>
          <a:xfrm>
            <a:off x="643467" y="321734"/>
            <a:ext cx="6891186" cy="1135737"/>
          </a:xfrm>
        </p:spPr>
        <p:txBody>
          <a:bodyPr>
            <a:normAutofit/>
          </a:bodyPr>
          <a:lstStyle/>
          <a:p>
            <a:endParaRPr lang="en-US" sz="3600"/>
          </a:p>
        </p:txBody>
      </p:sp>
      <p:sp>
        <p:nvSpPr>
          <p:cNvPr id="8" name="Content Placeholder 7">
            <a:extLst>
              <a:ext uri="{FF2B5EF4-FFF2-40B4-BE49-F238E27FC236}">
                <a16:creationId xmlns:a16="http://schemas.microsoft.com/office/drawing/2014/main" xmlns="" id="{397E0890-010C-4211-87E1-6E79F93DFE05}"/>
              </a:ext>
            </a:extLst>
          </p:cNvPr>
          <p:cNvSpPr>
            <a:spLocks noGrp="1"/>
          </p:cNvSpPr>
          <p:nvPr>
            <p:ph idx="1"/>
          </p:nvPr>
        </p:nvSpPr>
        <p:spPr>
          <a:xfrm>
            <a:off x="643468" y="1324707"/>
            <a:ext cx="6891185" cy="4852255"/>
          </a:xfrm>
        </p:spPr>
        <p:txBody>
          <a:bodyPr>
            <a:noAutofit/>
          </a:bodyPr>
          <a:lstStyle/>
          <a:p>
            <a:r>
              <a:rPr lang="en-US" sz="2400"/>
              <a:t>Since the program will be conducted online, the needed materials include an accessible social media platform that all parents can easily use. Therefore, the </a:t>
            </a:r>
            <a:r>
              <a:rPr lang="en-US" sz="2400" err="1"/>
              <a:t>twiducate</a:t>
            </a:r>
            <a:r>
              <a:rPr lang="en-US" sz="2400"/>
              <a:t> is the most appropriate for this program. All the parents enrolled in the program will be provided with a code to log in. This will ensure that privacy is maintained because only those with the code can access the information posted. Questionnaires will also be developed that contain a question to be used during zoom sessions to assess each parent's progress. Therefore, each parent must be informed of the particular time when zooming will be conducted so that no one misses out.</a:t>
            </a:r>
          </a:p>
        </p:txBody>
      </p:sp>
      <p:grpSp>
        <p:nvGrpSpPr>
          <p:cNvPr id="38" name="Group 26">
            <a:extLst>
              <a:ext uri="{FF2B5EF4-FFF2-40B4-BE49-F238E27FC236}">
                <a16:creationId xmlns:a16="http://schemas.microsoft.com/office/drawing/2014/main" xmlns="" id="{07EAA094-9CF6-4695-958A-33D9BCAA947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39" name="Rectangle 27">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28">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Isosceles Triangle 30">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2">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329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Down Arrow 7">
            <a:extLst>
              <a:ext uri="{FF2B5EF4-FFF2-40B4-BE49-F238E27FC236}">
                <a16:creationId xmlns:a16="http://schemas.microsoft.com/office/drawing/2014/main" xmlns=""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Online Media 2" descr="How to Teach Your Child to Brush His Teeth">
            <a:hlinkClick r:id="" action="ppaction://media"/>
            <a:extLst>
              <a:ext uri="{FF2B5EF4-FFF2-40B4-BE49-F238E27FC236}">
                <a16:creationId xmlns:a16="http://schemas.microsoft.com/office/drawing/2014/main" xmlns="" id="{5D4689CF-B8CA-D448-B503-B3855D94B092}"/>
              </a:ext>
            </a:extLst>
          </p:cNvPr>
          <p:cNvPicPr>
            <a:picLocks noRot="1" noChangeAspect="1"/>
          </p:cNvPicPr>
          <p:nvPr>
            <a:videoFile r:link="rId1"/>
          </p:nvPr>
        </p:nvPicPr>
        <p:blipFill>
          <a:blip r:embed="rId3"/>
          <a:stretch>
            <a:fillRect/>
          </a:stretch>
        </p:blipFill>
        <p:spPr>
          <a:xfrm>
            <a:off x="3745137" y="2915899"/>
            <a:ext cx="5106988" cy="2722563"/>
          </a:xfrm>
          <a:prstGeom prst="rect">
            <a:avLst/>
          </a:prstGeom>
        </p:spPr>
      </p:pic>
      <p:sp>
        <p:nvSpPr>
          <p:cNvPr id="2" name="Title 1">
            <a:extLst>
              <a:ext uri="{FF2B5EF4-FFF2-40B4-BE49-F238E27FC236}">
                <a16:creationId xmlns:a16="http://schemas.microsoft.com/office/drawing/2014/main" xmlns="" id="{ED373CE7-5C91-E846-A024-B28C8CFC71D0}"/>
              </a:ext>
            </a:extLst>
          </p:cNvPr>
          <p:cNvSpPr>
            <a:spLocks noGrp="1"/>
          </p:cNvSpPr>
          <p:nvPr>
            <p:ph type="title"/>
          </p:nvPr>
        </p:nvSpPr>
        <p:spPr>
          <a:xfrm>
            <a:off x="1286932" y="1204109"/>
            <a:ext cx="10023398" cy="857894"/>
          </a:xfrm>
        </p:spPr>
        <p:txBody>
          <a:bodyPr vert="horz" lIns="91440" tIns="45720" rIns="91440" bIns="45720" rtlCol="0">
            <a:normAutofit/>
          </a:bodyPr>
          <a:lstStyle/>
          <a:p>
            <a:r>
              <a:rPr lang="en-US" sz="2500">
                <a:solidFill>
                  <a:srgbClr val="FFFFFF"/>
                </a:solidFill>
              </a:rPr>
              <a:t>Video courtesy- American dental association (ADA)</a:t>
            </a:r>
            <a:br>
              <a:rPr lang="en-US" sz="2500">
                <a:solidFill>
                  <a:srgbClr val="FFFFFF"/>
                </a:solidFill>
              </a:rPr>
            </a:br>
            <a:r>
              <a:rPr lang="en-US" sz="2500">
                <a:solidFill>
                  <a:srgbClr val="FFFFFF"/>
                </a:solidFill>
              </a:rPr>
              <a:t>https://</a:t>
            </a:r>
            <a:r>
              <a:rPr lang="en-US" sz="2500" err="1">
                <a:solidFill>
                  <a:srgbClr val="FFFFFF"/>
                </a:solidFill>
              </a:rPr>
              <a:t>youtu.be</a:t>
            </a:r>
            <a:r>
              <a:rPr lang="en-US" sz="2500">
                <a:solidFill>
                  <a:srgbClr val="FFFFFF"/>
                </a:solidFill>
              </a:rPr>
              <a:t>/kuLxz5IrZ6Y </a:t>
            </a:r>
          </a:p>
        </p:txBody>
      </p:sp>
    </p:spTree>
    <p:extLst>
      <p:ext uri="{BB962C8B-B14F-4D97-AF65-F5344CB8AC3E}">
        <p14:creationId xmlns:p14="http://schemas.microsoft.com/office/powerpoint/2010/main" val="146957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59"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Rectangle 62">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ED373CE7-5C91-E846-A024-B28C8CFC71D0}"/>
              </a:ext>
            </a:extLst>
          </p:cNvPr>
          <p:cNvSpPr>
            <a:spLocks noGrp="1"/>
          </p:cNvSpPr>
          <p:nvPr>
            <p:ph type="title"/>
          </p:nvPr>
        </p:nvSpPr>
        <p:spPr>
          <a:xfrm>
            <a:off x="1047280" y="759805"/>
            <a:ext cx="10306520" cy="1325563"/>
          </a:xfrm>
        </p:spPr>
        <p:txBody>
          <a:bodyPr vert="horz" lIns="91440" tIns="45720" rIns="91440" bIns="45720" rtlCol="0">
            <a:normAutofit/>
          </a:bodyPr>
          <a:lstStyle/>
          <a:p>
            <a:r>
              <a:rPr lang="en-US" sz="4000">
                <a:solidFill>
                  <a:srgbClr val="FFFFFF"/>
                </a:solidFill>
              </a:rPr>
              <a:t>Let’s check what we remember?</a:t>
            </a:r>
          </a:p>
        </p:txBody>
      </p:sp>
      <p:sp>
        <p:nvSpPr>
          <p:cNvPr id="46" name="Content Placeholder 45">
            <a:extLst>
              <a:ext uri="{FF2B5EF4-FFF2-40B4-BE49-F238E27FC236}">
                <a16:creationId xmlns:a16="http://schemas.microsoft.com/office/drawing/2014/main" xmlns="" id="{AEE63801-8147-437C-A491-45A5E7816F9E}"/>
              </a:ext>
            </a:extLst>
          </p:cNvPr>
          <p:cNvSpPr>
            <a:spLocks noGrp="1"/>
          </p:cNvSpPr>
          <p:nvPr>
            <p:ph idx="1"/>
          </p:nvPr>
        </p:nvSpPr>
        <p:spPr>
          <a:xfrm>
            <a:off x="1424904" y="2494450"/>
            <a:ext cx="4053545" cy="3563159"/>
          </a:xfrm>
        </p:spPr>
        <p:txBody>
          <a:bodyPr>
            <a:normAutofit/>
          </a:bodyPr>
          <a:lstStyle/>
          <a:p>
            <a:r>
              <a:rPr lang="en-US" sz="2400"/>
              <a:t>1. What is the appropriate age for children to start brushing their teeth? </a:t>
            </a:r>
          </a:p>
          <a:p>
            <a:r>
              <a:rPr lang="en-US" sz="2400"/>
              <a:t>A) 1 year old</a:t>
            </a:r>
          </a:p>
          <a:p>
            <a:r>
              <a:rPr lang="en-US" sz="2400"/>
              <a:t>B) As soon as teeth appear</a:t>
            </a:r>
          </a:p>
        </p:txBody>
      </p:sp>
      <p:pic>
        <p:nvPicPr>
          <p:cNvPr id="5" name="Content Placeholder 4" descr="Application&#10;&#10;Description automatically generated with medium confidence">
            <a:extLst>
              <a:ext uri="{FF2B5EF4-FFF2-40B4-BE49-F238E27FC236}">
                <a16:creationId xmlns:a16="http://schemas.microsoft.com/office/drawing/2014/main" xmlns="" id="{BC2E6628-1B34-5545-9561-6C244A433E93}"/>
              </a:ext>
            </a:extLst>
          </p:cNvPr>
          <p:cNvPicPr>
            <a:picLocks noChangeAspect="1"/>
          </p:cNvPicPr>
          <p:nvPr/>
        </p:nvPicPr>
        <p:blipFill rotWithShape="1">
          <a:blip r:embed="rId2"/>
          <a:srcRect t="18920" b="6881"/>
          <a:stretch/>
        </p:blipFill>
        <p:spPr>
          <a:xfrm>
            <a:off x="6098892" y="2492376"/>
            <a:ext cx="4802404" cy="3563372"/>
          </a:xfrm>
          <a:prstGeom prst="rect">
            <a:avLst/>
          </a:prstGeom>
        </p:spPr>
      </p:pic>
    </p:spTree>
    <p:extLst>
      <p:ext uri="{BB962C8B-B14F-4D97-AF65-F5344CB8AC3E}">
        <p14:creationId xmlns:p14="http://schemas.microsoft.com/office/powerpoint/2010/main" val="16812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xmlns="" id="{B5FA7C47-B7C1-4D2E-AB49-ED23BA34BA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6">
            <a:extLst>
              <a:ext uri="{FF2B5EF4-FFF2-40B4-BE49-F238E27FC236}">
                <a16:creationId xmlns:a16="http://schemas.microsoft.com/office/drawing/2014/main" xmlns="" id="{596EE156-ABF1-4329-A6BA-03B4254E08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Rectangle 8">
            <a:extLst>
              <a:ext uri="{FF2B5EF4-FFF2-40B4-BE49-F238E27FC236}">
                <a16:creationId xmlns:a16="http://schemas.microsoft.com/office/drawing/2014/main" xmlns="" id="{19B9933F-AAB3-444A-8BB5-9CA194A8B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
            <a:extLst>
              <a:ext uri="{FF2B5EF4-FFF2-40B4-BE49-F238E27FC236}">
                <a16:creationId xmlns:a16="http://schemas.microsoft.com/office/drawing/2014/main" xmlns="" id="{7D20183A-0B1D-4A1F-89B1-ADBEDBC6E5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Rectangle 8">
            <a:extLst>
              <a:ext uri="{FF2B5EF4-FFF2-40B4-BE49-F238E27FC236}">
                <a16:creationId xmlns:a16="http://schemas.microsoft.com/office/drawing/2014/main" xmlns="" id="{131031D3-26CD-4214-A9A4-5857EFA15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ED373CE7-5C91-E846-A024-B28C8CFC71D0}"/>
              </a:ext>
            </a:extLst>
          </p:cNvPr>
          <p:cNvSpPr>
            <a:spLocks noGrp="1"/>
          </p:cNvSpPr>
          <p:nvPr>
            <p:ph type="title"/>
          </p:nvPr>
        </p:nvSpPr>
        <p:spPr>
          <a:xfrm>
            <a:off x="1146879" y="998002"/>
            <a:ext cx="3182940" cy="1471959"/>
          </a:xfrm>
        </p:spPr>
        <p:txBody>
          <a:bodyPr vert="horz" lIns="91440" tIns="45720" rIns="91440" bIns="45720" rtlCol="0">
            <a:normAutofit/>
          </a:bodyPr>
          <a:lstStyle/>
          <a:p>
            <a:r>
              <a:rPr lang="en-US" sz="3600">
                <a:solidFill>
                  <a:srgbClr val="FFFFFF"/>
                </a:solidFill>
              </a:rPr>
              <a:t>Answer</a:t>
            </a:r>
          </a:p>
        </p:txBody>
      </p:sp>
      <p:sp>
        <p:nvSpPr>
          <p:cNvPr id="46" name="Content Placeholder 45">
            <a:extLst>
              <a:ext uri="{FF2B5EF4-FFF2-40B4-BE49-F238E27FC236}">
                <a16:creationId xmlns:a16="http://schemas.microsoft.com/office/drawing/2014/main" xmlns="" id="{AEE63801-8147-437C-A491-45A5E7816F9E}"/>
              </a:ext>
            </a:extLst>
          </p:cNvPr>
          <p:cNvSpPr>
            <a:spLocks noGrp="1"/>
          </p:cNvSpPr>
          <p:nvPr>
            <p:ph idx="1"/>
          </p:nvPr>
        </p:nvSpPr>
        <p:spPr>
          <a:xfrm>
            <a:off x="1139635" y="2546161"/>
            <a:ext cx="3200451" cy="2985929"/>
          </a:xfrm>
        </p:spPr>
        <p:txBody>
          <a:bodyPr anchor="t">
            <a:normAutofit/>
          </a:bodyPr>
          <a:lstStyle/>
          <a:p>
            <a:r>
              <a:rPr lang="en-US" sz="2400">
                <a:solidFill>
                  <a:srgbClr val="FEFFFF"/>
                </a:solidFill>
              </a:rPr>
              <a:t> B) As soon as teeth appear</a:t>
            </a:r>
          </a:p>
        </p:txBody>
      </p:sp>
      <p:pic>
        <p:nvPicPr>
          <p:cNvPr id="5" name="Content Placeholder 4" descr="Application&#10;&#10;Description automatically generated with medium confidence">
            <a:extLst>
              <a:ext uri="{FF2B5EF4-FFF2-40B4-BE49-F238E27FC236}">
                <a16:creationId xmlns:a16="http://schemas.microsoft.com/office/drawing/2014/main" xmlns="" id="{BC2E6628-1B34-5545-9561-6C244A433E93}"/>
              </a:ext>
            </a:extLst>
          </p:cNvPr>
          <p:cNvPicPr>
            <a:picLocks noChangeAspect="1"/>
          </p:cNvPicPr>
          <p:nvPr/>
        </p:nvPicPr>
        <p:blipFill rotWithShape="1">
          <a:blip r:embed="rId2"/>
          <a:srcRect t="27894" b="15856"/>
          <a:stretch/>
        </p:blipFill>
        <p:spPr>
          <a:xfrm>
            <a:off x="5150715" y="1173000"/>
            <a:ext cx="6539075" cy="3678229"/>
          </a:xfrm>
          <a:prstGeom prst="rect">
            <a:avLst/>
          </a:prstGeom>
        </p:spPr>
      </p:pic>
    </p:spTree>
    <p:extLst>
      <p:ext uri="{BB962C8B-B14F-4D97-AF65-F5344CB8AC3E}">
        <p14:creationId xmlns:p14="http://schemas.microsoft.com/office/powerpoint/2010/main" val="2696979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59"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Rectangle 62">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ED373CE7-5C91-E846-A024-B28C8CFC71D0}"/>
              </a:ext>
            </a:extLst>
          </p:cNvPr>
          <p:cNvSpPr>
            <a:spLocks noGrp="1"/>
          </p:cNvSpPr>
          <p:nvPr>
            <p:ph type="title"/>
          </p:nvPr>
        </p:nvSpPr>
        <p:spPr>
          <a:xfrm>
            <a:off x="1047280" y="759805"/>
            <a:ext cx="10306520" cy="1325563"/>
          </a:xfrm>
        </p:spPr>
        <p:txBody>
          <a:bodyPr vert="horz" lIns="91440" tIns="45720" rIns="91440" bIns="45720" rtlCol="0">
            <a:normAutofit/>
          </a:bodyPr>
          <a:lstStyle/>
          <a:p>
            <a:r>
              <a:rPr lang="en-US" sz="4000">
                <a:solidFill>
                  <a:srgbClr val="FFFFFF"/>
                </a:solidFill>
              </a:rPr>
              <a:t>What else we remember?</a:t>
            </a:r>
          </a:p>
        </p:txBody>
      </p:sp>
      <p:sp>
        <p:nvSpPr>
          <p:cNvPr id="46" name="Content Placeholder 45">
            <a:extLst>
              <a:ext uri="{FF2B5EF4-FFF2-40B4-BE49-F238E27FC236}">
                <a16:creationId xmlns:a16="http://schemas.microsoft.com/office/drawing/2014/main" xmlns="" id="{AEE63801-8147-437C-A491-45A5E7816F9E}"/>
              </a:ext>
            </a:extLst>
          </p:cNvPr>
          <p:cNvSpPr>
            <a:spLocks noGrp="1"/>
          </p:cNvSpPr>
          <p:nvPr>
            <p:ph idx="1"/>
          </p:nvPr>
        </p:nvSpPr>
        <p:spPr>
          <a:xfrm>
            <a:off x="1424904" y="2494450"/>
            <a:ext cx="4053545" cy="3563159"/>
          </a:xfrm>
        </p:spPr>
        <p:txBody>
          <a:bodyPr>
            <a:normAutofit/>
          </a:bodyPr>
          <a:lstStyle/>
          <a:p>
            <a:r>
              <a:rPr lang="en-US" sz="2400"/>
              <a:t>2. For children between the age of 3-6 years, how much toothpaste should be used?</a:t>
            </a:r>
          </a:p>
          <a:p>
            <a:r>
              <a:rPr lang="en-US" sz="2400"/>
              <a:t>A) Rice grain size</a:t>
            </a:r>
          </a:p>
          <a:p>
            <a:r>
              <a:rPr lang="en-US" sz="2400"/>
              <a:t>B) Pea size</a:t>
            </a:r>
          </a:p>
        </p:txBody>
      </p:sp>
      <p:pic>
        <p:nvPicPr>
          <p:cNvPr id="5" name="Content Placeholder 4" descr="Application&#10;&#10;Description automatically generated with medium confidence">
            <a:extLst>
              <a:ext uri="{FF2B5EF4-FFF2-40B4-BE49-F238E27FC236}">
                <a16:creationId xmlns:a16="http://schemas.microsoft.com/office/drawing/2014/main" xmlns="" id="{BC2E6628-1B34-5545-9561-6C244A433E93}"/>
              </a:ext>
            </a:extLst>
          </p:cNvPr>
          <p:cNvPicPr>
            <a:picLocks noChangeAspect="1"/>
          </p:cNvPicPr>
          <p:nvPr/>
        </p:nvPicPr>
        <p:blipFill rotWithShape="1">
          <a:blip r:embed="rId2"/>
          <a:srcRect t="18920" b="6881"/>
          <a:stretch/>
        </p:blipFill>
        <p:spPr>
          <a:xfrm>
            <a:off x="6098892" y="2492376"/>
            <a:ext cx="4802404" cy="3563372"/>
          </a:xfrm>
          <a:prstGeom prst="rect">
            <a:avLst/>
          </a:prstGeom>
        </p:spPr>
      </p:pic>
    </p:spTree>
    <p:extLst>
      <p:ext uri="{BB962C8B-B14F-4D97-AF65-F5344CB8AC3E}">
        <p14:creationId xmlns:p14="http://schemas.microsoft.com/office/powerpoint/2010/main" val="1418546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xmlns="" id="{B26EE4FD-480F-42A5-9FEB-DA630457CF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5">
            <a:extLst>
              <a:ext uri="{FF2B5EF4-FFF2-40B4-BE49-F238E27FC236}">
                <a16:creationId xmlns:a16="http://schemas.microsoft.com/office/drawing/2014/main" xmlns="" id="{A187062F-BE14-42FC-B06A-607DB23849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
            <a:extLst>
              <a:ext uri="{FF2B5EF4-FFF2-40B4-BE49-F238E27FC236}">
                <a16:creationId xmlns:a16="http://schemas.microsoft.com/office/drawing/2014/main" xmlns="" id="{731FE21B-2A45-4BF5-8B03-E1234198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
            <a:extLst>
              <a:ext uri="{FF2B5EF4-FFF2-40B4-BE49-F238E27FC236}">
                <a16:creationId xmlns:a16="http://schemas.microsoft.com/office/drawing/2014/main" xmlns="" id="{2DC5A94D-79ED-48F5-9DC5-96CBB507CE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8">
            <a:extLst>
              <a:ext uri="{FF2B5EF4-FFF2-40B4-BE49-F238E27FC236}">
                <a16:creationId xmlns:a16="http://schemas.microsoft.com/office/drawing/2014/main" xmlns="" id="{93A3D4BE-AF25-4F9A-9C29-1145CCE24A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E20BBD68-B9EC-B84C-AC4F-D4FBE51DF31E}"/>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6600" kern="1200">
                <a:solidFill>
                  <a:srgbClr val="FFFFFF"/>
                </a:solidFill>
                <a:latin typeface="+mj-lt"/>
                <a:ea typeface="+mj-ea"/>
                <a:cs typeface="+mj-cs"/>
              </a:rPr>
              <a:t>Answer</a:t>
            </a:r>
          </a:p>
        </p:txBody>
      </p:sp>
      <p:sp>
        <p:nvSpPr>
          <p:cNvPr id="3" name="Content Placeholder 2">
            <a:extLst>
              <a:ext uri="{FF2B5EF4-FFF2-40B4-BE49-F238E27FC236}">
                <a16:creationId xmlns:a16="http://schemas.microsoft.com/office/drawing/2014/main" xmlns="" id="{FB89136C-ACB6-764D-904E-47FC57F8CA81}"/>
              </a:ext>
            </a:extLst>
          </p:cNvPr>
          <p:cNvSpPr>
            <a:spLocks noGrp="1"/>
          </p:cNvSpPr>
          <p:nvPr>
            <p:ph idx="1"/>
          </p:nvPr>
        </p:nvSpPr>
        <p:spPr>
          <a:xfrm>
            <a:off x="1987499" y="4810308"/>
            <a:ext cx="9003022" cy="1076551"/>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B) Pea size</a:t>
            </a:r>
          </a:p>
        </p:txBody>
      </p:sp>
    </p:spTree>
    <p:extLst>
      <p:ext uri="{BB962C8B-B14F-4D97-AF65-F5344CB8AC3E}">
        <p14:creationId xmlns:p14="http://schemas.microsoft.com/office/powerpoint/2010/main" val="315687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59"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Rectangle 62">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ED373CE7-5C91-E846-A024-B28C8CFC71D0}"/>
              </a:ext>
            </a:extLst>
          </p:cNvPr>
          <p:cNvSpPr>
            <a:spLocks noGrp="1"/>
          </p:cNvSpPr>
          <p:nvPr>
            <p:ph type="title"/>
          </p:nvPr>
        </p:nvSpPr>
        <p:spPr>
          <a:xfrm>
            <a:off x="1047280" y="759805"/>
            <a:ext cx="10306520" cy="1325563"/>
          </a:xfrm>
        </p:spPr>
        <p:txBody>
          <a:bodyPr vert="horz" lIns="91440" tIns="45720" rIns="91440" bIns="45720" rtlCol="0">
            <a:normAutofit/>
          </a:bodyPr>
          <a:lstStyle/>
          <a:p>
            <a:r>
              <a:rPr lang="en-US" sz="4000">
                <a:solidFill>
                  <a:srgbClr val="FFFFFF"/>
                </a:solidFill>
              </a:rPr>
              <a:t>One more time…</a:t>
            </a:r>
          </a:p>
        </p:txBody>
      </p:sp>
      <p:sp>
        <p:nvSpPr>
          <p:cNvPr id="46" name="Content Placeholder 45">
            <a:extLst>
              <a:ext uri="{FF2B5EF4-FFF2-40B4-BE49-F238E27FC236}">
                <a16:creationId xmlns:a16="http://schemas.microsoft.com/office/drawing/2014/main" xmlns="" id="{AEE63801-8147-437C-A491-45A5E7816F9E}"/>
              </a:ext>
            </a:extLst>
          </p:cNvPr>
          <p:cNvSpPr>
            <a:spLocks noGrp="1"/>
          </p:cNvSpPr>
          <p:nvPr>
            <p:ph idx="1"/>
          </p:nvPr>
        </p:nvSpPr>
        <p:spPr>
          <a:xfrm>
            <a:off x="1424904" y="2494450"/>
            <a:ext cx="4053545" cy="3563159"/>
          </a:xfrm>
        </p:spPr>
        <p:txBody>
          <a:bodyPr>
            <a:normAutofit/>
          </a:bodyPr>
          <a:lstStyle/>
          <a:p>
            <a:r>
              <a:rPr lang="en-US" sz="2400"/>
              <a:t>3. At which angle toothbrush should be positioned for brushing?</a:t>
            </a:r>
          </a:p>
          <a:p>
            <a:r>
              <a:rPr lang="en-US" sz="2400"/>
              <a:t>A. 45-degree angle</a:t>
            </a:r>
          </a:p>
          <a:p>
            <a:r>
              <a:rPr lang="en-US" sz="2400"/>
              <a:t>B. 90-degree angle</a:t>
            </a:r>
          </a:p>
        </p:txBody>
      </p:sp>
      <p:pic>
        <p:nvPicPr>
          <p:cNvPr id="5" name="Content Placeholder 4" descr="Application&#10;&#10;Description automatically generated with medium confidence">
            <a:extLst>
              <a:ext uri="{FF2B5EF4-FFF2-40B4-BE49-F238E27FC236}">
                <a16:creationId xmlns:a16="http://schemas.microsoft.com/office/drawing/2014/main" xmlns="" id="{BC2E6628-1B34-5545-9561-6C244A433E93}"/>
              </a:ext>
            </a:extLst>
          </p:cNvPr>
          <p:cNvPicPr>
            <a:picLocks noChangeAspect="1"/>
          </p:cNvPicPr>
          <p:nvPr/>
        </p:nvPicPr>
        <p:blipFill rotWithShape="1">
          <a:blip r:embed="rId2"/>
          <a:srcRect t="18920" b="6881"/>
          <a:stretch/>
        </p:blipFill>
        <p:spPr>
          <a:xfrm>
            <a:off x="6098892" y="2492376"/>
            <a:ext cx="4802404" cy="3563372"/>
          </a:xfrm>
          <a:prstGeom prst="rect">
            <a:avLst/>
          </a:prstGeom>
        </p:spPr>
      </p:pic>
    </p:spTree>
    <p:extLst>
      <p:ext uri="{BB962C8B-B14F-4D97-AF65-F5344CB8AC3E}">
        <p14:creationId xmlns:p14="http://schemas.microsoft.com/office/powerpoint/2010/main" val="1569192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xmlns="" id="{AD35AE2F-5E3A-49D9-8DE1-8A333BA40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pplication&#10;&#10;Description automatically generated with medium confidence">
            <a:extLst>
              <a:ext uri="{FF2B5EF4-FFF2-40B4-BE49-F238E27FC236}">
                <a16:creationId xmlns:a16="http://schemas.microsoft.com/office/drawing/2014/main" xmlns="" id="{BC2E6628-1B34-5545-9561-6C244A433E93}"/>
              </a:ext>
            </a:extLst>
          </p:cNvPr>
          <p:cNvPicPr>
            <a:picLocks noGrp="1" noChangeAspect="1"/>
          </p:cNvPicPr>
          <p:nvPr>
            <p:ph idx="1"/>
          </p:nvPr>
        </p:nvPicPr>
        <p:blipFill rotWithShape="1">
          <a:blip r:embed="rId2">
            <a:alphaModFix amt="50000"/>
          </a:blip>
          <a:srcRect t="27888" r="-1" b="15848"/>
          <a:stretch/>
        </p:blipFill>
        <p:spPr>
          <a:xfrm>
            <a:off x="20" y="10"/>
            <a:ext cx="12188931" cy="6857990"/>
          </a:xfrm>
          <a:prstGeom prst="rect">
            <a:avLst/>
          </a:prstGeom>
        </p:spPr>
      </p:pic>
      <p:sp>
        <p:nvSpPr>
          <p:cNvPr id="2" name="Title 1">
            <a:extLst>
              <a:ext uri="{FF2B5EF4-FFF2-40B4-BE49-F238E27FC236}">
                <a16:creationId xmlns:a16="http://schemas.microsoft.com/office/drawing/2014/main" xmlns="" id="{ED373CE7-5C91-E846-A024-B28C8CFC71D0}"/>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rgbClr val="FFFFFF"/>
                </a:solidFill>
              </a:rPr>
              <a:t>INTRODUCTION</a:t>
            </a:r>
            <a:br>
              <a:rPr lang="en-US" sz="6600">
                <a:solidFill>
                  <a:srgbClr val="FFFFFF"/>
                </a:solidFill>
              </a:rPr>
            </a:br>
            <a:r>
              <a:rPr lang="en-US" sz="4000"/>
              <a:t>Oluwanifemi Omoijuanfo</a:t>
            </a:r>
            <a:endParaRPr lang="en-US" sz="4000">
              <a:solidFill>
                <a:srgbClr val="FFFFFF"/>
              </a:solidFill>
            </a:endParaRPr>
          </a:p>
        </p:txBody>
      </p:sp>
      <p:sp>
        <p:nvSpPr>
          <p:cNvPr id="37" name="Rectangle 2">
            <a:extLst>
              <a:ext uri="{FF2B5EF4-FFF2-40B4-BE49-F238E27FC236}">
                <a16:creationId xmlns:a16="http://schemas.microsoft.com/office/drawing/2014/main" xmlns="" id="{98072727-1E1A-4B8C-8839-AAB69FA2EC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
            <a:extLst>
              <a:ext uri="{FF2B5EF4-FFF2-40B4-BE49-F238E27FC236}">
                <a16:creationId xmlns:a16="http://schemas.microsoft.com/office/drawing/2014/main" xmlns="" id="{79EB4626-023C-436D-9F57-9EB460809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47625" cap="rnd">
            <a:solidFill>
              <a:srgbClr val="FFFFFF">
                <a:alpha val="80000"/>
              </a:srgbClr>
            </a:solidFill>
            <a:round/>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77868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26EE4FD-480F-42A5-9FEB-DA630457CF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xmlns="" id="{A187062F-BE14-42FC-B06A-607DB23849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xmlns="" id="{731FE21B-2A45-4BF5-8B03-E1234198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xmlns="" id="{2DC5A94D-79ED-48F5-9DC5-96CBB507CE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xmlns="" id="{93A3D4BE-AF25-4F9A-9C29-1145CCE24A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E232F364-8D22-3B41-86AC-1B9D59F521BE}"/>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6600" kern="1200">
                <a:solidFill>
                  <a:srgbClr val="FFFFFF"/>
                </a:solidFill>
                <a:latin typeface="+mj-lt"/>
                <a:ea typeface="+mj-ea"/>
                <a:cs typeface="+mj-cs"/>
              </a:rPr>
              <a:t>Answer</a:t>
            </a:r>
          </a:p>
        </p:txBody>
      </p:sp>
      <p:sp>
        <p:nvSpPr>
          <p:cNvPr id="3" name="Content Placeholder 2">
            <a:extLst>
              <a:ext uri="{FF2B5EF4-FFF2-40B4-BE49-F238E27FC236}">
                <a16:creationId xmlns:a16="http://schemas.microsoft.com/office/drawing/2014/main" xmlns="" id="{D89936FE-D377-EA40-824C-E425DA69BEE5}"/>
              </a:ext>
            </a:extLst>
          </p:cNvPr>
          <p:cNvSpPr>
            <a:spLocks noGrp="1"/>
          </p:cNvSpPr>
          <p:nvPr>
            <p:ph idx="1"/>
          </p:nvPr>
        </p:nvSpPr>
        <p:spPr>
          <a:xfrm>
            <a:off x="1987499" y="4810308"/>
            <a:ext cx="9003022" cy="1076551"/>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A) 45-degree angle</a:t>
            </a:r>
          </a:p>
        </p:txBody>
      </p:sp>
    </p:spTree>
    <p:extLst>
      <p:ext uri="{BB962C8B-B14F-4D97-AF65-F5344CB8AC3E}">
        <p14:creationId xmlns:p14="http://schemas.microsoft.com/office/powerpoint/2010/main" val="172165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xmlns="" id="{1A9F7B4E-B03D-4F64-BE33-00D074458D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pplication&#10;&#10;Description automatically generated with medium confidence">
            <a:extLst>
              <a:ext uri="{FF2B5EF4-FFF2-40B4-BE49-F238E27FC236}">
                <a16:creationId xmlns:a16="http://schemas.microsoft.com/office/drawing/2014/main" xmlns="" id="{BC2E6628-1B34-5545-9561-6C244A433E93}"/>
              </a:ext>
            </a:extLst>
          </p:cNvPr>
          <p:cNvPicPr>
            <a:picLocks noChangeAspect="1"/>
          </p:cNvPicPr>
          <p:nvPr/>
        </p:nvPicPr>
        <p:blipFill rotWithShape="1">
          <a:blip r:embed="rId2">
            <a:alphaModFix amt="40000"/>
          </a:blip>
          <a:srcRect t="27894" b="15856"/>
          <a:stretch/>
        </p:blipFill>
        <p:spPr>
          <a:xfrm>
            <a:off x="20" y="10"/>
            <a:ext cx="12191979" cy="6857990"/>
          </a:xfrm>
          <a:prstGeom prst="rect">
            <a:avLst/>
          </a:prstGeom>
        </p:spPr>
      </p:pic>
      <p:sp>
        <p:nvSpPr>
          <p:cNvPr id="2" name="Title 1">
            <a:extLst>
              <a:ext uri="{FF2B5EF4-FFF2-40B4-BE49-F238E27FC236}">
                <a16:creationId xmlns:a16="http://schemas.microsoft.com/office/drawing/2014/main" xmlns="" id="{ED373CE7-5C91-E846-A024-B28C8CFC71D0}"/>
              </a:ext>
            </a:extLst>
          </p:cNvPr>
          <p:cNvSpPr>
            <a:spLocks noGrp="1"/>
          </p:cNvSpPr>
          <p:nvPr>
            <p:ph type="title"/>
          </p:nvPr>
        </p:nvSpPr>
        <p:spPr>
          <a:xfrm>
            <a:off x="838200" y="365125"/>
            <a:ext cx="10515600" cy="1325563"/>
          </a:xfrm>
        </p:spPr>
        <p:txBody>
          <a:bodyPr vert="horz" lIns="91440" tIns="45720" rIns="91440" bIns="45720" rtlCol="0">
            <a:normAutofit/>
          </a:bodyPr>
          <a:lstStyle/>
          <a:p>
            <a:endParaRPr lang="en-US" sz="5400">
              <a:solidFill>
                <a:srgbClr val="FFFFFF"/>
              </a:solidFill>
            </a:endParaRPr>
          </a:p>
        </p:txBody>
      </p:sp>
      <p:sp>
        <p:nvSpPr>
          <p:cNvPr id="51" name="sketchy line">
            <a:extLst>
              <a:ext uri="{FF2B5EF4-FFF2-40B4-BE49-F238E27FC236}">
                <a16:creationId xmlns:a16="http://schemas.microsoft.com/office/drawing/2014/main" xmlns="" id="{7E2BE7F7-CA89-4002-ACCE-A478AEA24F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icture containing map&#10;&#10;Description automatically generated">
            <a:extLst>
              <a:ext uri="{FF2B5EF4-FFF2-40B4-BE49-F238E27FC236}">
                <a16:creationId xmlns:a16="http://schemas.microsoft.com/office/drawing/2014/main" xmlns="" id="{75694945-D924-5B46-A7D2-91D1167D51C9}"/>
              </a:ext>
            </a:extLst>
          </p:cNvPr>
          <p:cNvPicPr>
            <a:picLocks noGrp="1" noChangeAspect="1"/>
          </p:cNvPicPr>
          <p:nvPr>
            <p:ph idx="1"/>
          </p:nvPr>
        </p:nvPicPr>
        <p:blipFill>
          <a:blip r:embed="rId3"/>
          <a:stretch>
            <a:fillRect/>
          </a:stretch>
        </p:blipFill>
        <p:spPr>
          <a:xfrm>
            <a:off x="-3048" y="-156605"/>
            <a:ext cx="12361735" cy="7014596"/>
          </a:xfrm>
        </p:spPr>
      </p:pic>
    </p:spTree>
    <p:extLst>
      <p:ext uri="{BB962C8B-B14F-4D97-AF65-F5344CB8AC3E}">
        <p14:creationId xmlns:p14="http://schemas.microsoft.com/office/powerpoint/2010/main" val="228403874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xmlns="" id="{1A9F7B4E-B03D-4F64-BE33-00D074458D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pplication&#10;&#10;Description automatically generated with medium confidence">
            <a:extLst>
              <a:ext uri="{FF2B5EF4-FFF2-40B4-BE49-F238E27FC236}">
                <a16:creationId xmlns:a16="http://schemas.microsoft.com/office/drawing/2014/main" xmlns="" id="{BC2E6628-1B34-5545-9561-6C244A433E93}"/>
              </a:ext>
            </a:extLst>
          </p:cNvPr>
          <p:cNvPicPr>
            <a:picLocks noChangeAspect="1"/>
          </p:cNvPicPr>
          <p:nvPr/>
        </p:nvPicPr>
        <p:blipFill rotWithShape="1">
          <a:blip r:embed="rId2">
            <a:alphaModFix amt="40000"/>
          </a:blip>
          <a:srcRect t="27894" b="15856"/>
          <a:stretch/>
        </p:blipFill>
        <p:spPr>
          <a:xfrm>
            <a:off x="-3027" y="0"/>
            <a:ext cx="12191979" cy="7289310"/>
          </a:xfrm>
          <a:prstGeom prst="rect">
            <a:avLst/>
          </a:prstGeom>
        </p:spPr>
      </p:pic>
      <p:sp>
        <p:nvSpPr>
          <p:cNvPr id="2" name="Title 1">
            <a:extLst>
              <a:ext uri="{FF2B5EF4-FFF2-40B4-BE49-F238E27FC236}">
                <a16:creationId xmlns:a16="http://schemas.microsoft.com/office/drawing/2014/main" xmlns="" id="{ED373CE7-5C91-E846-A024-B28C8CFC71D0}"/>
              </a:ext>
            </a:extLst>
          </p:cNvPr>
          <p:cNvSpPr>
            <a:spLocks noGrp="1"/>
          </p:cNvSpPr>
          <p:nvPr>
            <p:ph type="title"/>
          </p:nvPr>
        </p:nvSpPr>
        <p:spPr>
          <a:xfrm>
            <a:off x="1315239" y="288216"/>
            <a:ext cx="8890959" cy="1393328"/>
          </a:xfrm>
        </p:spPr>
        <p:txBody>
          <a:bodyPr vert="horz" lIns="91440" tIns="45720" rIns="91440" bIns="45720" rtlCol="0">
            <a:noAutofit/>
          </a:bodyPr>
          <a:lstStyle/>
          <a:p>
            <a:r>
              <a:rPr lang="en-US">
                <a:cs typeface="Calibri Light"/>
              </a:rPr>
              <a:t>Affordable Dental Prophylaxes </a:t>
            </a:r>
            <a:endParaRPr lang="en-US"/>
          </a:p>
        </p:txBody>
      </p:sp>
      <p:sp>
        <p:nvSpPr>
          <p:cNvPr id="51" name="sketchy line">
            <a:extLst>
              <a:ext uri="{FF2B5EF4-FFF2-40B4-BE49-F238E27FC236}">
                <a16:creationId xmlns:a16="http://schemas.microsoft.com/office/drawing/2014/main" xmlns="" id="{7E2BE7F7-CA89-4002-ACCE-A478AEA24F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xmlns="" id="{3D994F7B-116D-4885-81A3-C320BC8D6076}"/>
              </a:ext>
            </a:extLst>
          </p:cNvPr>
          <p:cNvSpPr>
            <a:spLocks noGrp="1"/>
          </p:cNvSpPr>
          <p:nvPr>
            <p:ph idx="1"/>
          </p:nvPr>
        </p:nvSpPr>
        <p:spPr/>
        <p:txBody>
          <a:bodyPr vert="horz" lIns="91440" tIns="45720" rIns="91440" bIns="45720" rtlCol="0" anchor="t">
            <a:normAutofit/>
          </a:bodyPr>
          <a:lstStyle/>
          <a:p>
            <a:r>
              <a:rPr lang="en-US" sz="4000">
                <a:solidFill>
                  <a:srgbClr val="FFFFFF"/>
                </a:solidFill>
                <a:latin typeface="Times New Roman"/>
                <a:ea typeface="+mj-lt"/>
                <a:cs typeface="Times New Roman"/>
              </a:rPr>
              <a:t>For parents who don’t have access to affordable dental care, we have provided educational facilities, hospitals or free clinics.</a:t>
            </a:r>
            <a:endParaRPr lang="en-US" sz="4000">
              <a:solidFill>
                <a:srgbClr val="FFFFFF"/>
              </a:solidFill>
              <a:latin typeface="Times New Roman" panose="02020603050405020304" pitchFamily="18" charset="0"/>
              <a:ea typeface="+mj-lt"/>
              <a:cs typeface="Times New Roman" panose="02020603050405020304" pitchFamily="18" charset="0"/>
            </a:endParaRPr>
          </a:p>
          <a:p>
            <a:r>
              <a:rPr lang="en-US" sz="4000">
                <a:latin typeface="Times New Roman"/>
                <a:cs typeface="Times New Roman"/>
              </a:rPr>
              <a:t>These affordable clinics and facilities prices ranges from $20-$80 </a:t>
            </a:r>
            <a:endParaRPr lang="en-US" sz="4000">
              <a:latin typeface="Times New Roman" panose="02020603050405020304" pitchFamily="18" charset="0"/>
              <a:cs typeface="Times New Roman" panose="02020603050405020304" pitchFamily="18" charset="0"/>
            </a:endParaRPr>
          </a:p>
          <a:p>
            <a:pPr marL="0" indent="0">
              <a:buNone/>
            </a:pPr>
            <a:endParaRPr lang="en-US" sz="4000">
              <a:latin typeface="Times New Roman"/>
              <a:cs typeface="Times New Roman"/>
            </a:endParaRPr>
          </a:p>
          <a:p>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171884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xmlns="" id="{1A9F7B4E-B03D-4F64-BE33-00D074458D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pplication&#10;&#10;Description automatically generated with medium confidence">
            <a:extLst>
              <a:ext uri="{FF2B5EF4-FFF2-40B4-BE49-F238E27FC236}">
                <a16:creationId xmlns:a16="http://schemas.microsoft.com/office/drawing/2014/main" xmlns="" id="{BC2E6628-1B34-5545-9561-6C244A433E93}"/>
              </a:ext>
            </a:extLst>
          </p:cNvPr>
          <p:cNvPicPr>
            <a:picLocks noChangeAspect="1"/>
          </p:cNvPicPr>
          <p:nvPr/>
        </p:nvPicPr>
        <p:blipFill rotWithShape="1">
          <a:blip r:embed="rId2">
            <a:alphaModFix amt="40000"/>
          </a:blip>
          <a:srcRect t="27894" b="15856"/>
          <a:stretch/>
        </p:blipFill>
        <p:spPr>
          <a:xfrm>
            <a:off x="20" y="10"/>
            <a:ext cx="12191979" cy="6857990"/>
          </a:xfrm>
          <a:prstGeom prst="rect">
            <a:avLst/>
          </a:prstGeom>
        </p:spPr>
      </p:pic>
      <p:sp>
        <p:nvSpPr>
          <p:cNvPr id="2" name="Title 1">
            <a:extLst>
              <a:ext uri="{FF2B5EF4-FFF2-40B4-BE49-F238E27FC236}">
                <a16:creationId xmlns:a16="http://schemas.microsoft.com/office/drawing/2014/main" xmlns="" id="{ED373CE7-5C91-E846-A024-B28C8CFC71D0}"/>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sz="5400">
                <a:solidFill>
                  <a:srgbClr val="FFFFFF"/>
                </a:solidFill>
                <a:cs typeface="Calibri Light"/>
              </a:rPr>
              <a:t>Affordable Clinics </a:t>
            </a:r>
            <a:endParaRPr lang="en-US" sz="5400">
              <a:solidFill>
                <a:srgbClr val="FFFFFF"/>
              </a:solidFill>
            </a:endParaRPr>
          </a:p>
        </p:txBody>
      </p:sp>
      <p:sp>
        <p:nvSpPr>
          <p:cNvPr id="51" name="sketchy line">
            <a:extLst>
              <a:ext uri="{FF2B5EF4-FFF2-40B4-BE49-F238E27FC236}">
                <a16:creationId xmlns:a16="http://schemas.microsoft.com/office/drawing/2014/main" xmlns="" id="{7E2BE7F7-CA89-4002-ACCE-A478AEA24F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ontent Placeholder 45">
            <a:extLst>
              <a:ext uri="{FF2B5EF4-FFF2-40B4-BE49-F238E27FC236}">
                <a16:creationId xmlns:a16="http://schemas.microsoft.com/office/drawing/2014/main" xmlns="" id="{AEE63801-8147-437C-A491-45A5E7816F9E}"/>
              </a:ext>
            </a:extLst>
          </p:cNvPr>
          <p:cNvSpPr>
            <a:spLocks noGrp="1"/>
          </p:cNvSpPr>
          <p:nvPr>
            <p:ph idx="1"/>
          </p:nvPr>
        </p:nvSpPr>
        <p:spPr>
          <a:xfrm>
            <a:off x="838200" y="2004446"/>
            <a:ext cx="10515600" cy="4176897"/>
          </a:xfrm>
        </p:spPr>
        <p:txBody>
          <a:bodyPr vert="horz" lIns="91440" tIns="45720" rIns="91440" bIns="45720" rtlCol="0" anchor="t">
            <a:normAutofit fontScale="77500" lnSpcReduction="20000"/>
          </a:bodyPr>
          <a:lstStyle/>
          <a:p>
            <a:pPr>
              <a:buFont typeface="Wingdings" panose="020B0604020202020204" pitchFamily="34" charset="0"/>
              <a:buChar char="v"/>
            </a:pPr>
            <a:r>
              <a:rPr lang="en-US">
                <a:cs typeface="Calibri" panose="020F0502020204030204"/>
              </a:rPr>
              <a:t>NYC Free Clinic</a:t>
            </a:r>
            <a:endParaRPr lang="en-US"/>
          </a:p>
          <a:p>
            <a:pPr marL="0" indent="0">
              <a:buNone/>
            </a:pPr>
            <a:r>
              <a:rPr lang="en-US">
                <a:cs typeface="Calibri" panose="020F0502020204030204"/>
              </a:rPr>
              <a:t>230 W 17th St</a:t>
            </a:r>
          </a:p>
          <a:p>
            <a:pPr marL="0" indent="0">
              <a:buNone/>
            </a:pPr>
            <a:r>
              <a:rPr lang="en-US">
                <a:cs typeface="Calibri" panose="020F0502020204030204"/>
              </a:rPr>
              <a:t>(212) 206-5200</a:t>
            </a:r>
          </a:p>
          <a:p>
            <a:pPr marL="0" indent="0">
              <a:buNone/>
            </a:pPr>
            <a:endParaRPr lang="en-US">
              <a:cs typeface="Calibri" panose="020F0502020204030204"/>
            </a:endParaRPr>
          </a:p>
          <a:p>
            <a:pPr>
              <a:buFont typeface="Wingdings" panose="020B0604020202020204" pitchFamily="34" charset="0"/>
              <a:buChar char="v"/>
            </a:pPr>
            <a:r>
              <a:rPr lang="en-US">
                <a:cs typeface="Calibri" panose="020F0502020204030204"/>
              </a:rPr>
              <a:t>Emergency Dentist NYC</a:t>
            </a:r>
          </a:p>
          <a:p>
            <a:pPr marL="0" indent="0">
              <a:buNone/>
            </a:pPr>
            <a:r>
              <a:rPr lang="en-US">
                <a:cs typeface="Calibri" panose="020F0502020204030204"/>
              </a:rPr>
              <a:t>100 E 12th St</a:t>
            </a:r>
          </a:p>
          <a:p>
            <a:pPr marL="0" indent="0">
              <a:buNone/>
            </a:pPr>
            <a:r>
              <a:rPr lang="en-US">
                <a:cs typeface="Calibri" panose="020F0502020204030204"/>
              </a:rPr>
              <a:t>(646) 336-8478</a:t>
            </a:r>
          </a:p>
          <a:p>
            <a:pPr marL="0" indent="0">
              <a:buNone/>
            </a:pPr>
            <a:endParaRPr lang="en-US">
              <a:cs typeface="Calibri" panose="020F0502020204030204"/>
            </a:endParaRPr>
          </a:p>
          <a:p>
            <a:pPr>
              <a:buFont typeface="Wingdings" panose="020B0604020202020204" pitchFamily="34" charset="0"/>
              <a:buChar char="v"/>
            </a:pPr>
            <a:r>
              <a:rPr lang="en-US">
                <a:cs typeface="Calibri" panose="020F0502020204030204"/>
              </a:rPr>
              <a:t>209 NYC Dental</a:t>
            </a:r>
          </a:p>
          <a:p>
            <a:pPr marL="0" indent="0">
              <a:buNone/>
            </a:pPr>
            <a:r>
              <a:rPr lang="en-US">
                <a:cs typeface="Calibri" panose="020F0502020204030204"/>
              </a:rPr>
              <a:t>209 E 56th St1st floor</a:t>
            </a:r>
          </a:p>
          <a:p>
            <a:pPr marL="0" indent="0">
              <a:buNone/>
            </a:pPr>
            <a:r>
              <a:rPr lang="en-US">
                <a:cs typeface="Calibri" panose="020F0502020204030204"/>
              </a:rPr>
              <a:t>(212) 355-2290</a:t>
            </a:r>
          </a:p>
        </p:txBody>
      </p:sp>
    </p:spTree>
    <p:extLst>
      <p:ext uri="{BB962C8B-B14F-4D97-AF65-F5344CB8AC3E}">
        <p14:creationId xmlns:p14="http://schemas.microsoft.com/office/powerpoint/2010/main" val="13271116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xmlns="" id="{1A9F7B4E-B03D-4F64-BE33-00D074458D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pplication&#10;&#10;Description automatically generated with medium confidence">
            <a:extLst>
              <a:ext uri="{FF2B5EF4-FFF2-40B4-BE49-F238E27FC236}">
                <a16:creationId xmlns:a16="http://schemas.microsoft.com/office/drawing/2014/main" xmlns="" id="{BC2E6628-1B34-5545-9561-6C244A433E93}"/>
              </a:ext>
            </a:extLst>
          </p:cNvPr>
          <p:cNvPicPr>
            <a:picLocks noChangeAspect="1"/>
          </p:cNvPicPr>
          <p:nvPr/>
        </p:nvPicPr>
        <p:blipFill rotWithShape="1">
          <a:blip r:embed="rId2">
            <a:alphaModFix amt="40000"/>
          </a:blip>
          <a:srcRect t="27894" b="15856"/>
          <a:stretch/>
        </p:blipFill>
        <p:spPr>
          <a:xfrm>
            <a:off x="20" y="10"/>
            <a:ext cx="12191979" cy="6857990"/>
          </a:xfrm>
          <a:prstGeom prst="rect">
            <a:avLst/>
          </a:prstGeom>
        </p:spPr>
      </p:pic>
      <p:sp>
        <p:nvSpPr>
          <p:cNvPr id="2" name="Title 1">
            <a:extLst>
              <a:ext uri="{FF2B5EF4-FFF2-40B4-BE49-F238E27FC236}">
                <a16:creationId xmlns:a16="http://schemas.microsoft.com/office/drawing/2014/main" xmlns="" id="{ED373CE7-5C91-E846-A024-B28C8CFC71D0}"/>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sz="5400">
                <a:solidFill>
                  <a:srgbClr val="FFFFFF"/>
                </a:solidFill>
                <a:cs typeface="Calibri Light"/>
              </a:rPr>
              <a:t>Services that will be provided</a:t>
            </a:r>
            <a:endParaRPr lang="en-US" sz="5400">
              <a:solidFill>
                <a:srgbClr val="FFFFFF"/>
              </a:solidFill>
            </a:endParaRPr>
          </a:p>
        </p:txBody>
      </p:sp>
      <p:sp>
        <p:nvSpPr>
          <p:cNvPr id="51" name="sketchy line">
            <a:extLst>
              <a:ext uri="{FF2B5EF4-FFF2-40B4-BE49-F238E27FC236}">
                <a16:creationId xmlns:a16="http://schemas.microsoft.com/office/drawing/2014/main" xmlns="" id="{7E2BE7F7-CA89-4002-ACCE-A478AEA24F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ontent Placeholder 45">
            <a:extLst>
              <a:ext uri="{FF2B5EF4-FFF2-40B4-BE49-F238E27FC236}">
                <a16:creationId xmlns:a16="http://schemas.microsoft.com/office/drawing/2014/main" xmlns="" id="{AEE63801-8147-437C-A491-45A5E7816F9E}"/>
              </a:ext>
            </a:extLst>
          </p:cNvPr>
          <p:cNvSpPr>
            <a:spLocks noGrp="1"/>
          </p:cNvSpPr>
          <p:nvPr>
            <p:ph idx="1"/>
          </p:nvPr>
        </p:nvSpPr>
        <p:spPr>
          <a:xfrm>
            <a:off x="838200" y="2004446"/>
            <a:ext cx="10515600" cy="4176897"/>
          </a:xfrm>
        </p:spPr>
        <p:txBody>
          <a:bodyPr vert="horz" lIns="91440" tIns="45720" rIns="91440" bIns="45720" rtlCol="0" anchor="t">
            <a:normAutofit/>
          </a:bodyPr>
          <a:lstStyle/>
          <a:p>
            <a:pPr>
              <a:buFont typeface="Wingdings" panose="020B0604020202020204" pitchFamily="34" charset="0"/>
              <a:buChar char="ü"/>
            </a:pPr>
            <a:r>
              <a:rPr lang="en-US" sz="2200">
                <a:solidFill>
                  <a:srgbClr val="FFFFFF"/>
                </a:solidFill>
                <a:cs typeface="Calibri" panose="020F0502020204030204"/>
              </a:rPr>
              <a:t>Head and neck exam</a:t>
            </a:r>
          </a:p>
          <a:p>
            <a:pPr>
              <a:buFont typeface="Wingdings" panose="020B0604020202020204" pitchFamily="34" charset="0"/>
              <a:buChar char="ü"/>
            </a:pPr>
            <a:r>
              <a:rPr lang="en-US" sz="2200">
                <a:solidFill>
                  <a:srgbClr val="FFFFFF"/>
                </a:solidFill>
                <a:cs typeface="Calibri" panose="020F0502020204030204"/>
              </a:rPr>
              <a:t>Oral cancer screening</a:t>
            </a:r>
          </a:p>
          <a:p>
            <a:pPr>
              <a:buFont typeface="Wingdings" panose="020B0604020202020204" pitchFamily="34" charset="0"/>
              <a:buChar char="ü"/>
            </a:pPr>
            <a:r>
              <a:rPr lang="en-US" sz="2200">
                <a:solidFill>
                  <a:srgbClr val="FFFFFF"/>
                </a:solidFill>
                <a:cs typeface="Calibri" panose="020F0502020204030204"/>
              </a:rPr>
              <a:t>Dental prophilaxys</a:t>
            </a:r>
          </a:p>
          <a:p>
            <a:pPr>
              <a:buFont typeface="Wingdings" panose="020B0604020202020204" pitchFamily="34" charset="0"/>
              <a:buChar char="ü"/>
            </a:pPr>
            <a:r>
              <a:rPr lang="en-US" sz="2200">
                <a:solidFill>
                  <a:srgbClr val="FFFFFF"/>
                </a:solidFill>
                <a:cs typeface="Calibri" panose="020F0502020204030204"/>
              </a:rPr>
              <a:t>Home care education</a:t>
            </a:r>
          </a:p>
          <a:p>
            <a:pPr>
              <a:buFont typeface="Wingdings" panose="020B0604020202020204" pitchFamily="34" charset="0"/>
              <a:buChar char="ü"/>
            </a:pPr>
            <a:r>
              <a:rPr lang="en-US" sz="2200">
                <a:solidFill>
                  <a:srgbClr val="FFFFFF"/>
                </a:solidFill>
                <a:cs typeface="Calibri" panose="020F0502020204030204"/>
              </a:rPr>
              <a:t>Fluoride treatment</a:t>
            </a:r>
          </a:p>
          <a:p>
            <a:pPr>
              <a:buFont typeface="Wingdings" panose="020B0604020202020204" pitchFamily="34" charset="0"/>
              <a:buChar char="ü"/>
            </a:pPr>
            <a:r>
              <a:rPr lang="en-US" sz="2200">
                <a:solidFill>
                  <a:srgbClr val="FFFFFF"/>
                </a:solidFill>
                <a:cs typeface="Calibri" panose="020F0502020204030204"/>
              </a:rPr>
              <a:t>Dental check-up by a dentist.</a:t>
            </a:r>
          </a:p>
        </p:txBody>
      </p:sp>
    </p:spTree>
    <p:extLst>
      <p:ext uri="{BB962C8B-B14F-4D97-AF65-F5344CB8AC3E}">
        <p14:creationId xmlns:p14="http://schemas.microsoft.com/office/powerpoint/2010/main" val="214226192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pplication&#10;&#10;Description automatically generated with medium confidence">
            <a:extLst>
              <a:ext uri="{FF2B5EF4-FFF2-40B4-BE49-F238E27FC236}">
                <a16:creationId xmlns:a16="http://schemas.microsoft.com/office/drawing/2014/main" xmlns="" id="{BC2E6628-1B34-5545-9561-6C244A433E93}"/>
              </a:ext>
            </a:extLst>
          </p:cNvPr>
          <p:cNvPicPr>
            <a:picLocks noGrp="1" noChangeAspect="1"/>
          </p:cNvPicPr>
          <p:nvPr>
            <p:ph idx="1"/>
          </p:nvPr>
        </p:nvPicPr>
        <p:blipFill rotWithShape="1">
          <a:blip r:embed="rId2">
            <a:alphaModFix amt="50000"/>
          </a:blip>
          <a:srcRect t="27888" r="-1" b="15848"/>
          <a:stretch/>
        </p:blipFill>
        <p:spPr>
          <a:xfrm>
            <a:off x="20" y="10"/>
            <a:ext cx="12188931" cy="6857990"/>
          </a:xfrm>
          <a:prstGeom prst="rect">
            <a:avLst/>
          </a:prstGeom>
        </p:spPr>
      </p:pic>
      <p:sp>
        <p:nvSpPr>
          <p:cNvPr id="2" name="Title 1">
            <a:extLst>
              <a:ext uri="{FF2B5EF4-FFF2-40B4-BE49-F238E27FC236}">
                <a16:creationId xmlns:a16="http://schemas.microsoft.com/office/drawing/2014/main" xmlns="" id="{ED373CE7-5C91-E846-A024-B28C8CFC71D0}"/>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rgbClr val="FFFFFF"/>
                </a:solidFill>
              </a:rPr>
              <a:t>CONCLUSION</a:t>
            </a:r>
            <a:br>
              <a:rPr lang="en-US" sz="6600">
                <a:solidFill>
                  <a:srgbClr val="FFFFFF"/>
                </a:solidFill>
              </a:rPr>
            </a:br>
            <a:r>
              <a:rPr lang="en-US" sz="6600">
                <a:solidFill>
                  <a:srgbClr val="FFFFFF"/>
                </a:solidFill>
              </a:rPr>
              <a:t>Parvina </a:t>
            </a:r>
          </a:p>
        </p:txBody>
      </p:sp>
      <p:sp>
        <p:nvSpPr>
          <p:cNvPr id="12" name="sketchy line">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5313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xmlns="" id="{526E0BFB-CDF1-4990-8C11-AC849311E0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pplication&#10;&#10;Description automatically generated with medium confidence">
            <a:extLst>
              <a:ext uri="{FF2B5EF4-FFF2-40B4-BE49-F238E27FC236}">
                <a16:creationId xmlns:a16="http://schemas.microsoft.com/office/drawing/2014/main" xmlns="" id="{BC2E6628-1B34-5545-9561-6C244A433E93}"/>
              </a:ext>
            </a:extLst>
          </p:cNvPr>
          <p:cNvPicPr>
            <a:picLocks noChangeAspect="1"/>
          </p:cNvPicPr>
          <p:nvPr/>
        </p:nvPicPr>
        <p:blipFill rotWithShape="1">
          <a:blip r:embed="rId2"/>
          <a:srcRect l="9091" t="22552" r="-2" b="5525"/>
          <a:stretch/>
        </p:blipFill>
        <p:spPr>
          <a:xfrm>
            <a:off x="-2" y="10"/>
            <a:ext cx="8668512" cy="6857990"/>
          </a:xfrm>
          <a:prstGeom prst="rect">
            <a:avLst/>
          </a:prstGeom>
        </p:spPr>
      </p:pic>
      <p:sp>
        <p:nvSpPr>
          <p:cNvPr id="39" name="Rectangle 38">
            <a:extLst>
              <a:ext uri="{FF2B5EF4-FFF2-40B4-BE49-F238E27FC236}">
                <a16:creationId xmlns:a16="http://schemas.microsoft.com/office/drawing/2014/main" xmlns="" id="{6069A1F8-9BEB-4786-9694-FC48B2D75D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D373CE7-5C91-E846-A024-B28C8CFC71D0}"/>
              </a:ext>
            </a:extLst>
          </p:cNvPr>
          <p:cNvSpPr>
            <a:spLocks noGrp="1"/>
          </p:cNvSpPr>
          <p:nvPr>
            <p:ph type="title"/>
          </p:nvPr>
        </p:nvSpPr>
        <p:spPr>
          <a:xfrm>
            <a:off x="7848600" y="1122363"/>
            <a:ext cx="4023360" cy="3204134"/>
          </a:xfrm>
        </p:spPr>
        <p:txBody>
          <a:bodyPr vert="horz" lIns="91440" tIns="45720" rIns="91440" bIns="45720" rtlCol="0" anchor="b">
            <a:normAutofit/>
          </a:bodyPr>
          <a:lstStyle/>
          <a:p>
            <a:pPr algn="ctr"/>
            <a:r>
              <a:rPr lang="en-US" sz="8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Q &amp; A</a:t>
            </a:r>
          </a:p>
        </p:txBody>
      </p:sp>
      <p:sp>
        <p:nvSpPr>
          <p:cNvPr id="16" name="Content Placeholder 8">
            <a:extLst>
              <a:ext uri="{FF2B5EF4-FFF2-40B4-BE49-F238E27FC236}">
                <a16:creationId xmlns:a16="http://schemas.microsoft.com/office/drawing/2014/main" xmlns="" id="{7C5645B8-B462-45CA-B46F-F6CB0F8D1EB4}"/>
              </a:ext>
            </a:extLst>
          </p:cNvPr>
          <p:cNvSpPr>
            <a:spLocks noGrp="1"/>
          </p:cNvSpPr>
          <p:nvPr>
            <p:ph idx="1"/>
          </p:nvPr>
        </p:nvSpPr>
        <p:spPr>
          <a:xfrm>
            <a:off x="7848600" y="4872922"/>
            <a:ext cx="4023360" cy="1208141"/>
          </a:xfrm>
        </p:spPr>
        <p:txBody>
          <a:bodyPr vert="horz" lIns="91440" tIns="45720" rIns="91440" bIns="45720" rtlCol="0">
            <a:normAutofit/>
          </a:bodyPr>
          <a:lstStyle/>
          <a:p>
            <a:pPr marL="0" indent="0" algn="ctr">
              <a:buNone/>
            </a:pPr>
            <a:r>
              <a:rPr lang="en-US" sz="2000">
                <a:latin typeface="Times New Roman" panose="02020603050405020304" pitchFamily="18" charset="0"/>
                <a:cs typeface="Times New Roman" panose="02020603050405020304" pitchFamily="18" charset="0"/>
              </a:rPr>
              <a:t>Does anyone have any questions?</a:t>
            </a:r>
          </a:p>
        </p:txBody>
      </p:sp>
      <p:sp>
        <p:nvSpPr>
          <p:cNvPr id="41" name="Rectangle 40">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 name="Rectangle 42">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77019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xmlns="" id="{AD35AE2F-5E3A-49D9-8DE1-8A333BA40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pplication&#10;&#10;Description automatically generated with medium confidence">
            <a:extLst>
              <a:ext uri="{FF2B5EF4-FFF2-40B4-BE49-F238E27FC236}">
                <a16:creationId xmlns:a16="http://schemas.microsoft.com/office/drawing/2014/main" xmlns="" id="{BC2E6628-1B34-5545-9561-6C244A433E93}"/>
              </a:ext>
            </a:extLst>
          </p:cNvPr>
          <p:cNvPicPr>
            <a:picLocks noGrp="1" noChangeAspect="1"/>
          </p:cNvPicPr>
          <p:nvPr>
            <p:ph idx="1"/>
          </p:nvPr>
        </p:nvPicPr>
        <p:blipFill rotWithShape="1">
          <a:blip r:embed="rId2">
            <a:alphaModFix amt="50000"/>
          </a:blip>
          <a:srcRect t="27888" r="-1" b="15848"/>
          <a:stretch/>
        </p:blipFill>
        <p:spPr>
          <a:xfrm>
            <a:off x="20" y="10"/>
            <a:ext cx="12188931" cy="6857990"/>
          </a:xfrm>
          <a:prstGeom prst="rect">
            <a:avLst/>
          </a:prstGeom>
        </p:spPr>
      </p:pic>
      <p:sp>
        <p:nvSpPr>
          <p:cNvPr id="2" name="Title 1">
            <a:extLst>
              <a:ext uri="{FF2B5EF4-FFF2-40B4-BE49-F238E27FC236}">
                <a16:creationId xmlns:a16="http://schemas.microsoft.com/office/drawing/2014/main" xmlns="" id="{ED373CE7-5C91-E846-A024-B28C8CFC71D0}"/>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rgbClr val="FFFFFF"/>
                </a:solidFill>
              </a:rPr>
              <a:t>What are cavities?</a:t>
            </a:r>
          </a:p>
        </p:txBody>
      </p:sp>
      <p:sp>
        <p:nvSpPr>
          <p:cNvPr id="37" name="Rectangle 2">
            <a:extLst>
              <a:ext uri="{FF2B5EF4-FFF2-40B4-BE49-F238E27FC236}">
                <a16:creationId xmlns:a16="http://schemas.microsoft.com/office/drawing/2014/main" xmlns="" id="{98072727-1E1A-4B8C-8839-AAB69FA2EC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
            <a:extLst>
              <a:ext uri="{FF2B5EF4-FFF2-40B4-BE49-F238E27FC236}">
                <a16:creationId xmlns:a16="http://schemas.microsoft.com/office/drawing/2014/main" xmlns="" id="{79EB4626-023C-436D-9F57-9EB460809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47625" cap="rnd">
            <a:solidFill>
              <a:srgbClr val="FFFFFF">
                <a:alpha val="80000"/>
              </a:srgbClr>
            </a:solidFill>
            <a:round/>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24567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5">
            <a:extLst>
              <a:ext uri="{FF2B5EF4-FFF2-40B4-BE49-F238E27FC236}">
                <a16:creationId xmlns:a16="http://schemas.microsoft.com/office/drawing/2014/main" xmlns="" id="{61B2A784-4501-42A8-86DF-DB27DE3950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2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pplication&#10;&#10;Description automatically generated with medium confidence">
            <a:extLst>
              <a:ext uri="{FF2B5EF4-FFF2-40B4-BE49-F238E27FC236}">
                <a16:creationId xmlns:a16="http://schemas.microsoft.com/office/drawing/2014/main" xmlns="" id="{BC2E6628-1B34-5545-9561-6C244A433E93}"/>
              </a:ext>
            </a:extLst>
          </p:cNvPr>
          <p:cNvPicPr>
            <a:picLocks noChangeAspect="1"/>
          </p:cNvPicPr>
          <p:nvPr/>
        </p:nvPicPr>
        <p:blipFill rotWithShape="1">
          <a:blip r:embed="rId2">
            <a:alphaModFix amt="35000"/>
          </a:blip>
          <a:srcRect t="22616" b="21134"/>
          <a:stretch/>
        </p:blipFill>
        <p:spPr>
          <a:xfrm>
            <a:off x="20" y="10"/>
            <a:ext cx="12191979" cy="6857990"/>
          </a:xfrm>
          <a:prstGeom prst="rect">
            <a:avLst/>
          </a:prstGeom>
        </p:spPr>
      </p:pic>
      <p:sp>
        <p:nvSpPr>
          <p:cNvPr id="2" name="Title 1">
            <a:extLst>
              <a:ext uri="{FF2B5EF4-FFF2-40B4-BE49-F238E27FC236}">
                <a16:creationId xmlns:a16="http://schemas.microsoft.com/office/drawing/2014/main" xmlns="" id="{ED373CE7-5C91-E846-A024-B28C8CFC71D0}"/>
              </a:ext>
            </a:extLst>
          </p:cNvPr>
          <p:cNvSpPr>
            <a:spLocks noGrp="1"/>
          </p:cNvSpPr>
          <p:nvPr>
            <p:ph type="title"/>
          </p:nvPr>
        </p:nvSpPr>
        <p:spPr>
          <a:xfrm>
            <a:off x="5491492" y="1129285"/>
            <a:ext cx="5612012" cy="1613916"/>
          </a:xfrm>
        </p:spPr>
        <p:txBody>
          <a:bodyPr>
            <a:normAutofit/>
          </a:bodyPr>
          <a:lstStyle/>
          <a:p>
            <a:r>
              <a:rPr lang="en-US" sz="4800">
                <a:cs typeface="Calibri Light"/>
              </a:rPr>
              <a:t>Dental cavities:</a:t>
            </a:r>
            <a:endParaRPr lang="en-US" sz="4800"/>
          </a:p>
        </p:txBody>
      </p:sp>
      <p:sp>
        <p:nvSpPr>
          <p:cNvPr id="27" name="Rectangle 27">
            <a:extLst>
              <a:ext uri="{FF2B5EF4-FFF2-40B4-BE49-F238E27FC236}">
                <a16:creationId xmlns:a16="http://schemas.microsoft.com/office/drawing/2014/main" xmlns="" id="{3BD53A9B-9757-4152-AC12-68721FC8A1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4811"/>
            <a:ext cx="4803820" cy="492837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Diagram&#10;&#10;Description automatically generated">
            <a:extLst>
              <a:ext uri="{FF2B5EF4-FFF2-40B4-BE49-F238E27FC236}">
                <a16:creationId xmlns:a16="http://schemas.microsoft.com/office/drawing/2014/main" xmlns="" id="{E48D8DBB-4FEA-495E-B5FC-B07D2817113F}"/>
              </a:ext>
            </a:extLst>
          </p:cNvPr>
          <p:cNvPicPr>
            <a:picLocks noChangeAspect="1"/>
          </p:cNvPicPr>
          <p:nvPr/>
        </p:nvPicPr>
        <p:blipFill rotWithShape="1">
          <a:blip r:embed="rId3"/>
          <a:srcRect r="1" b="2140"/>
          <a:stretch/>
        </p:blipFill>
        <p:spPr>
          <a:xfrm>
            <a:off x="20" y="1129284"/>
            <a:ext cx="4617700" cy="4599432"/>
          </a:xfrm>
          <a:prstGeom prst="rect">
            <a:avLst/>
          </a:prstGeom>
        </p:spPr>
      </p:pic>
      <p:sp>
        <p:nvSpPr>
          <p:cNvPr id="16" name="Content Placeholder 8">
            <a:extLst>
              <a:ext uri="{FF2B5EF4-FFF2-40B4-BE49-F238E27FC236}">
                <a16:creationId xmlns:a16="http://schemas.microsoft.com/office/drawing/2014/main" xmlns="" id="{7C5645B8-B462-45CA-B46F-F6CB0F8D1EB4}"/>
              </a:ext>
            </a:extLst>
          </p:cNvPr>
          <p:cNvSpPr>
            <a:spLocks noGrp="1"/>
          </p:cNvSpPr>
          <p:nvPr>
            <p:ph idx="1"/>
          </p:nvPr>
        </p:nvSpPr>
        <p:spPr>
          <a:xfrm>
            <a:off x="5498975" y="2743200"/>
            <a:ext cx="5604529" cy="3186763"/>
          </a:xfrm>
        </p:spPr>
        <p:txBody>
          <a:bodyPr vert="horz" lIns="91440" tIns="45720" rIns="91440" bIns="45720" rtlCol="0" anchor="t">
            <a:normAutofit lnSpcReduction="10000"/>
          </a:bodyPr>
          <a:lstStyle/>
          <a:p>
            <a:r>
              <a:rPr lang="en-US" sz="1900">
                <a:ea typeface="+mn-lt"/>
                <a:cs typeface="+mn-lt"/>
              </a:rPr>
              <a:t>Cavities are permanently damaged areas in the hard surface of your teeth that develop into tiny openings or holes.</a:t>
            </a:r>
          </a:p>
          <a:p>
            <a:r>
              <a:rPr lang="en-US" sz="1900">
                <a:ea typeface="+mn-lt"/>
                <a:cs typeface="+mn-lt"/>
              </a:rPr>
              <a:t>Cavities, are also called </a:t>
            </a:r>
            <a:r>
              <a:rPr lang="en-US" sz="1900" b="1">
                <a:ea typeface="+mn-lt"/>
                <a:cs typeface="+mn-lt"/>
              </a:rPr>
              <a:t>tooth</a:t>
            </a:r>
            <a:r>
              <a:rPr lang="en-US" sz="1900">
                <a:ea typeface="+mn-lt"/>
                <a:cs typeface="+mn-lt"/>
              </a:rPr>
              <a:t> decay or </a:t>
            </a:r>
            <a:r>
              <a:rPr lang="en-US" sz="1900" b="1">
                <a:ea typeface="+mn-lt"/>
                <a:cs typeface="+mn-lt"/>
              </a:rPr>
              <a:t>caries</a:t>
            </a:r>
            <a:r>
              <a:rPr lang="en-US" sz="1900">
                <a:ea typeface="+mn-lt"/>
                <a:cs typeface="+mn-lt"/>
              </a:rPr>
              <a:t>, are caused by a combination of factors, including bacteria in your mouth, frequent snacking, sipping sugary drinks and not having the correct oral hygiene.</a:t>
            </a:r>
          </a:p>
          <a:p>
            <a:r>
              <a:rPr lang="en-US" sz="1900">
                <a:ea typeface="+mn-lt"/>
                <a:cs typeface="+mn-lt"/>
              </a:rPr>
              <a:t>Caries can occur throughout life, both in primary and permanent dentitions, and can damage the tooth crown and, in later life, exposed root surfaces.</a:t>
            </a:r>
          </a:p>
          <a:p>
            <a:endParaRPr lang="en-US" sz="1900">
              <a:cs typeface="Calibri"/>
            </a:endParaRPr>
          </a:p>
        </p:txBody>
      </p:sp>
    </p:spTree>
    <p:extLst>
      <p:ext uri="{BB962C8B-B14F-4D97-AF65-F5344CB8AC3E}">
        <p14:creationId xmlns:p14="http://schemas.microsoft.com/office/powerpoint/2010/main" val="285602578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AD35AE2F-5E3A-49D9-8DE1-8A333BA40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pplication&#10;&#10;Description automatically generated with medium confidence">
            <a:extLst>
              <a:ext uri="{FF2B5EF4-FFF2-40B4-BE49-F238E27FC236}">
                <a16:creationId xmlns:a16="http://schemas.microsoft.com/office/drawing/2014/main" xmlns="" id="{BC2E6628-1B34-5545-9561-6C244A433E93}"/>
              </a:ext>
            </a:extLst>
          </p:cNvPr>
          <p:cNvPicPr>
            <a:picLocks noGrp="1" noChangeAspect="1"/>
          </p:cNvPicPr>
          <p:nvPr>
            <p:ph idx="1"/>
          </p:nvPr>
        </p:nvPicPr>
        <p:blipFill rotWithShape="1">
          <a:blip r:embed="rId2">
            <a:alphaModFix amt="50000"/>
          </a:blip>
          <a:srcRect t="27887" r="-1" b="15848"/>
          <a:stretch/>
        </p:blipFill>
        <p:spPr>
          <a:xfrm>
            <a:off x="20" y="10"/>
            <a:ext cx="12188930" cy="6857990"/>
          </a:xfrm>
          <a:prstGeom prst="rect">
            <a:avLst/>
          </a:prstGeom>
        </p:spPr>
      </p:pic>
      <p:sp>
        <p:nvSpPr>
          <p:cNvPr id="2" name="Title 1">
            <a:extLst>
              <a:ext uri="{FF2B5EF4-FFF2-40B4-BE49-F238E27FC236}">
                <a16:creationId xmlns:a16="http://schemas.microsoft.com/office/drawing/2014/main" xmlns="" id="{ED373CE7-5C91-E846-A024-B28C8CFC71D0}"/>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rgbClr val="FFFFFF"/>
                </a:solidFill>
              </a:rPr>
              <a:t>How do cavities form?</a:t>
            </a:r>
          </a:p>
        </p:txBody>
      </p:sp>
      <p:sp>
        <p:nvSpPr>
          <p:cNvPr id="28" name="Rectangle 2">
            <a:extLst>
              <a:ext uri="{FF2B5EF4-FFF2-40B4-BE49-F238E27FC236}">
                <a16:creationId xmlns:a16="http://schemas.microsoft.com/office/drawing/2014/main" xmlns="" id="{98072727-1E1A-4B8C-8839-AAB69FA2EC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
            <a:extLst>
              <a:ext uri="{FF2B5EF4-FFF2-40B4-BE49-F238E27FC236}">
                <a16:creationId xmlns:a16="http://schemas.microsoft.com/office/drawing/2014/main" xmlns="" id="{79EB4626-023C-436D-9F57-9EB460809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47625" cap="rnd">
            <a:solidFill>
              <a:srgbClr val="FFFFFF">
                <a:alpha val="80000"/>
              </a:srgbClr>
            </a:solidFill>
            <a:round/>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40597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7" name="Freeform: Shape 25">
            <a:extLst>
              <a:ext uri="{FF2B5EF4-FFF2-40B4-BE49-F238E27FC236}">
                <a16:creationId xmlns:a16="http://schemas.microsoft.com/office/drawing/2014/main" xmlns="" id="{2EEE8F11-3582-44B7-9869-F2D26D7DD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7">
            <a:extLst>
              <a:ext uri="{FF2B5EF4-FFF2-40B4-BE49-F238E27FC236}">
                <a16:creationId xmlns:a16="http://schemas.microsoft.com/office/drawing/2014/main" xmlns="" id="{2141F1CC-6A53-4BCF-9127-AABB52E249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29">
            <a:extLst>
              <a:ext uri="{FF2B5EF4-FFF2-40B4-BE49-F238E27FC236}">
                <a16:creationId xmlns:a16="http://schemas.microsoft.com/office/drawing/2014/main" xmlns="" id="{561B2B49-7142-4CA8-A929-4671548E6A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5" descr="A picture containing shape&#10;&#10;Description automatically generated">
            <a:extLst>
              <a:ext uri="{FF2B5EF4-FFF2-40B4-BE49-F238E27FC236}">
                <a16:creationId xmlns:a16="http://schemas.microsoft.com/office/drawing/2014/main" xmlns="" id="{F3D68171-FA09-4561-956F-348439C65D55}"/>
              </a:ext>
            </a:extLst>
          </p:cNvPr>
          <p:cNvPicPr>
            <a:picLocks noChangeAspect="1"/>
          </p:cNvPicPr>
          <p:nvPr/>
        </p:nvPicPr>
        <p:blipFill rotWithShape="1">
          <a:blip r:embed="rId2"/>
          <a:srcRect l="30558" r="14143" b="-1"/>
          <a:stretch/>
        </p:blipFill>
        <p:spPr>
          <a:xfrm>
            <a:off x="3460800" y="2354002"/>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7" name="Picture 7">
            <a:extLst>
              <a:ext uri="{FF2B5EF4-FFF2-40B4-BE49-F238E27FC236}">
                <a16:creationId xmlns:a16="http://schemas.microsoft.com/office/drawing/2014/main" xmlns="" id="{CF7485ED-09C4-4539-A633-0C4C85D2E4BF}"/>
              </a:ext>
            </a:extLst>
          </p:cNvPr>
          <p:cNvPicPr>
            <a:picLocks noChangeAspect="1"/>
          </p:cNvPicPr>
          <p:nvPr/>
        </p:nvPicPr>
        <p:blipFill rotWithShape="1">
          <a:blip r:embed="rId3"/>
          <a:srcRect l="20813" r="1142" b="1"/>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5" name="Content Placeholder 4" descr="Application&#10;&#10;Description automatically generated with medium confidence">
            <a:extLst>
              <a:ext uri="{FF2B5EF4-FFF2-40B4-BE49-F238E27FC236}">
                <a16:creationId xmlns:a16="http://schemas.microsoft.com/office/drawing/2014/main" xmlns="" id="{BC2E6628-1B34-5545-9561-6C244A433E93}"/>
              </a:ext>
            </a:extLst>
          </p:cNvPr>
          <p:cNvPicPr>
            <a:picLocks noChangeAspect="1"/>
          </p:cNvPicPr>
          <p:nvPr/>
        </p:nvPicPr>
        <p:blipFill rotWithShape="1">
          <a:blip r:embed="rId4"/>
          <a:srcRect t="5563" r="4" b="4086"/>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16" name="Content Placeholder 8">
            <a:extLst>
              <a:ext uri="{FF2B5EF4-FFF2-40B4-BE49-F238E27FC236}">
                <a16:creationId xmlns:a16="http://schemas.microsoft.com/office/drawing/2014/main" xmlns="" id="{7C5645B8-B462-45CA-B46F-F6CB0F8D1EB4}"/>
              </a:ext>
            </a:extLst>
          </p:cNvPr>
          <p:cNvSpPr>
            <a:spLocks noGrp="1"/>
          </p:cNvSpPr>
          <p:nvPr>
            <p:ph idx="1"/>
          </p:nvPr>
        </p:nvSpPr>
        <p:spPr>
          <a:xfrm>
            <a:off x="6940296" y="2871982"/>
            <a:ext cx="4668256" cy="3181684"/>
          </a:xfrm>
        </p:spPr>
        <p:txBody>
          <a:bodyPr vert="horz" lIns="91440" tIns="45720" rIns="91440" bIns="45720" rtlCol="0" anchor="t">
            <a:normAutofit/>
          </a:bodyPr>
          <a:lstStyle/>
          <a:p>
            <a:r>
              <a:rPr lang="en-US" sz="1400" b="1">
                <a:ea typeface="+mn-lt"/>
                <a:cs typeface="+mn-lt"/>
              </a:rPr>
              <a:t>Cavities</a:t>
            </a:r>
            <a:r>
              <a:rPr lang="en-US" sz="1400">
                <a:ea typeface="+mn-lt"/>
                <a:cs typeface="+mn-lt"/>
              </a:rPr>
              <a:t> occur when a buildup of dental plaque eats at tooth enamel and causing a hole. Plaque is a sticky substance that covers teeth, and it </a:t>
            </a:r>
            <a:r>
              <a:rPr lang="en-US" sz="1400" b="1">
                <a:ea typeface="+mn-lt"/>
                <a:cs typeface="+mn-lt"/>
              </a:rPr>
              <a:t>forms</a:t>
            </a:r>
            <a:r>
              <a:rPr lang="en-US" sz="1400">
                <a:ea typeface="+mn-lt"/>
                <a:cs typeface="+mn-lt"/>
              </a:rPr>
              <a:t> when bacteria in the mouth.</a:t>
            </a:r>
          </a:p>
          <a:p>
            <a:r>
              <a:rPr lang="en-US" sz="1400">
                <a:ea typeface="+mn-lt"/>
                <a:cs typeface="+mn-lt"/>
              </a:rPr>
              <a:t>Dental caries forms through a complex interaction over time between acid-producing bacteria and fermentable carbohydrate, and many host factors including teeth and saliva.</a:t>
            </a:r>
          </a:p>
          <a:p>
            <a:r>
              <a:rPr lang="en-US" sz="1400">
                <a:ea typeface="+mn-lt"/>
                <a:cs typeface="+mn-lt"/>
              </a:rPr>
              <a:t>Risk for caries includes physical, biological, environmental, behavioral, and lifestyle related factors such as high numbers of cariogenic bacteria, inadequate salivary flow, insufficient fluoride exposure, poor oral hygiene, inappropriate methods of feeding infants, and low income.</a:t>
            </a:r>
          </a:p>
        </p:txBody>
      </p:sp>
    </p:spTree>
    <p:extLst>
      <p:ext uri="{BB962C8B-B14F-4D97-AF65-F5344CB8AC3E}">
        <p14:creationId xmlns:p14="http://schemas.microsoft.com/office/powerpoint/2010/main" val="400347310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AD35AE2F-5E3A-49D9-8DE1-8A333BA40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pplication&#10;&#10;Description automatically generated with medium confidence">
            <a:extLst>
              <a:ext uri="{FF2B5EF4-FFF2-40B4-BE49-F238E27FC236}">
                <a16:creationId xmlns:a16="http://schemas.microsoft.com/office/drawing/2014/main" xmlns="" id="{BC2E6628-1B34-5545-9561-6C244A433E93}"/>
              </a:ext>
            </a:extLst>
          </p:cNvPr>
          <p:cNvPicPr>
            <a:picLocks noGrp="1" noChangeAspect="1"/>
          </p:cNvPicPr>
          <p:nvPr>
            <p:ph idx="1"/>
          </p:nvPr>
        </p:nvPicPr>
        <p:blipFill rotWithShape="1">
          <a:blip r:embed="rId2">
            <a:alphaModFix amt="50000"/>
          </a:blip>
          <a:srcRect t="27887" r="-1" b="15848"/>
          <a:stretch/>
        </p:blipFill>
        <p:spPr>
          <a:xfrm>
            <a:off x="20" y="10"/>
            <a:ext cx="12188930" cy="6857990"/>
          </a:xfrm>
          <a:prstGeom prst="rect">
            <a:avLst/>
          </a:prstGeom>
        </p:spPr>
      </p:pic>
      <p:sp>
        <p:nvSpPr>
          <p:cNvPr id="2" name="Title 1">
            <a:extLst>
              <a:ext uri="{FF2B5EF4-FFF2-40B4-BE49-F238E27FC236}">
                <a16:creationId xmlns:a16="http://schemas.microsoft.com/office/drawing/2014/main" xmlns="" id="{ED373CE7-5C91-E846-A024-B28C8CFC71D0}"/>
              </a:ext>
            </a:extLst>
          </p:cNvPr>
          <p:cNvSpPr>
            <a:spLocks noGrp="1"/>
          </p:cNvSpPr>
          <p:nvPr>
            <p:ph type="title"/>
          </p:nvPr>
        </p:nvSpPr>
        <p:spPr>
          <a:xfrm>
            <a:off x="1163053" y="1322889"/>
            <a:ext cx="9144000" cy="4400082"/>
          </a:xfrm>
        </p:spPr>
        <p:txBody>
          <a:bodyPr vert="horz" lIns="91440" tIns="45720" rIns="91440" bIns="45720" rtlCol="0" anchor="b">
            <a:normAutofit fontScale="90000"/>
          </a:bodyPr>
          <a:lstStyle/>
          <a:p>
            <a:pPr algn="ctr"/>
            <a:r>
              <a:rPr lang="en-US" sz="4000">
                <a:solidFill>
                  <a:srgbClr val="FFFFFF"/>
                </a:solidFill>
                <a:cs typeface="Calibri Light"/>
              </a:rPr>
              <a:t/>
            </a:r>
            <a:br>
              <a:rPr lang="en-US" sz="4000">
                <a:solidFill>
                  <a:srgbClr val="FFFFFF"/>
                </a:solidFill>
                <a:cs typeface="Calibri Light"/>
              </a:rPr>
            </a:br>
            <a:r>
              <a:rPr lang="en-US" sz="4000">
                <a:solidFill>
                  <a:srgbClr val="FFFFFF"/>
                </a:solidFill>
                <a:cs typeface="Calibri Light"/>
              </a:rPr>
              <a:t>Short Video On Prevention Of Caries:</a:t>
            </a:r>
            <a:br>
              <a:rPr lang="en-US" sz="4000">
                <a:solidFill>
                  <a:srgbClr val="FFFFFF"/>
                </a:solidFill>
                <a:cs typeface="Calibri Light"/>
              </a:rPr>
            </a:br>
            <a:r>
              <a:rPr lang="en-US" sz="4000">
                <a:solidFill>
                  <a:srgbClr val="FFFFFF"/>
                </a:solidFill>
                <a:cs typeface="Calibri Light"/>
              </a:rPr>
              <a:t/>
            </a:r>
            <a:br>
              <a:rPr lang="en-US" sz="4000">
                <a:solidFill>
                  <a:srgbClr val="FFFFFF"/>
                </a:solidFill>
                <a:cs typeface="Calibri Light"/>
              </a:rPr>
            </a:br>
            <a:r>
              <a:rPr lang="en-US" sz="4000">
                <a:ea typeface="+mj-lt"/>
                <a:cs typeface="+mj-lt"/>
                <a:hlinkClick r:id="rId3"/>
              </a:rPr>
              <a:t>https://www.youtube.com/watch?v=iaDxTpipkjg</a:t>
            </a:r>
            <a:r>
              <a:rPr lang="en-US" sz="4000">
                <a:ea typeface="+mj-lt"/>
                <a:cs typeface="+mj-lt"/>
              </a:rPr>
              <a:t/>
            </a:r>
            <a:br>
              <a:rPr lang="en-US" sz="4000">
                <a:ea typeface="+mj-lt"/>
                <a:cs typeface="+mj-lt"/>
              </a:rPr>
            </a:br>
            <a:r>
              <a:rPr lang="en-US" sz="4000">
                <a:cs typeface="Calibri Light"/>
              </a:rPr>
              <a:t/>
            </a:r>
            <a:br>
              <a:rPr lang="en-US" sz="4000">
                <a:cs typeface="Calibri Light"/>
              </a:rPr>
            </a:br>
            <a:r>
              <a:rPr lang="en-US" sz="4000">
                <a:cs typeface="Calibri Light"/>
              </a:rPr>
              <a:t/>
            </a:r>
            <a:br>
              <a:rPr lang="en-US" sz="4000">
                <a:cs typeface="Calibri Light"/>
              </a:rPr>
            </a:br>
            <a:r>
              <a:rPr lang="en-US" sz="4000">
                <a:cs typeface="Calibri Light"/>
              </a:rPr>
              <a:t/>
            </a:r>
            <a:br>
              <a:rPr lang="en-US" sz="4000">
                <a:cs typeface="Calibri Light"/>
              </a:rPr>
            </a:br>
            <a:r>
              <a:rPr lang="en-US" sz="4000">
                <a:cs typeface="Calibri Light"/>
              </a:rPr>
              <a:t/>
            </a:r>
            <a:br>
              <a:rPr lang="en-US" sz="4000">
                <a:cs typeface="Calibri Light"/>
              </a:rPr>
            </a:br>
            <a:r>
              <a:rPr lang="en-US" sz="4000">
                <a:cs typeface="Calibri Light"/>
              </a:rPr>
              <a:t/>
            </a:r>
            <a:br>
              <a:rPr lang="en-US" sz="4000">
                <a:cs typeface="Calibri Light"/>
              </a:rPr>
            </a:br>
            <a:endParaRPr lang="en-US" sz="4000">
              <a:solidFill>
                <a:srgbClr val="FFFFFF"/>
              </a:solidFill>
              <a:cs typeface="Calibri Light"/>
            </a:endParaRPr>
          </a:p>
        </p:txBody>
      </p:sp>
      <p:sp>
        <p:nvSpPr>
          <p:cNvPr id="28" name="Rectangle 2">
            <a:extLst>
              <a:ext uri="{FF2B5EF4-FFF2-40B4-BE49-F238E27FC236}">
                <a16:creationId xmlns:a16="http://schemas.microsoft.com/office/drawing/2014/main" xmlns="" id="{98072727-1E1A-4B8C-8839-AAB69FA2EC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
            <a:extLst>
              <a:ext uri="{FF2B5EF4-FFF2-40B4-BE49-F238E27FC236}">
                <a16:creationId xmlns:a16="http://schemas.microsoft.com/office/drawing/2014/main" xmlns="" id="{79EB4626-023C-436D-9F57-9EB460809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47625" cap="rnd">
            <a:solidFill>
              <a:srgbClr val="FFFFFF">
                <a:alpha val="80000"/>
              </a:srgbClr>
            </a:solidFill>
            <a:round/>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46778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xmlns=""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pplication&#10;&#10;Description automatically generated with medium confidence">
            <a:extLst>
              <a:ext uri="{FF2B5EF4-FFF2-40B4-BE49-F238E27FC236}">
                <a16:creationId xmlns:a16="http://schemas.microsoft.com/office/drawing/2014/main" xmlns="" id="{BC2E6628-1B34-5545-9561-6C244A433E93}"/>
              </a:ext>
            </a:extLst>
          </p:cNvPr>
          <p:cNvPicPr>
            <a:picLocks noChangeAspect="1"/>
          </p:cNvPicPr>
          <p:nvPr/>
        </p:nvPicPr>
        <p:blipFill rotWithShape="1">
          <a:blip r:embed="rId2">
            <a:alphaModFix amt="35000"/>
          </a:blip>
          <a:srcRect t="27894" b="15856"/>
          <a:stretch/>
        </p:blipFill>
        <p:spPr>
          <a:xfrm>
            <a:off x="20" y="1"/>
            <a:ext cx="12191980" cy="6857999"/>
          </a:xfrm>
          <a:prstGeom prst="rect">
            <a:avLst/>
          </a:prstGeom>
        </p:spPr>
      </p:pic>
      <p:sp>
        <p:nvSpPr>
          <p:cNvPr id="2" name="Title 1">
            <a:extLst>
              <a:ext uri="{FF2B5EF4-FFF2-40B4-BE49-F238E27FC236}">
                <a16:creationId xmlns:a16="http://schemas.microsoft.com/office/drawing/2014/main" xmlns="" id="{ED373CE7-5C91-E846-A024-B28C8CFC71D0}"/>
              </a:ext>
            </a:extLst>
          </p:cNvPr>
          <p:cNvSpPr>
            <a:spLocks noGrp="1"/>
          </p:cNvSpPr>
          <p:nvPr>
            <p:ph type="title"/>
          </p:nvPr>
        </p:nvSpPr>
        <p:spPr>
          <a:xfrm>
            <a:off x="838201" y="1065862"/>
            <a:ext cx="3313164" cy="4726276"/>
          </a:xfrm>
        </p:spPr>
        <p:txBody>
          <a:bodyPr vert="horz" lIns="91440" tIns="45720" rIns="91440" bIns="45720" rtlCol="0">
            <a:normAutofit/>
          </a:bodyPr>
          <a:lstStyle/>
          <a:p>
            <a:pPr algn="ctr"/>
            <a:r>
              <a:rPr lang="en-US" sz="4000">
                <a:solidFill>
                  <a:srgbClr val="FFFFFF"/>
                </a:solidFill>
              </a:rPr>
              <a:t>How can we prevent cavities? </a:t>
            </a:r>
          </a:p>
        </p:txBody>
      </p:sp>
      <p:cxnSp>
        <p:nvCxnSpPr>
          <p:cNvPr id="46" name="Straight Connector 45">
            <a:extLst>
              <a:ext uri="{FF2B5EF4-FFF2-40B4-BE49-F238E27FC236}">
                <a16:creationId xmlns:a16="http://schemas.microsoft.com/office/drawing/2014/main" xmlns=""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1" name="Content Placeholder 40">
            <a:extLst>
              <a:ext uri="{FF2B5EF4-FFF2-40B4-BE49-F238E27FC236}">
                <a16:creationId xmlns:a16="http://schemas.microsoft.com/office/drawing/2014/main" xmlns="" id="{945F24DC-9559-4624-9836-B7A35B57E612}"/>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rPr>
              <a:t>Brush your teeth twice a day with a toothpaste that contains fluoride.</a:t>
            </a:r>
          </a:p>
          <a:p>
            <a:r>
              <a:rPr lang="en-US" sz="2000">
                <a:solidFill>
                  <a:srgbClr val="FFFFFF"/>
                </a:solidFill>
              </a:rPr>
              <a:t>Use dental floss to reach those areas your toothbrush can’t reach.</a:t>
            </a:r>
          </a:p>
          <a:p>
            <a:r>
              <a:rPr lang="en-US" sz="2000">
                <a:solidFill>
                  <a:srgbClr val="FFFFFF"/>
                </a:solidFill>
              </a:rPr>
              <a:t>Rinse daily with mouthwash that contains fluoride.</a:t>
            </a:r>
          </a:p>
          <a:p>
            <a:r>
              <a:rPr lang="en-US" sz="2000">
                <a:solidFill>
                  <a:srgbClr val="FFFFFF"/>
                </a:solidFill>
              </a:rPr>
              <a:t>Drink plenty of water and reduce the consumption of sugary drinks.</a:t>
            </a:r>
          </a:p>
          <a:p>
            <a:r>
              <a:rPr lang="en-US" sz="2000">
                <a:solidFill>
                  <a:srgbClr val="FFFFFF"/>
                </a:solidFill>
              </a:rPr>
              <a:t>Visit your dentist every 6 months to make sure everything is well. </a:t>
            </a:r>
          </a:p>
          <a:p>
            <a:r>
              <a:rPr lang="en-US" sz="2000">
                <a:solidFill>
                  <a:srgbClr val="FFFFFF"/>
                </a:solidFill>
              </a:rPr>
              <a:t>Consider dental sealants and fluoride treatments.</a:t>
            </a:r>
          </a:p>
        </p:txBody>
      </p:sp>
    </p:spTree>
    <p:extLst>
      <p:ext uri="{BB962C8B-B14F-4D97-AF65-F5344CB8AC3E}">
        <p14:creationId xmlns:p14="http://schemas.microsoft.com/office/powerpoint/2010/main" val="189507504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xmlns="" id="{131BAD53-4E89-4F62-BBB7-26359763E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xmlns="" id="{62756DA2-40EB-4C6F-B962-5822FFB54F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ED373CE7-5C91-E846-A024-B28C8CFC71D0}"/>
              </a:ext>
            </a:extLst>
          </p:cNvPr>
          <p:cNvSpPr>
            <a:spLocks noGrp="1"/>
          </p:cNvSpPr>
          <p:nvPr>
            <p:ph type="title"/>
          </p:nvPr>
        </p:nvSpPr>
        <p:spPr>
          <a:xfrm>
            <a:off x="838200" y="609600"/>
            <a:ext cx="3739341" cy="1330839"/>
          </a:xfrm>
        </p:spPr>
        <p:txBody>
          <a:bodyPr vert="horz" lIns="91440" tIns="45720" rIns="91440" bIns="45720" rtlCol="0">
            <a:normAutofit/>
          </a:bodyPr>
          <a:lstStyle/>
          <a:p>
            <a:r>
              <a:rPr lang="en-US" kern="1200">
                <a:latin typeface="Times New Roman" panose="02020603050405020304" pitchFamily="18" charset="0"/>
                <a:cs typeface="Times New Roman" panose="02020603050405020304" pitchFamily="18" charset="0"/>
              </a:rPr>
              <a:t>Brushing:</a:t>
            </a:r>
          </a:p>
        </p:txBody>
      </p:sp>
      <p:sp>
        <p:nvSpPr>
          <p:cNvPr id="43" name="Content Placeholder 42">
            <a:extLst>
              <a:ext uri="{FF2B5EF4-FFF2-40B4-BE49-F238E27FC236}">
                <a16:creationId xmlns:a16="http://schemas.microsoft.com/office/drawing/2014/main" xmlns="" id="{F9E903E6-9007-47AF-B5C4-E6F792746BEA}"/>
              </a:ext>
            </a:extLst>
          </p:cNvPr>
          <p:cNvSpPr>
            <a:spLocks noGrp="1"/>
          </p:cNvSpPr>
          <p:nvPr>
            <p:ph idx="1"/>
          </p:nvPr>
        </p:nvSpPr>
        <p:spPr>
          <a:xfrm>
            <a:off x="862366" y="2194102"/>
            <a:ext cx="3427001" cy="3908586"/>
          </a:xfrm>
        </p:spPr>
        <p:txBody>
          <a:bodyPr>
            <a:normAutofit/>
          </a:bodyPr>
          <a:lstStyle/>
          <a:p>
            <a:r>
              <a:rPr lang="en-US" sz="2000"/>
              <a:t>In addition, make sure to choose a soft-bristle toothbrush (it says it in the packaging when you purchase it) in order to prevent abrasion and gum recession.</a:t>
            </a:r>
          </a:p>
          <a:p>
            <a:r>
              <a:rPr lang="en-US" sz="2000"/>
              <a:t>Also, do not put to much pressure when brushing. You should be using 150 to 200 grams. </a:t>
            </a:r>
          </a:p>
          <a:p>
            <a:endParaRPr lang="en-US" sz="2000"/>
          </a:p>
        </p:txBody>
      </p:sp>
      <p:pic>
        <p:nvPicPr>
          <p:cNvPr id="4" name="Content Placeholder 3" descr="Graphical user interface, diagram, text&#10;&#10;Description automatically generated">
            <a:extLst>
              <a:ext uri="{FF2B5EF4-FFF2-40B4-BE49-F238E27FC236}">
                <a16:creationId xmlns:a16="http://schemas.microsoft.com/office/drawing/2014/main" xmlns="" id="{F360C42F-9DD3-814F-A241-B6EE1BBF9945}"/>
              </a:ext>
            </a:extLst>
          </p:cNvPr>
          <p:cNvPicPr>
            <a:picLocks noChangeAspect="1"/>
          </p:cNvPicPr>
          <p:nvPr/>
        </p:nvPicPr>
        <p:blipFill rotWithShape="1">
          <a:blip r:embed="rId2"/>
          <a:srcRect l="1965" r="4314" b="2"/>
          <a:stretch/>
        </p:blipFill>
        <p:spPr>
          <a:xfrm>
            <a:off x="5445457" y="715406"/>
            <a:ext cx="6155141" cy="5450928"/>
          </a:xfrm>
          <a:prstGeom prst="rect">
            <a:avLst/>
          </a:prstGeom>
        </p:spPr>
      </p:pic>
    </p:spTree>
    <p:extLst>
      <p:ext uri="{BB962C8B-B14F-4D97-AF65-F5344CB8AC3E}">
        <p14:creationId xmlns:p14="http://schemas.microsoft.com/office/powerpoint/2010/main" val="3819109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563</Words>
  <Application>Microsoft Macintosh PowerPoint</Application>
  <PresentationFormat>Widescreen</PresentationFormat>
  <Paragraphs>95</Paragraphs>
  <Slides>26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Calibri Light</vt:lpstr>
      <vt:lpstr>Times New Roman</vt:lpstr>
      <vt:lpstr>Wingdings</vt:lpstr>
      <vt:lpstr>Arial</vt:lpstr>
      <vt:lpstr>Office Theme</vt:lpstr>
      <vt:lpstr>Bright Smile Care Agency</vt:lpstr>
      <vt:lpstr>INTRODUCTION Oluwanifemi Omoijuanfo</vt:lpstr>
      <vt:lpstr>What are cavities?</vt:lpstr>
      <vt:lpstr>Dental cavities:</vt:lpstr>
      <vt:lpstr>How do cavities form?</vt:lpstr>
      <vt:lpstr>PowerPoint Presentation</vt:lpstr>
      <vt:lpstr> Short Video On Prevention Of Caries:  https://www.youtube.com/watch?v=iaDxTpipkjg      </vt:lpstr>
      <vt:lpstr>How can we prevent cavities? </vt:lpstr>
      <vt:lpstr>Brushing:</vt:lpstr>
      <vt:lpstr>Flossing:</vt:lpstr>
      <vt:lpstr>Mouthwash</vt:lpstr>
      <vt:lpstr>PowerPoint Presentation</vt:lpstr>
      <vt:lpstr>PowerPoint Presentation</vt:lpstr>
      <vt:lpstr>Video courtesy- American dental association (ADA) https://youtu.be/kuLxz5IrZ6Y </vt:lpstr>
      <vt:lpstr>Let’s check what we remember?</vt:lpstr>
      <vt:lpstr>Answer</vt:lpstr>
      <vt:lpstr>What else we remember?</vt:lpstr>
      <vt:lpstr>Answer</vt:lpstr>
      <vt:lpstr>One more time…</vt:lpstr>
      <vt:lpstr>Answer</vt:lpstr>
      <vt:lpstr>PowerPoint Presentation</vt:lpstr>
      <vt:lpstr>Affordable Dental Prophylaxes </vt:lpstr>
      <vt:lpstr>Affordable Clinics </vt:lpstr>
      <vt:lpstr>Services that will be provided</vt:lpstr>
      <vt:lpstr>CONCLUSION Parvina </vt:lpstr>
      <vt:lpstr>Q &amp; A</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 Smile Care Agency</dc:title>
  <dc:creator>Thalina.Urena@mail.citytech.cuny.edu</dc:creator>
  <cp:lastModifiedBy>Microsoft Office User</cp:lastModifiedBy>
  <cp:revision>2</cp:revision>
  <dcterms:created xsi:type="dcterms:W3CDTF">2021-04-01T15:53:15Z</dcterms:created>
  <dcterms:modified xsi:type="dcterms:W3CDTF">2021-04-29T03:26:28Z</dcterms:modified>
</cp:coreProperties>
</file>