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4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319" r:id="rId11"/>
    <p:sldId id="265" r:id="rId12"/>
    <p:sldId id="267" r:id="rId13"/>
    <p:sldId id="314" r:id="rId14"/>
    <p:sldId id="315" r:id="rId15"/>
    <p:sldId id="316" r:id="rId16"/>
    <p:sldId id="317" r:id="rId17"/>
    <p:sldId id="318" r:id="rId18"/>
    <p:sldId id="297" r:id="rId19"/>
    <p:sldId id="298" r:id="rId20"/>
    <p:sldId id="312" r:id="rId21"/>
    <p:sldId id="299" r:id="rId22"/>
    <p:sldId id="300" r:id="rId23"/>
    <p:sldId id="301" r:id="rId24"/>
    <p:sldId id="302" r:id="rId25"/>
    <p:sldId id="303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20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717" autoAdjust="0"/>
  </p:normalViewPr>
  <p:slideViewPr>
    <p:cSldViewPr>
      <p:cViewPr varScale="1">
        <p:scale>
          <a:sx n="86" d="100"/>
          <a:sy n="86" d="100"/>
        </p:scale>
        <p:origin x="12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04" y="-90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B551D-7EDE-4997-8A0C-0EF88B9D5E50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1BC5FF-DF57-43ED-B556-D3F5BA137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32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42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93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8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21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5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7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53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9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07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0056613-0330-4F36-977B-4F7D214A0A9C}" type="slidenum">
              <a:rPr lang="en-US" altLang="en-US" sz="1200">
                <a:latin typeface="Liberation Sans" charset="0"/>
              </a:rPr>
              <a:pPr/>
              <a:t>13</a:t>
            </a:fld>
            <a:endParaRPr lang="en-US" altLang="en-US" sz="1200">
              <a:latin typeface="Liberation Sans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iberation Sans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9528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E3FBA80-7BC2-44EF-955D-D0CB6984B6DF}" type="slidenum">
              <a:rPr lang="en-US" altLang="en-US" sz="1200">
                <a:latin typeface="Liberation Sans" charset="0"/>
              </a:rPr>
              <a:pPr/>
              <a:t>14</a:t>
            </a:fld>
            <a:endParaRPr lang="en-US" altLang="en-US" sz="1200">
              <a:latin typeface="Liberation Sans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iberation Sans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8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24DF1B3-A70D-43CE-9497-5D546B1E0CA6}" type="slidenum">
              <a:rPr lang="en-US" altLang="en-US" sz="1200">
                <a:latin typeface="Liberation Sans" charset="0"/>
              </a:rPr>
              <a:pPr/>
              <a:t>15</a:t>
            </a:fld>
            <a:endParaRPr lang="en-US" altLang="en-US" sz="1200">
              <a:latin typeface="Liberation Sans" charset="0"/>
            </a:endParaRPr>
          </a:p>
        </p:txBody>
      </p:sp>
      <p:sp>
        <p:nvSpPr>
          <p:cNvPr id="2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iberation Sans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930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58C0186-C676-43CC-81B2-C6DD31368D32}" type="slidenum">
              <a:rPr lang="en-US" altLang="en-US" sz="1200">
                <a:latin typeface="Liberation Sans" charset="0"/>
              </a:rPr>
              <a:pPr/>
              <a:t>16</a:t>
            </a:fld>
            <a:endParaRPr lang="en-US" altLang="en-US" sz="1200">
              <a:latin typeface="Liberation Sans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Liberation Sans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23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6531291-A440-4014-83BC-0BFCB8D5B62D}" type="slidenum">
              <a:rPr lang="en-US" altLang="en-US" sz="1200">
                <a:latin typeface="Liberation Sans" charset="0"/>
              </a:rPr>
              <a:pPr/>
              <a:t>17</a:t>
            </a:fld>
            <a:endParaRPr lang="en-US" altLang="en-US" sz="1200">
              <a:latin typeface="Liberation Sans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Liberation Sans" charset="0"/>
                <a:ea typeface="ＭＳ Ｐゴシック" pitchFamily="34" charset="-128"/>
              </a:rPr>
              <a:t>7178: MAJOR ELEMENTS ARE MAGNESIUM AND COPPER</a:t>
            </a:r>
          </a:p>
        </p:txBody>
      </p:sp>
    </p:spTree>
    <p:extLst>
      <p:ext uri="{BB962C8B-B14F-4D97-AF65-F5344CB8AC3E}">
        <p14:creationId xmlns:p14="http://schemas.microsoft.com/office/powerpoint/2010/main" val="376052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3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C5FF-DF57-43ED-B556-D3F5BA137A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20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9C10-B58E-43C1-966B-E09872A7E3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6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766A-6853-471E-8327-59D00CFAD36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C6C2F3-8876-40F3-9241-3071F17A6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766A-6853-471E-8327-59D00CFAD36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C2F3-8876-40F3-9241-3071F17A6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C6C2F3-8876-40F3-9241-3071F17A6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766A-6853-471E-8327-59D00CFAD36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766A-6853-471E-8327-59D00CFAD36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C6C2F3-8876-40F3-9241-3071F17A6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766A-6853-471E-8327-59D00CFAD36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C6C2F3-8876-40F3-9241-3071F17A6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C00766A-6853-471E-8327-59D00CFAD36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C2F3-8876-40F3-9241-3071F17A6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766A-6853-471E-8327-59D00CFAD36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C6C2F3-8876-40F3-9241-3071F17A6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766A-6853-471E-8327-59D00CFAD36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C6C2F3-8876-40F3-9241-3071F17A6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766A-6853-471E-8327-59D00CFAD36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C6C2F3-8876-40F3-9241-3071F17A6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C6C2F3-8876-40F3-9241-3071F17A6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766A-6853-471E-8327-59D00CFAD36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C6C2F3-8876-40F3-9241-3071F17A6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C00766A-6853-471E-8327-59D00CFAD36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C00766A-6853-471E-8327-59D00CFAD36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C6C2F3-8876-40F3-9241-3071F17A67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Introduction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Lecture 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9E3F-77A2-4342-83AE-C30E685C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93CB372-915D-4906-9375-3B8E6D2029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5891" y="1886523"/>
            <a:ext cx="8745709" cy="268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dirty="0">
                <a:latin typeface="&amp;quot"/>
                <a:cs typeface="Times New Roman" panose="02020603050405020304" pitchFamily="18" charset="0"/>
              </a:rPr>
              <a:t>Magnesium has an </a:t>
            </a:r>
            <a:r>
              <a:rPr lang="en-US" altLang="en-US" sz="2400" b="1" u="sng" dirty="0">
                <a:latin typeface="&amp;quot"/>
                <a:cs typeface="Times New Roman" panose="02020603050405020304" pitchFamily="18" charset="0"/>
              </a:rPr>
              <a:t>atomic mass of 24.305</a:t>
            </a:r>
            <a:r>
              <a:rPr lang="en-US" altLang="en-US" sz="2400" dirty="0">
                <a:latin typeface="&amp;quot"/>
                <a:cs typeface="Times New Roman" panose="02020603050405020304" pitchFamily="18" charset="0"/>
              </a:rPr>
              <a:t>, but we round to the nearest whole number of </a:t>
            </a:r>
            <a:r>
              <a:rPr lang="en-US" altLang="en-US" sz="2400" b="1" u="sng" dirty="0">
                <a:latin typeface="&amp;quot"/>
                <a:cs typeface="Times New Roman" panose="02020603050405020304" pitchFamily="18" charset="0"/>
              </a:rPr>
              <a:t>24</a:t>
            </a:r>
            <a:endParaRPr lang="en-US" altLang="en-US" sz="16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dirty="0">
                <a:latin typeface="&amp;quot"/>
                <a:cs typeface="Times New Roman" panose="02020603050405020304" pitchFamily="18" charset="0"/>
              </a:rPr>
              <a:t>Magnesium has an atomic number of </a:t>
            </a:r>
            <a:r>
              <a:rPr lang="en-US" altLang="en-US" sz="2400" b="1" u="sng" dirty="0">
                <a:latin typeface="&amp;quot"/>
                <a:cs typeface="Times New Roman" panose="02020603050405020304" pitchFamily="18" charset="0"/>
              </a:rPr>
              <a:t>12</a:t>
            </a:r>
            <a:endParaRPr lang="en-US" altLang="en-US" sz="16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dirty="0">
                <a:latin typeface="&amp;quot"/>
                <a:cs typeface="Times New Roman" panose="02020603050405020304" pitchFamily="18" charset="0"/>
              </a:rPr>
              <a:t>Using the formula:</a:t>
            </a:r>
            <a:endParaRPr lang="en-US" altLang="en-US" sz="16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u="sng" dirty="0">
                <a:latin typeface="&amp;quot"/>
                <a:cs typeface="Times New Roman" panose="02020603050405020304" pitchFamily="18" charset="0"/>
              </a:rPr>
              <a:t># of neutrons = 24 – 12</a:t>
            </a:r>
            <a:endParaRPr lang="en-US" altLang="en-US" sz="16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400" b="1" u="sng" dirty="0">
                <a:latin typeface="&amp;quot"/>
                <a:cs typeface="Times New Roman" panose="02020603050405020304" pitchFamily="18" charset="0"/>
              </a:rPr>
              <a:t># of neutrons = 12</a:t>
            </a:r>
            <a:endParaRPr lang="en-US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00" dirty="0"/>
              <a:t/>
            </a:r>
            <a:br>
              <a:rPr lang="en-US" altLang="en-US" sz="1000" dirty="0"/>
            </a:br>
            <a:endParaRPr lang="en-US" altLang="en-US" sz="1600" dirty="0">
              <a:latin typeface="Arial" panose="020B0604020202020204" pitchFamily="34" charset="0"/>
            </a:endParaRPr>
          </a:p>
        </p:txBody>
      </p:sp>
      <p:pic>
        <p:nvPicPr>
          <p:cNvPr id="6146" name="Picture 2" descr="http://t2.gstatic.com/images?q=tbn:ANd9GcT0VtaD5jZuTIzDtC3j0ljAuQkkpAMVoT4w4zZ3KZONDVqVS34iMg">
            <a:extLst>
              <a:ext uri="{FF2B5EF4-FFF2-40B4-BE49-F238E27FC236}">
                <a16:creationId xmlns:a16="http://schemas.microsoft.com/office/drawing/2014/main" id="{37537FE0-D3DC-4022-B439-C04D3DDF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82" y="4051704"/>
            <a:ext cx="1835944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1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7AF5-544A-40FF-8325-0C683868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Bohr-Rutherford diagrams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A882927-4D7B-4421-A22B-1A769823B9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2941" y="1752600"/>
            <a:ext cx="8333211" cy="268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0" rIns="6858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85800">
              <a:buClrTx/>
              <a:buSzTx/>
              <a:buNone/>
            </a:pPr>
            <a:endParaRPr lang="en-US" altLang="en-US" sz="1800" dirty="0"/>
          </a:p>
          <a:p>
            <a:pPr marL="0" indent="0" defTabSz="685800"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A simple drawing of the atom, showing the # of protons, neutrons, and electrons</a:t>
            </a:r>
            <a:endParaRPr lang="en-US" altLang="en-US" sz="18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Electrons are arranged in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energy shells</a:t>
            </a: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 outside the nucleus</a:t>
            </a: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buClrTx/>
              <a:buSzTx/>
              <a:buNone/>
            </a:pPr>
            <a:r>
              <a:rPr lang="en-US" altLang="en-US" sz="2800" dirty="0">
                <a:latin typeface="&amp;quot"/>
              </a:rPr>
              <a:t>1</a:t>
            </a:r>
            <a:r>
              <a:rPr lang="en-US" altLang="en-US" sz="2000" baseline="30000" dirty="0">
                <a:latin typeface="&amp;quot"/>
              </a:rPr>
              <a:t>st</a:t>
            </a:r>
            <a:r>
              <a:rPr lang="en-US" altLang="en-US" sz="2800" dirty="0">
                <a:latin typeface="&amp;quot"/>
              </a:rPr>
              <a:t> shell – </a:t>
            </a:r>
            <a:r>
              <a:rPr lang="en-US" altLang="en-US" sz="2800" b="1" u="sng" dirty="0">
                <a:latin typeface="&amp;quot"/>
              </a:rPr>
              <a:t>2 electrons</a:t>
            </a:r>
            <a:r>
              <a:rPr lang="en-US" altLang="en-US" sz="2800" dirty="0">
                <a:latin typeface="&amp;quot"/>
              </a:rPr>
              <a:t>; 2</a:t>
            </a:r>
            <a:r>
              <a:rPr lang="en-US" altLang="en-US" sz="2000" baseline="30000" dirty="0">
                <a:latin typeface="&amp;quot"/>
              </a:rPr>
              <a:t>nd</a:t>
            </a:r>
            <a:r>
              <a:rPr lang="en-US" altLang="en-US" sz="2800" dirty="0">
                <a:latin typeface="&amp;quot"/>
              </a:rPr>
              <a:t> shell – </a:t>
            </a:r>
            <a:r>
              <a:rPr lang="en-US" altLang="en-US" sz="2800" b="1" u="sng" dirty="0">
                <a:latin typeface="&amp;quot"/>
              </a:rPr>
              <a:t>8</a:t>
            </a:r>
            <a:r>
              <a:rPr lang="en-US" altLang="en-US" sz="2800" dirty="0">
                <a:latin typeface="&amp;quot"/>
              </a:rPr>
              <a:t>; 3</a:t>
            </a:r>
            <a:r>
              <a:rPr lang="en-US" altLang="en-US" sz="2000" baseline="30000" dirty="0">
                <a:latin typeface="&amp;quot"/>
              </a:rPr>
              <a:t>rd</a:t>
            </a:r>
            <a:r>
              <a:rPr lang="en-US" altLang="en-US" sz="2800" dirty="0">
                <a:latin typeface="&amp;quot"/>
              </a:rPr>
              <a:t> shell – </a:t>
            </a:r>
            <a:r>
              <a:rPr lang="en-US" altLang="en-US" sz="2800" b="1" u="sng" dirty="0">
                <a:latin typeface="&amp;quot"/>
              </a:rPr>
              <a:t>8</a:t>
            </a:r>
            <a:r>
              <a:rPr lang="en-US" altLang="en-US" sz="825" dirty="0"/>
              <a:t/>
            </a:r>
            <a:br>
              <a:rPr lang="en-US" altLang="en-US" sz="825" dirty="0"/>
            </a:br>
            <a:endParaRPr lang="en-US" altLang="en-US" sz="1350" dirty="0"/>
          </a:p>
        </p:txBody>
      </p:sp>
    </p:spTree>
    <p:extLst>
      <p:ext uri="{BB962C8B-B14F-4D97-AF65-F5344CB8AC3E}">
        <p14:creationId xmlns:p14="http://schemas.microsoft.com/office/powerpoint/2010/main" val="61399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20C8-FFEE-4986-BBA2-18636563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Bohr-Rutherford diagram</a:t>
            </a:r>
          </a:p>
        </p:txBody>
      </p:sp>
      <p:pic>
        <p:nvPicPr>
          <p:cNvPr id="7170" name="Picture 2" descr="https://lh5.googleusercontent.com/q10hqCdwfuZBjHUarUorGPj_JgFjOTQQjkepybKZRKD1D6kmmQ6E4vbSCWzlqUnxXBKn1C_CmUWnDqWV4WIE5slmJYktXKoXXX1D_ULwku48-cQgs_B11ZbophLMGX9uIMXVX6OE4W-hnf_G8A">
            <a:extLst>
              <a:ext uri="{FF2B5EF4-FFF2-40B4-BE49-F238E27FC236}">
                <a16:creationId xmlns:a16="http://schemas.microsoft.com/office/drawing/2014/main" id="{91807D87-43C8-4204-8079-55FF01E0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262"/>
            <a:ext cx="9144000" cy="3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DFFB5C-3818-4D20-96FE-CD44AA4EA5D0}"/>
              </a:ext>
            </a:extLst>
          </p:cNvPr>
          <p:cNvSpPr txBox="1"/>
          <p:nvPr/>
        </p:nvSpPr>
        <p:spPr>
          <a:xfrm>
            <a:off x="1757783" y="2197853"/>
            <a:ext cx="2584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CECD5-A13B-47CE-898C-DA4214DA791D}"/>
              </a:ext>
            </a:extLst>
          </p:cNvPr>
          <p:cNvSpPr txBox="1"/>
          <p:nvPr/>
        </p:nvSpPr>
        <p:spPr>
          <a:xfrm>
            <a:off x="1757783" y="1933692"/>
            <a:ext cx="2584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A96E4-2261-4185-B1F1-73F29F16F72C}"/>
              </a:ext>
            </a:extLst>
          </p:cNvPr>
          <p:cNvSpPr txBox="1"/>
          <p:nvPr/>
        </p:nvSpPr>
        <p:spPr>
          <a:xfrm>
            <a:off x="1769165" y="3115431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ABF98-7DF5-4EB6-8A6E-9FDC2556ADE8}"/>
              </a:ext>
            </a:extLst>
          </p:cNvPr>
          <p:cNvSpPr txBox="1"/>
          <p:nvPr/>
        </p:nvSpPr>
        <p:spPr>
          <a:xfrm>
            <a:off x="332961" y="3479311"/>
            <a:ext cx="2584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FC01D-A407-4912-B90C-EF9559C80297}"/>
              </a:ext>
            </a:extLst>
          </p:cNvPr>
          <p:cNvSpPr txBox="1"/>
          <p:nvPr/>
        </p:nvSpPr>
        <p:spPr>
          <a:xfrm>
            <a:off x="1083366" y="4199898"/>
            <a:ext cx="3642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6BBE6-AEA4-41A2-B112-52B655BECB78}"/>
              </a:ext>
            </a:extLst>
          </p:cNvPr>
          <p:cNvSpPr txBox="1"/>
          <p:nvPr/>
        </p:nvSpPr>
        <p:spPr>
          <a:xfrm>
            <a:off x="5431452" y="4199899"/>
            <a:ext cx="5100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P18</a:t>
            </a:r>
          </a:p>
          <a:p>
            <a:r>
              <a:rPr lang="en-US" sz="1350" dirty="0">
                <a:solidFill>
                  <a:schemeClr val="bg1"/>
                </a:solidFill>
              </a:rPr>
              <a:t>N22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A8CB8-1C6C-481B-A1D1-50D122C1DA64}"/>
              </a:ext>
            </a:extLst>
          </p:cNvPr>
          <p:cNvSpPr txBox="1"/>
          <p:nvPr/>
        </p:nvSpPr>
        <p:spPr>
          <a:xfrm>
            <a:off x="3280853" y="4213981"/>
            <a:ext cx="4203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P8</a:t>
            </a:r>
          </a:p>
          <a:p>
            <a:r>
              <a:rPr lang="en-US" sz="1350" dirty="0">
                <a:solidFill>
                  <a:schemeClr val="bg1"/>
                </a:solidFill>
              </a:rPr>
              <a:t>N8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F99B8-0959-458D-9A45-D620CBB875D0}"/>
              </a:ext>
            </a:extLst>
          </p:cNvPr>
          <p:cNvSpPr txBox="1"/>
          <p:nvPr/>
        </p:nvSpPr>
        <p:spPr>
          <a:xfrm>
            <a:off x="7675828" y="4213981"/>
            <a:ext cx="5196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P20</a:t>
            </a:r>
          </a:p>
          <a:p>
            <a:r>
              <a:rPr lang="en-US" sz="1350" dirty="0">
                <a:solidFill>
                  <a:schemeClr val="bg1"/>
                </a:solidFill>
              </a:rPr>
              <a:t>N20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D2D198-1CB4-4E42-BD9A-CFCB6B0B3523}"/>
              </a:ext>
            </a:extLst>
          </p:cNvPr>
          <p:cNvSpPr txBox="1"/>
          <p:nvPr/>
        </p:nvSpPr>
        <p:spPr>
          <a:xfrm>
            <a:off x="4015409" y="2524327"/>
            <a:ext cx="2872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5A4C31-7738-4CF7-A2F1-918557CA9D7E}"/>
              </a:ext>
            </a:extLst>
          </p:cNvPr>
          <p:cNvSpPr txBox="1"/>
          <p:nvPr/>
        </p:nvSpPr>
        <p:spPr>
          <a:xfrm>
            <a:off x="4015409" y="2819904"/>
            <a:ext cx="2872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5502C-C82E-4C0C-9D88-02807012AB13}"/>
              </a:ext>
            </a:extLst>
          </p:cNvPr>
          <p:cNvSpPr txBox="1"/>
          <p:nvPr/>
        </p:nvSpPr>
        <p:spPr>
          <a:xfrm>
            <a:off x="4015409" y="3096903"/>
            <a:ext cx="2872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138D5D-AB4E-41D8-969C-8CF6E6A6E4C1}"/>
              </a:ext>
            </a:extLst>
          </p:cNvPr>
          <p:cNvSpPr txBox="1"/>
          <p:nvPr/>
        </p:nvSpPr>
        <p:spPr>
          <a:xfrm>
            <a:off x="6145516" y="2524327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2EC6DE-29C5-4376-952D-93BDC450382D}"/>
              </a:ext>
            </a:extLst>
          </p:cNvPr>
          <p:cNvSpPr txBox="1"/>
          <p:nvPr/>
        </p:nvSpPr>
        <p:spPr>
          <a:xfrm>
            <a:off x="6130453" y="2186274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70D148-1272-48AC-838D-77F64D440F31}"/>
              </a:ext>
            </a:extLst>
          </p:cNvPr>
          <p:cNvSpPr txBox="1"/>
          <p:nvPr/>
        </p:nvSpPr>
        <p:spPr>
          <a:xfrm>
            <a:off x="6145516" y="3085747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B6AD8B-FCC5-4830-9DA8-837587A30B4D}"/>
              </a:ext>
            </a:extLst>
          </p:cNvPr>
          <p:cNvSpPr txBox="1"/>
          <p:nvPr/>
        </p:nvSpPr>
        <p:spPr>
          <a:xfrm>
            <a:off x="8369398" y="2518747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C10259-F0E5-4E17-9141-F49522162AAC}"/>
              </a:ext>
            </a:extLst>
          </p:cNvPr>
          <p:cNvSpPr txBox="1"/>
          <p:nvPr/>
        </p:nvSpPr>
        <p:spPr>
          <a:xfrm>
            <a:off x="8369398" y="2819904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3DD2C9-AAD7-48A0-B792-24EA2C3696D4}"/>
              </a:ext>
            </a:extLst>
          </p:cNvPr>
          <p:cNvSpPr txBox="1"/>
          <p:nvPr/>
        </p:nvSpPr>
        <p:spPr>
          <a:xfrm>
            <a:off x="6856936" y="2849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endParaRPr lang="en-US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E47CB4-602E-4F4E-92D3-DA59EAD84C79}"/>
              </a:ext>
            </a:extLst>
          </p:cNvPr>
          <p:cNvSpPr txBox="1"/>
          <p:nvPr/>
        </p:nvSpPr>
        <p:spPr>
          <a:xfrm>
            <a:off x="6853680" y="3510871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00FE2C-D11A-4933-9E7F-98833EB689D9}"/>
              </a:ext>
            </a:extLst>
          </p:cNvPr>
          <p:cNvSpPr txBox="1"/>
          <p:nvPr/>
        </p:nvSpPr>
        <p:spPr>
          <a:xfrm>
            <a:off x="4689596" y="3531080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C76785-DF31-4750-9757-0048E8F88A30}"/>
              </a:ext>
            </a:extLst>
          </p:cNvPr>
          <p:cNvSpPr txBox="1"/>
          <p:nvPr/>
        </p:nvSpPr>
        <p:spPr>
          <a:xfrm>
            <a:off x="2438031" y="3510871"/>
            <a:ext cx="2872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D8792-47F0-4B34-B811-670CCB51EAE6}"/>
              </a:ext>
            </a:extLst>
          </p:cNvPr>
          <p:cNvSpPr txBox="1"/>
          <p:nvPr/>
        </p:nvSpPr>
        <p:spPr>
          <a:xfrm>
            <a:off x="1721978" y="243199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A68E58-C90B-42CA-8E52-DEDECB3DA3FB}"/>
              </a:ext>
            </a:extLst>
          </p:cNvPr>
          <p:cNvSpPr txBox="1"/>
          <p:nvPr/>
        </p:nvSpPr>
        <p:spPr>
          <a:xfrm>
            <a:off x="3965308" y="213641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E9BDE5-132D-46A8-8ED0-E13A5EA04D29}"/>
              </a:ext>
            </a:extLst>
          </p:cNvPr>
          <p:cNvSpPr txBox="1"/>
          <p:nvPr/>
        </p:nvSpPr>
        <p:spPr>
          <a:xfrm>
            <a:off x="3981692" y="243199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FFBBC0-D6C9-44D7-B089-D94C536E193C}"/>
              </a:ext>
            </a:extLst>
          </p:cNvPr>
          <p:cNvSpPr txBox="1"/>
          <p:nvPr/>
        </p:nvSpPr>
        <p:spPr>
          <a:xfrm>
            <a:off x="5436242" y="198184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56D370-83BA-4D69-A2FA-00470FEF5DD3}"/>
              </a:ext>
            </a:extLst>
          </p:cNvPr>
          <p:cNvSpPr txBox="1"/>
          <p:nvPr/>
        </p:nvSpPr>
        <p:spPr>
          <a:xfrm>
            <a:off x="4652727" y="282296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F0A589-5F6A-42EE-ABB1-5ACECF007206}"/>
              </a:ext>
            </a:extLst>
          </p:cNvPr>
          <p:cNvSpPr txBox="1"/>
          <p:nvPr/>
        </p:nvSpPr>
        <p:spPr>
          <a:xfrm>
            <a:off x="6130453" y="24319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3282E1-DC73-4D58-9CCD-341A2C65D174}"/>
              </a:ext>
            </a:extLst>
          </p:cNvPr>
          <p:cNvSpPr txBox="1"/>
          <p:nvPr/>
        </p:nvSpPr>
        <p:spPr>
          <a:xfrm>
            <a:off x="8335735" y="185457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2B11DE-8740-4C39-A44A-F0EB51D52B1B}"/>
              </a:ext>
            </a:extLst>
          </p:cNvPr>
          <p:cNvSpPr txBox="1"/>
          <p:nvPr/>
        </p:nvSpPr>
        <p:spPr>
          <a:xfrm>
            <a:off x="8364203" y="218202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B498EA-2B90-47CF-9432-AEBDDCE94321}"/>
              </a:ext>
            </a:extLst>
          </p:cNvPr>
          <p:cNvSpPr txBox="1"/>
          <p:nvPr/>
        </p:nvSpPr>
        <p:spPr>
          <a:xfrm>
            <a:off x="8384522" y="245337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B69174-D61E-45B8-BEB0-3273A494CA57}"/>
              </a:ext>
            </a:extLst>
          </p:cNvPr>
          <p:cNvSpPr txBox="1"/>
          <p:nvPr/>
        </p:nvSpPr>
        <p:spPr>
          <a:xfrm>
            <a:off x="301752" y="2883720"/>
            <a:ext cx="2584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B28496-ADD2-44A0-94C2-288569A202CD}"/>
              </a:ext>
            </a:extLst>
          </p:cNvPr>
          <p:cNvSpPr txBox="1"/>
          <p:nvPr/>
        </p:nvSpPr>
        <p:spPr>
          <a:xfrm>
            <a:off x="3957970" y="188495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3CFC8E-325B-43AF-AA3C-66FC907A41D2}"/>
              </a:ext>
            </a:extLst>
          </p:cNvPr>
          <p:cNvSpPr txBox="1"/>
          <p:nvPr/>
        </p:nvSpPr>
        <p:spPr>
          <a:xfrm>
            <a:off x="2506894" y="2849095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EAA810-E6F9-4AB7-AC0C-10CBC422000D}"/>
              </a:ext>
            </a:extLst>
          </p:cNvPr>
          <p:cNvSpPr txBox="1"/>
          <p:nvPr/>
        </p:nvSpPr>
        <p:spPr>
          <a:xfrm>
            <a:off x="6127293" y="1909325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0E522F-BAA0-49A6-BBC2-FE777B9F759D}"/>
              </a:ext>
            </a:extLst>
          </p:cNvPr>
          <p:cNvSpPr txBox="1"/>
          <p:nvPr/>
        </p:nvSpPr>
        <p:spPr>
          <a:xfrm>
            <a:off x="7649864" y="3479311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P20</a:t>
            </a:r>
          </a:p>
          <a:p>
            <a:r>
              <a:rPr lang="en-US" sz="1350" dirty="0"/>
              <a:t>N20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9FED15-B15B-4AE3-B9E0-CA77B544DE3C}"/>
              </a:ext>
            </a:extLst>
          </p:cNvPr>
          <p:cNvSpPr txBox="1"/>
          <p:nvPr/>
        </p:nvSpPr>
        <p:spPr>
          <a:xfrm>
            <a:off x="5386548" y="3542170"/>
            <a:ext cx="5100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P18</a:t>
            </a:r>
          </a:p>
          <a:p>
            <a:r>
              <a:rPr lang="en-US" sz="1350" dirty="0"/>
              <a:t>N22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D980F5-E0B1-480C-ABA8-7C80658898DC}"/>
              </a:ext>
            </a:extLst>
          </p:cNvPr>
          <p:cNvSpPr txBox="1"/>
          <p:nvPr/>
        </p:nvSpPr>
        <p:spPr>
          <a:xfrm>
            <a:off x="3225615" y="3534475"/>
            <a:ext cx="4203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P8</a:t>
            </a:r>
          </a:p>
          <a:p>
            <a:r>
              <a:rPr lang="en-US" sz="1350" dirty="0"/>
              <a:t>N8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738066C-9486-498E-9566-F0383300FA78}"/>
              </a:ext>
            </a:extLst>
          </p:cNvPr>
          <p:cNvSpPr txBox="1"/>
          <p:nvPr/>
        </p:nvSpPr>
        <p:spPr>
          <a:xfrm>
            <a:off x="1032153" y="3589932"/>
            <a:ext cx="39305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dirty="0"/>
              <a:t>1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7098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06B61C-38E1-487B-9191-965D3F6B1BF1}" type="slidenum">
              <a:rPr lang="en-US" altLang="en-US" sz="1200">
                <a:latin typeface="Liberation Sans" charset="0"/>
              </a:rPr>
              <a:pPr/>
              <a:t>13</a:t>
            </a:fld>
            <a:endParaRPr lang="en-US" altLang="en-US" sz="1200">
              <a:latin typeface="Liberation Sans" charset="0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4075113" y="1014413"/>
          <a:ext cx="4279900" cy="51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4" imgW="1965964" imgH="2349714" progId="Photoshop.Image.9">
                  <p:embed/>
                </p:oleObj>
              </mc:Choice>
              <mc:Fallback>
                <p:oleObj name="Image" r:id="rId4" imgW="1965964" imgH="2349714" progId="Photoshop.Image.9">
                  <p:embed/>
                  <p:pic>
                    <p:nvPicPr>
                      <p:cNvPr id="1843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1014413"/>
                        <a:ext cx="4279900" cy="511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Liberation Sans" charset="0"/>
                <a:ea typeface="ＭＳ Ｐゴシック" pitchFamily="34" charset="-128"/>
              </a:rPr>
              <a:t>Hip Implant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733800" cy="4114800"/>
          </a:xfrm>
        </p:spPr>
        <p:txBody>
          <a:bodyPr/>
          <a:lstStyle/>
          <a:p>
            <a:r>
              <a:rPr lang="en-US" altLang="en-US" b="0" dirty="0">
                <a:latin typeface="Liberation Sans" charset="0"/>
                <a:ea typeface="ＭＳ Ｐゴシック" pitchFamily="34" charset="-128"/>
              </a:rPr>
              <a:t>Requirements</a:t>
            </a:r>
          </a:p>
          <a:p>
            <a:pPr lvl="1"/>
            <a:r>
              <a:rPr lang="en-US" altLang="en-US" b="0" dirty="0">
                <a:latin typeface="Liberation Sans" charset="0"/>
                <a:ea typeface="ＭＳ Ｐゴシック" pitchFamily="34" charset="-128"/>
              </a:rPr>
              <a:t>mechanical strength (many cycles)</a:t>
            </a:r>
          </a:p>
          <a:p>
            <a:pPr lvl="1"/>
            <a:r>
              <a:rPr lang="en-US" altLang="en-US" b="0" dirty="0">
                <a:latin typeface="Liberation Sans" charset="0"/>
                <a:ea typeface="ＭＳ Ｐゴシック" pitchFamily="34" charset="-128"/>
              </a:rPr>
              <a:t>good lubricity</a:t>
            </a:r>
          </a:p>
          <a:p>
            <a:pPr lvl="1"/>
            <a:r>
              <a:rPr lang="en-US" altLang="en-US" b="0" dirty="0">
                <a:latin typeface="Liberation Sans" charset="0"/>
                <a:ea typeface="ＭＳ Ｐゴシック" pitchFamily="34" charset="-128"/>
              </a:rPr>
              <a:t>biocompatibility</a:t>
            </a: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2057400" y="5943600"/>
            <a:ext cx="2763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Liberation Sans" charset="0"/>
              </a:rPr>
              <a:t>Adapted from Fig. 22.24, </a:t>
            </a:r>
            <a:r>
              <a:rPr lang="en-US" altLang="en-US" sz="1200" i="1">
                <a:solidFill>
                  <a:srgbClr val="000000"/>
                </a:solidFill>
                <a:latin typeface="Liberation Sans" charset="0"/>
              </a:rPr>
              <a:t>Callister 7e.</a:t>
            </a:r>
          </a:p>
        </p:txBody>
      </p:sp>
    </p:spTree>
    <p:extLst>
      <p:ext uri="{BB962C8B-B14F-4D97-AF65-F5344CB8AC3E}">
        <p14:creationId xmlns:p14="http://schemas.microsoft.com/office/powerpoint/2010/main" val="370616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Liberation Sans" charset="0"/>
                <a:ea typeface="ＭＳ Ｐゴシック" pitchFamily="34" charset="-128"/>
              </a:rPr>
              <a:t>Hip Implant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473273"/>
            <a:ext cx="5410200" cy="4114800"/>
          </a:xfrm>
        </p:spPr>
        <p:txBody>
          <a:bodyPr/>
          <a:lstStyle/>
          <a:p>
            <a:r>
              <a:rPr lang="en-US" altLang="en-US" sz="2400" b="0" dirty="0">
                <a:latin typeface="Liberation Sans" charset="0"/>
                <a:ea typeface="ＭＳ Ｐゴシック" pitchFamily="34" charset="-128"/>
              </a:rPr>
              <a:t>Key problems to overcome</a:t>
            </a:r>
          </a:p>
          <a:p>
            <a:pPr lvl="1"/>
            <a:r>
              <a:rPr lang="en-US" altLang="en-US" sz="2400" b="0" dirty="0">
                <a:latin typeface="Liberation Sans" charset="0"/>
                <a:ea typeface="ＭＳ Ｐゴシック" pitchFamily="34" charset="-128"/>
              </a:rPr>
              <a:t>fixation agent to hold </a:t>
            </a:r>
            <a:br>
              <a:rPr lang="en-US" altLang="en-US" sz="2400" b="0" dirty="0">
                <a:latin typeface="Liberation Sans" charset="0"/>
                <a:ea typeface="ＭＳ Ｐゴシック" pitchFamily="34" charset="-128"/>
              </a:rPr>
            </a:br>
            <a:r>
              <a:rPr lang="en-US" altLang="en-US" sz="2400" b="0" dirty="0">
                <a:latin typeface="Liberation Sans" charset="0"/>
                <a:ea typeface="ＭＳ Ｐゴシック" pitchFamily="34" charset="-128"/>
              </a:rPr>
              <a:t>acetabular cup</a:t>
            </a:r>
          </a:p>
          <a:p>
            <a:pPr lvl="1"/>
            <a:r>
              <a:rPr lang="en-US" altLang="en-US" sz="2400" b="0" dirty="0">
                <a:latin typeface="Liberation Sans" charset="0"/>
                <a:ea typeface="ＭＳ Ｐゴシック" pitchFamily="34" charset="-128"/>
              </a:rPr>
              <a:t>cup lubrication material</a:t>
            </a:r>
          </a:p>
          <a:p>
            <a:pPr lvl="1"/>
            <a:r>
              <a:rPr lang="en-US" altLang="en-US" sz="2400" b="0" dirty="0">
                <a:latin typeface="Liberation Sans" charset="0"/>
                <a:ea typeface="ＭＳ Ｐゴシック" pitchFamily="34" charset="-128"/>
              </a:rPr>
              <a:t>femoral stem – fixing agent</a:t>
            </a:r>
          </a:p>
          <a:p>
            <a:pPr lvl="1"/>
            <a:r>
              <a:rPr lang="en-US" altLang="en-US" sz="2400" b="0" dirty="0">
                <a:latin typeface="Liberation Sans" charset="0"/>
                <a:ea typeface="ＭＳ Ｐゴシック" pitchFamily="34" charset="-128"/>
              </a:rPr>
              <a:t>must avoid any debris in cup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643188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3922713" y="4575175"/>
            <a:ext cx="1312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Liberation Sans" charset="0"/>
              </a:rPr>
              <a:t>Femoral </a:t>
            </a:r>
          </a:p>
          <a:p>
            <a:r>
              <a:rPr lang="en-US" altLang="en-US">
                <a:latin typeface="Liberation Sans" charset="0"/>
              </a:rPr>
              <a:t>Stem</a:t>
            </a:r>
          </a:p>
        </p:txBody>
      </p:sp>
      <p:sp>
        <p:nvSpPr>
          <p:cNvPr id="22534" name="Line 10"/>
          <p:cNvSpPr>
            <a:spLocks noChangeShapeType="1"/>
          </p:cNvSpPr>
          <p:nvPr/>
        </p:nvSpPr>
        <p:spPr bwMode="auto">
          <a:xfrm>
            <a:off x="6386513" y="1787525"/>
            <a:ext cx="809625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5743575" y="1522413"/>
            <a:ext cx="74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Liberation Sans" charset="0"/>
              </a:rPr>
              <a:t>Ball</a:t>
            </a:r>
          </a:p>
        </p:txBody>
      </p:sp>
      <p:sp>
        <p:nvSpPr>
          <p:cNvPr id="22536" name="Line 12"/>
          <p:cNvSpPr>
            <a:spLocks noChangeShapeType="1"/>
          </p:cNvSpPr>
          <p:nvPr/>
        </p:nvSpPr>
        <p:spPr bwMode="auto">
          <a:xfrm flipV="1">
            <a:off x="7962900" y="2108200"/>
            <a:ext cx="28575" cy="941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3"/>
          <p:cNvSpPr>
            <a:spLocks noChangeShapeType="1"/>
          </p:cNvSpPr>
          <p:nvPr/>
        </p:nvSpPr>
        <p:spPr bwMode="auto">
          <a:xfrm flipV="1">
            <a:off x="8008938" y="1636713"/>
            <a:ext cx="439737" cy="1417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6856413" y="3025775"/>
            <a:ext cx="212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Liberation Sans" charset="0"/>
              </a:rPr>
              <a:t>Acetabular</a:t>
            </a:r>
          </a:p>
          <a:p>
            <a:pPr algn="ctr"/>
            <a:r>
              <a:rPr lang="en-US" altLang="en-US">
                <a:latin typeface="Liberation Sans" charset="0"/>
              </a:rPr>
              <a:t>Cup and Liner</a:t>
            </a:r>
          </a:p>
        </p:txBody>
      </p:sp>
      <p:sp>
        <p:nvSpPr>
          <p:cNvPr id="22539" name="Line 15"/>
          <p:cNvSpPr>
            <a:spLocks noChangeShapeType="1"/>
          </p:cNvSpPr>
          <p:nvPr/>
        </p:nvSpPr>
        <p:spPr bwMode="auto">
          <a:xfrm flipV="1">
            <a:off x="5172075" y="4987925"/>
            <a:ext cx="1004888" cy="46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6"/>
          <p:cNvSpPr>
            <a:spLocks noChangeArrowheads="1"/>
          </p:cNvSpPr>
          <p:nvPr/>
        </p:nvSpPr>
        <p:spPr bwMode="auto">
          <a:xfrm>
            <a:off x="2219325" y="5651500"/>
            <a:ext cx="3198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Liberation Sans" charset="0"/>
              </a:rPr>
              <a:t>Adapted from chapter-opening photograph, Chapter 22, </a:t>
            </a:r>
            <a:r>
              <a:rPr lang="en-US" altLang="en-US" sz="1200" i="1">
                <a:solidFill>
                  <a:srgbClr val="000000"/>
                </a:solidFill>
                <a:latin typeface="Liberation Sans" charset="0"/>
              </a:rPr>
              <a:t>Callister 7e.  </a:t>
            </a:r>
            <a:r>
              <a:rPr lang="en-US" altLang="en-US" sz="1200">
                <a:solidFill>
                  <a:srgbClr val="000000"/>
                </a:solidFill>
                <a:latin typeface="Liberation Sans" charset="0"/>
              </a:rPr>
              <a:t>(</a:t>
            </a:r>
            <a:r>
              <a:rPr lang="en-US" altLang="en-US" sz="1200">
                <a:latin typeface="Liberation Sans" charset="0"/>
              </a:rPr>
              <a:t>Photograph courtesy of Zimmer, Inc., Warsaw, IN, USA.)</a:t>
            </a:r>
            <a:endParaRPr lang="en-US" altLang="en-US" sz="1200" i="1">
              <a:solidFill>
                <a:srgbClr val="000000"/>
              </a:solidFill>
              <a:latin typeface="Liberation Sans" charset="0"/>
            </a:endParaRPr>
          </a:p>
        </p:txBody>
      </p:sp>
      <p:pic>
        <p:nvPicPr>
          <p:cNvPr id="14" name="Picture 13" descr="Fig 22_2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97" y="3876923"/>
            <a:ext cx="2042531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69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FA5DC9C-3274-46D8-ACF4-AAF6411CBD9F}" type="slidenum">
              <a:rPr lang="en-US" altLang="en-US" sz="1200">
                <a:latin typeface="Liberation Sans" charset="0"/>
              </a:rPr>
              <a:pPr/>
              <a:t>15</a:t>
            </a:fld>
            <a:endParaRPr lang="en-US" altLang="en-US" sz="1200">
              <a:latin typeface="Liberation Sans" charset="0"/>
            </a:endParaRPr>
          </a:p>
        </p:txBody>
      </p:sp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798513" y="5737225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Liberation Sans" charset="0"/>
            </a:endParaRPr>
          </a:p>
        </p:txBody>
      </p:sp>
      <p:sp>
        <p:nvSpPr>
          <p:cNvPr id="26627" name="Rectangle 11"/>
          <p:cNvSpPr>
            <a:spLocks noChangeArrowheads="1"/>
          </p:cNvSpPr>
          <p:nvPr/>
        </p:nvSpPr>
        <p:spPr bwMode="auto">
          <a:xfrm>
            <a:off x="1349375" y="1341438"/>
            <a:ext cx="4217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Liberation Sans" charset="0"/>
              </a:rPr>
              <a:t>ex:  hardness vs structure of steel</a:t>
            </a:r>
            <a:endParaRPr lang="en-US" altLang="en-US" sz="2200">
              <a:latin typeface="Liberation Sans" charset="0"/>
            </a:endParaRPr>
          </a:p>
        </p:txBody>
      </p:sp>
      <p:sp>
        <p:nvSpPr>
          <p:cNvPr id="26628" name="Rectangle 13"/>
          <p:cNvSpPr>
            <a:spLocks noChangeArrowheads="1"/>
          </p:cNvSpPr>
          <p:nvPr/>
        </p:nvSpPr>
        <p:spPr bwMode="auto">
          <a:xfrm>
            <a:off x="569913" y="987425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Liberation Sans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914400" y="1020763"/>
            <a:ext cx="458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Liberation Sans" charset="0"/>
              </a:rPr>
              <a:t> •  </a:t>
            </a:r>
            <a:r>
              <a:rPr lang="en-US" altLang="en-US">
                <a:solidFill>
                  <a:schemeClr val="accent2"/>
                </a:solidFill>
                <a:latin typeface="Liberation Sans" charset="0"/>
              </a:rPr>
              <a:t>Properties </a:t>
            </a:r>
            <a:r>
              <a:rPr lang="en-US" altLang="en-US">
                <a:solidFill>
                  <a:srgbClr val="000000"/>
                </a:solidFill>
                <a:latin typeface="Liberation Sans" charset="0"/>
              </a:rPr>
              <a:t>depend on</a:t>
            </a:r>
            <a:r>
              <a:rPr lang="en-US" altLang="en-US">
                <a:solidFill>
                  <a:schemeClr val="accent2"/>
                </a:solidFill>
                <a:latin typeface="Liberation Sans" charset="0"/>
              </a:rPr>
              <a:t> structure</a:t>
            </a:r>
            <a:r>
              <a:rPr lang="en-US" altLang="en-US">
                <a:solidFill>
                  <a:srgbClr val="000000"/>
                </a:solidFill>
                <a:latin typeface="Liberation Sans" charset="0"/>
              </a:rPr>
              <a:t> 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30" name="Rectangle 17"/>
          <p:cNvSpPr>
            <a:spLocks noChangeArrowheads="1"/>
          </p:cNvSpPr>
          <p:nvPr/>
        </p:nvSpPr>
        <p:spPr bwMode="auto">
          <a:xfrm>
            <a:off x="5943600" y="3200400"/>
            <a:ext cx="2679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Liberation Sans" charset="0"/>
              </a:rPr>
              <a:t>Data obtained from Figs. 10.31(a) and 10.32 with 4 wt% C composition, and from Fig. 11.15, </a:t>
            </a:r>
            <a:r>
              <a:rPr lang="en-US" altLang="en-US" sz="1100" i="1">
                <a:solidFill>
                  <a:srgbClr val="000000"/>
                </a:solidFill>
                <a:latin typeface="Liberation Sans" charset="0"/>
              </a:rPr>
              <a:t>Callister &amp; Rethwisch 9e</a:t>
            </a:r>
            <a:r>
              <a:rPr lang="en-US" altLang="en-US" sz="1100">
                <a:solidFill>
                  <a:srgbClr val="000000"/>
                </a:solidFill>
                <a:latin typeface="Liberation Sans" charset="0"/>
              </a:rPr>
              <a:t>. Micrographs adapted from (a) Fig. 10.19; (b) Fig. 9.30; (c) Fig. 10.33; and (d) Fig. 10.21, </a:t>
            </a:r>
            <a:r>
              <a:rPr lang="en-US" altLang="en-US" sz="1100" i="1">
                <a:solidFill>
                  <a:srgbClr val="000000"/>
                </a:solidFill>
                <a:latin typeface="Liberation Sans" charset="0"/>
              </a:rPr>
              <a:t>Callister &amp; Rethwisch 9e</a:t>
            </a:r>
            <a:r>
              <a:rPr lang="en-US" altLang="en-US" sz="1100">
                <a:solidFill>
                  <a:srgbClr val="000000"/>
                </a:solidFill>
                <a:latin typeface="Liberation Sans" charset="0"/>
              </a:rPr>
              <a:t>. (</a:t>
            </a:r>
            <a:r>
              <a:rPr lang="en-US" altLang="en-US" sz="1000">
                <a:solidFill>
                  <a:srgbClr val="000000"/>
                </a:solidFill>
                <a:latin typeface="Liberation Sans" charset="0"/>
              </a:rPr>
              <a:t>Figures 10.19, 10.21, &amp; 10.33 </a:t>
            </a:r>
            <a:r>
              <a:rPr lang="en-US" altLang="en-US" sz="1000">
                <a:latin typeface="Liberation Sans" charset="0"/>
              </a:rPr>
              <a:t>copyright 1971 by United States Steel Corporation. Figure 9.30 courtesy of Republic Steel Corporation.)</a:t>
            </a:r>
            <a:endParaRPr lang="en-US" altLang="en-US" sz="1000">
              <a:solidFill>
                <a:srgbClr val="000000"/>
              </a:solidFill>
              <a:latin typeface="Liberation Sans" charset="0"/>
            </a:endParaRPr>
          </a:p>
        </p:txBody>
      </p:sp>
      <p:sp>
        <p:nvSpPr>
          <p:cNvPr id="26631" name="Rectangle 18"/>
          <p:cNvSpPr>
            <a:spLocks noChangeArrowheads="1"/>
          </p:cNvSpPr>
          <p:nvPr/>
        </p:nvSpPr>
        <p:spPr bwMode="auto">
          <a:xfrm>
            <a:off x="9015413" y="3438525"/>
            <a:ext cx="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Liberation Sans" charset="0"/>
              </a:rPr>
              <a:t> 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32" name="Rectangle 20"/>
          <p:cNvSpPr>
            <a:spLocks noChangeArrowheads="1"/>
          </p:cNvSpPr>
          <p:nvPr/>
        </p:nvSpPr>
        <p:spPr bwMode="auto">
          <a:xfrm>
            <a:off x="9015413" y="3616325"/>
            <a:ext cx="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Liberation Sans" charset="0"/>
              </a:rPr>
              <a:t> 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33" name="Rectangle 22"/>
          <p:cNvSpPr>
            <a:spLocks noChangeArrowheads="1"/>
          </p:cNvSpPr>
          <p:nvPr/>
        </p:nvSpPr>
        <p:spPr bwMode="auto">
          <a:xfrm>
            <a:off x="9015413" y="3794125"/>
            <a:ext cx="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Liberation Sans" charset="0"/>
              </a:rPr>
              <a:t> 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34" name="Rectangle 25"/>
          <p:cNvSpPr>
            <a:spLocks noChangeArrowheads="1"/>
          </p:cNvSpPr>
          <p:nvPr/>
        </p:nvSpPr>
        <p:spPr bwMode="auto">
          <a:xfrm>
            <a:off x="9015413" y="4149725"/>
            <a:ext cx="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Liberation Sans" charset="0"/>
              </a:rPr>
              <a:t> 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35" name="Rectangle 27"/>
          <p:cNvSpPr>
            <a:spLocks noChangeArrowheads="1"/>
          </p:cNvSpPr>
          <p:nvPr/>
        </p:nvSpPr>
        <p:spPr bwMode="auto">
          <a:xfrm>
            <a:off x="9015413" y="4327525"/>
            <a:ext cx="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Liberation Sans" charset="0"/>
              </a:rPr>
              <a:t> 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36" name="Rectangle 29"/>
          <p:cNvSpPr>
            <a:spLocks noChangeArrowheads="1"/>
          </p:cNvSpPr>
          <p:nvPr/>
        </p:nvSpPr>
        <p:spPr bwMode="auto">
          <a:xfrm>
            <a:off x="1349375" y="6065838"/>
            <a:ext cx="4516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200">
                <a:solidFill>
                  <a:srgbClr val="000000"/>
                </a:solidFill>
                <a:latin typeface="Liberation Sans" charset="0"/>
              </a:rPr>
              <a:t>ex:  structure vs cooling rate of steel</a:t>
            </a:r>
            <a:endParaRPr lang="en-US" altLang="en-US" sz="2200">
              <a:latin typeface="Liberation Sans" charset="0"/>
            </a:endParaRPr>
          </a:p>
        </p:txBody>
      </p:sp>
      <p:sp>
        <p:nvSpPr>
          <p:cNvPr id="26637" name="Rectangle 30"/>
          <p:cNvSpPr>
            <a:spLocks noChangeArrowheads="1"/>
          </p:cNvSpPr>
          <p:nvPr/>
        </p:nvSpPr>
        <p:spPr bwMode="auto">
          <a:xfrm>
            <a:off x="914400" y="5734050"/>
            <a:ext cx="4846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Liberation Sans" charset="0"/>
              </a:rPr>
              <a:t> •  </a:t>
            </a:r>
            <a:r>
              <a:rPr lang="en-US" altLang="en-US">
                <a:solidFill>
                  <a:schemeClr val="accent2"/>
                </a:solidFill>
                <a:latin typeface="Liberation Sans" charset="0"/>
              </a:rPr>
              <a:t>Processing </a:t>
            </a:r>
            <a:r>
              <a:rPr lang="en-US" altLang="en-US">
                <a:solidFill>
                  <a:srgbClr val="000000"/>
                </a:solidFill>
                <a:latin typeface="Liberation Sans" charset="0"/>
              </a:rPr>
              <a:t>can change</a:t>
            </a:r>
            <a:r>
              <a:rPr lang="en-US" altLang="en-US">
                <a:solidFill>
                  <a:schemeClr val="accent2"/>
                </a:solidFill>
                <a:latin typeface="Liberation Sans" charset="0"/>
              </a:rPr>
              <a:t> structure</a:t>
            </a:r>
            <a:r>
              <a:rPr lang="en-US" altLang="en-US">
                <a:solidFill>
                  <a:srgbClr val="000000"/>
                </a:solidFill>
                <a:latin typeface="Liberation Sans" charset="0"/>
              </a:rPr>
              <a:t> 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3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sz="3200" dirty="0">
                <a:latin typeface="Liberation Sans" charset="0"/>
                <a:ea typeface="ＭＳ Ｐゴシック" pitchFamily="34" charset="-128"/>
              </a:rPr>
              <a:t>Structure, Processing, &amp; Properties</a:t>
            </a:r>
          </a:p>
        </p:txBody>
      </p:sp>
      <p:sp>
        <p:nvSpPr>
          <p:cNvPr id="26639" name="Text Box 35"/>
          <p:cNvSpPr txBox="1">
            <a:spLocks noChangeArrowheads="1"/>
          </p:cNvSpPr>
          <p:nvPr/>
        </p:nvSpPr>
        <p:spPr bwMode="auto">
          <a:xfrm rot="-5400000">
            <a:off x="392113" y="3589338"/>
            <a:ext cx="241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Liberation Sans" charset="0"/>
              </a:rPr>
              <a:t>Hardness (BHN)</a:t>
            </a:r>
          </a:p>
        </p:txBody>
      </p:sp>
      <p:sp>
        <p:nvSpPr>
          <p:cNvPr id="26640" name="Rectangle 38"/>
          <p:cNvSpPr>
            <a:spLocks noChangeArrowheads="1"/>
          </p:cNvSpPr>
          <p:nvPr/>
        </p:nvSpPr>
        <p:spPr bwMode="auto">
          <a:xfrm>
            <a:off x="3657600" y="5308600"/>
            <a:ext cx="2203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Cooling Rate (ºC/s)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41" name="Rectangle 39"/>
          <p:cNvSpPr>
            <a:spLocks noChangeArrowheads="1"/>
          </p:cNvSpPr>
          <p:nvPr/>
        </p:nvSpPr>
        <p:spPr bwMode="auto">
          <a:xfrm>
            <a:off x="4546600" y="4978400"/>
            <a:ext cx="1270000" cy="241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Liberation Sans" charset="0"/>
            </a:endParaRPr>
          </a:p>
        </p:txBody>
      </p:sp>
      <p:grpSp>
        <p:nvGrpSpPr>
          <p:cNvPr id="26642" name="Group 42"/>
          <p:cNvGrpSpPr>
            <a:grpSpLocks/>
          </p:cNvGrpSpPr>
          <p:nvPr/>
        </p:nvGrpSpPr>
        <p:grpSpPr bwMode="auto">
          <a:xfrm>
            <a:off x="2425700" y="2197100"/>
            <a:ext cx="127000" cy="2743200"/>
            <a:chOff x="1528" y="1384"/>
            <a:chExt cx="80" cy="1728"/>
          </a:xfrm>
        </p:grpSpPr>
        <p:sp>
          <p:nvSpPr>
            <p:cNvPr id="26728" name="Freeform 40"/>
            <p:cNvSpPr>
              <a:spLocks/>
            </p:cNvSpPr>
            <p:nvPr/>
          </p:nvSpPr>
          <p:spPr bwMode="auto">
            <a:xfrm>
              <a:off x="1528" y="1384"/>
              <a:ext cx="80" cy="64"/>
            </a:xfrm>
            <a:custGeom>
              <a:avLst/>
              <a:gdLst>
                <a:gd name="T0" fmla="*/ 40 w 80"/>
                <a:gd name="T1" fmla="*/ 0 h 64"/>
                <a:gd name="T2" fmla="*/ 80 w 80"/>
                <a:gd name="T3" fmla="*/ 64 h 64"/>
                <a:gd name="T4" fmla="*/ 40 w 80"/>
                <a:gd name="T5" fmla="*/ 40 h 64"/>
                <a:gd name="T6" fmla="*/ 0 w 80"/>
                <a:gd name="T7" fmla="*/ 64 h 64"/>
                <a:gd name="T8" fmla="*/ 40 w 80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64"/>
                <a:gd name="T17" fmla="*/ 80 w 8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64">
                  <a:moveTo>
                    <a:pt x="40" y="0"/>
                  </a:moveTo>
                  <a:lnTo>
                    <a:pt x="80" y="64"/>
                  </a:lnTo>
                  <a:lnTo>
                    <a:pt x="40" y="40"/>
                  </a:lnTo>
                  <a:lnTo>
                    <a:pt x="0" y="6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Line 41"/>
            <p:cNvSpPr>
              <a:spLocks noChangeShapeType="1"/>
            </p:cNvSpPr>
            <p:nvPr/>
          </p:nvSpPr>
          <p:spPr bwMode="auto">
            <a:xfrm flipV="1">
              <a:off x="1568" y="1424"/>
              <a:ext cx="1" cy="1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3" name="Group 45"/>
          <p:cNvGrpSpPr>
            <a:grpSpLocks/>
          </p:cNvGrpSpPr>
          <p:nvPr/>
        </p:nvGrpSpPr>
        <p:grpSpPr bwMode="auto">
          <a:xfrm>
            <a:off x="2489200" y="4876800"/>
            <a:ext cx="3657600" cy="127000"/>
            <a:chOff x="1568" y="3072"/>
            <a:chExt cx="2304" cy="80"/>
          </a:xfrm>
        </p:grpSpPr>
        <p:sp>
          <p:nvSpPr>
            <p:cNvPr id="26726" name="Freeform 43"/>
            <p:cNvSpPr>
              <a:spLocks/>
            </p:cNvSpPr>
            <p:nvPr/>
          </p:nvSpPr>
          <p:spPr bwMode="auto">
            <a:xfrm>
              <a:off x="3808" y="3072"/>
              <a:ext cx="64" cy="80"/>
            </a:xfrm>
            <a:custGeom>
              <a:avLst/>
              <a:gdLst>
                <a:gd name="T0" fmla="*/ 64 w 64"/>
                <a:gd name="T1" fmla="*/ 40 h 80"/>
                <a:gd name="T2" fmla="*/ 0 w 64"/>
                <a:gd name="T3" fmla="*/ 80 h 80"/>
                <a:gd name="T4" fmla="*/ 24 w 64"/>
                <a:gd name="T5" fmla="*/ 40 h 80"/>
                <a:gd name="T6" fmla="*/ 0 w 64"/>
                <a:gd name="T7" fmla="*/ 0 h 80"/>
                <a:gd name="T8" fmla="*/ 64 w 64"/>
                <a:gd name="T9" fmla="*/ 4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80"/>
                <a:gd name="T17" fmla="*/ 64 w 6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80">
                  <a:moveTo>
                    <a:pt x="64" y="40"/>
                  </a:moveTo>
                  <a:lnTo>
                    <a:pt x="0" y="80"/>
                  </a:lnTo>
                  <a:lnTo>
                    <a:pt x="24" y="40"/>
                  </a:lnTo>
                  <a:lnTo>
                    <a:pt x="0" y="0"/>
                  </a:lnTo>
                  <a:lnTo>
                    <a:pt x="64" y="4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Line 44"/>
            <p:cNvSpPr>
              <a:spLocks noChangeShapeType="1"/>
            </p:cNvSpPr>
            <p:nvPr/>
          </p:nvSpPr>
          <p:spPr bwMode="auto">
            <a:xfrm>
              <a:off x="1568" y="3112"/>
              <a:ext cx="22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4" name="Line 46"/>
          <p:cNvSpPr>
            <a:spLocks noChangeShapeType="1"/>
          </p:cNvSpPr>
          <p:nvPr/>
        </p:nvSpPr>
        <p:spPr bwMode="auto">
          <a:xfrm>
            <a:off x="2374900" y="4940300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47"/>
          <p:cNvSpPr>
            <a:spLocks noChangeShapeType="1"/>
          </p:cNvSpPr>
          <p:nvPr/>
        </p:nvSpPr>
        <p:spPr bwMode="auto">
          <a:xfrm>
            <a:off x="2374900" y="4470400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48"/>
          <p:cNvSpPr>
            <a:spLocks noChangeShapeType="1"/>
          </p:cNvSpPr>
          <p:nvPr/>
        </p:nvSpPr>
        <p:spPr bwMode="auto">
          <a:xfrm>
            <a:off x="2374900" y="3987800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49"/>
          <p:cNvSpPr>
            <a:spLocks noChangeShapeType="1"/>
          </p:cNvSpPr>
          <p:nvPr/>
        </p:nvSpPr>
        <p:spPr bwMode="auto">
          <a:xfrm>
            <a:off x="2374900" y="3505200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50"/>
          <p:cNvSpPr>
            <a:spLocks noChangeShapeType="1"/>
          </p:cNvSpPr>
          <p:nvPr/>
        </p:nvSpPr>
        <p:spPr bwMode="auto">
          <a:xfrm>
            <a:off x="2374900" y="3022600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Line 51"/>
          <p:cNvSpPr>
            <a:spLocks noChangeShapeType="1"/>
          </p:cNvSpPr>
          <p:nvPr/>
        </p:nvSpPr>
        <p:spPr bwMode="auto">
          <a:xfrm>
            <a:off x="2374900" y="2540000"/>
            <a:ext cx="114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0" name="Line 52"/>
          <p:cNvSpPr>
            <a:spLocks noChangeShapeType="1"/>
          </p:cNvSpPr>
          <p:nvPr/>
        </p:nvSpPr>
        <p:spPr bwMode="auto">
          <a:xfrm flipV="1">
            <a:off x="2489200" y="4927600"/>
            <a:ext cx="1588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Line 53"/>
          <p:cNvSpPr>
            <a:spLocks noChangeShapeType="1"/>
          </p:cNvSpPr>
          <p:nvPr/>
        </p:nvSpPr>
        <p:spPr bwMode="auto">
          <a:xfrm flipV="1">
            <a:off x="3175000" y="4927600"/>
            <a:ext cx="1588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Line 54"/>
          <p:cNvSpPr>
            <a:spLocks noChangeShapeType="1"/>
          </p:cNvSpPr>
          <p:nvPr/>
        </p:nvSpPr>
        <p:spPr bwMode="auto">
          <a:xfrm flipV="1">
            <a:off x="3848100" y="4927600"/>
            <a:ext cx="1588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3" name="Line 55"/>
          <p:cNvSpPr>
            <a:spLocks noChangeShapeType="1"/>
          </p:cNvSpPr>
          <p:nvPr/>
        </p:nvSpPr>
        <p:spPr bwMode="auto">
          <a:xfrm flipV="1">
            <a:off x="4521200" y="4927600"/>
            <a:ext cx="1588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4" name="Rectangle 58"/>
          <p:cNvSpPr>
            <a:spLocks noChangeArrowheads="1"/>
          </p:cNvSpPr>
          <p:nvPr/>
        </p:nvSpPr>
        <p:spPr bwMode="auto">
          <a:xfrm>
            <a:off x="1879600" y="4787900"/>
            <a:ext cx="423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100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55" name="Rectangle 59"/>
          <p:cNvSpPr>
            <a:spLocks noChangeArrowheads="1"/>
          </p:cNvSpPr>
          <p:nvPr/>
        </p:nvSpPr>
        <p:spPr bwMode="auto">
          <a:xfrm>
            <a:off x="1879600" y="4305300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2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56" name="Rectangle 60"/>
          <p:cNvSpPr>
            <a:spLocks noChangeArrowheads="1"/>
          </p:cNvSpPr>
          <p:nvPr/>
        </p:nvSpPr>
        <p:spPr bwMode="auto">
          <a:xfrm>
            <a:off x="2032000" y="43053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00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57" name="Rectangle 61"/>
          <p:cNvSpPr>
            <a:spLocks noChangeArrowheads="1"/>
          </p:cNvSpPr>
          <p:nvPr/>
        </p:nvSpPr>
        <p:spPr bwMode="auto">
          <a:xfrm>
            <a:off x="1879600" y="3822700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3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58" name="Rectangle 62"/>
          <p:cNvSpPr>
            <a:spLocks noChangeArrowheads="1"/>
          </p:cNvSpPr>
          <p:nvPr/>
        </p:nvSpPr>
        <p:spPr bwMode="auto">
          <a:xfrm>
            <a:off x="2032000" y="38227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00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59" name="Rectangle 63"/>
          <p:cNvSpPr>
            <a:spLocks noChangeArrowheads="1"/>
          </p:cNvSpPr>
          <p:nvPr/>
        </p:nvSpPr>
        <p:spPr bwMode="auto">
          <a:xfrm>
            <a:off x="1879600" y="3340100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4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60" name="Rectangle 64"/>
          <p:cNvSpPr>
            <a:spLocks noChangeArrowheads="1"/>
          </p:cNvSpPr>
          <p:nvPr/>
        </p:nvSpPr>
        <p:spPr bwMode="auto">
          <a:xfrm>
            <a:off x="2032000" y="33401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00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61" name="Rectangle 65"/>
          <p:cNvSpPr>
            <a:spLocks noChangeArrowheads="1"/>
          </p:cNvSpPr>
          <p:nvPr/>
        </p:nvSpPr>
        <p:spPr bwMode="auto">
          <a:xfrm>
            <a:off x="1879600" y="2870200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5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62" name="Rectangle 66"/>
          <p:cNvSpPr>
            <a:spLocks noChangeArrowheads="1"/>
          </p:cNvSpPr>
          <p:nvPr/>
        </p:nvSpPr>
        <p:spPr bwMode="auto">
          <a:xfrm>
            <a:off x="2032000" y="2870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00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63" name="Rectangle 67"/>
          <p:cNvSpPr>
            <a:spLocks noChangeArrowheads="1"/>
          </p:cNvSpPr>
          <p:nvPr/>
        </p:nvSpPr>
        <p:spPr bwMode="auto">
          <a:xfrm>
            <a:off x="1879600" y="2387600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6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auto">
          <a:xfrm>
            <a:off x="2032000" y="23876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00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65" name="Rectangle 69"/>
          <p:cNvSpPr>
            <a:spLocks noChangeArrowheads="1"/>
          </p:cNvSpPr>
          <p:nvPr/>
        </p:nvSpPr>
        <p:spPr bwMode="auto">
          <a:xfrm>
            <a:off x="2286000" y="5041900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0.01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66" name="Rectangle 70"/>
          <p:cNvSpPr>
            <a:spLocks noChangeArrowheads="1"/>
          </p:cNvSpPr>
          <p:nvPr/>
        </p:nvSpPr>
        <p:spPr bwMode="auto">
          <a:xfrm>
            <a:off x="2971800" y="5041900"/>
            <a:ext cx="357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0.1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67" name="Rectangle 71"/>
          <p:cNvSpPr>
            <a:spLocks noChangeArrowheads="1"/>
          </p:cNvSpPr>
          <p:nvPr/>
        </p:nvSpPr>
        <p:spPr bwMode="auto">
          <a:xfrm>
            <a:off x="3771900" y="5041900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1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68" name="Rectangle 72"/>
          <p:cNvSpPr>
            <a:spLocks noChangeArrowheads="1"/>
          </p:cNvSpPr>
          <p:nvPr/>
        </p:nvSpPr>
        <p:spPr bwMode="auto">
          <a:xfrm>
            <a:off x="4343400" y="50419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10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69" name="Rectangle 73"/>
          <p:cNvSpPr>
            <a:spLocks noChangeArrowheads="1"/>
          </p:cNvSpPr>
          <p:nvPr/>
        </p:nvSpPr>
        <p:spPr bwMode="auto">
          <a:xfrm>
            <a:off x="4914900" y="5041900"/>
            <a:ext cx="423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100</a:t>
            </a:r>
            <a:endParaRPr lang="en-US" altLang="en-US">
              <a:latin typeface="Liberation Sans" charset="0"/>
            </a:endParaRPr>
          </a:p>
        </p:txBody>
      </p:sp>
      <p:sp>
        <p:nvSpPr>
          <p:cNvPr id="26670" name="Rectangle 74"/>
          <p:cNvSpPr>
            <a:spLocks noChangeArrowheads="1"/>
          </p:cNvSpPr>
          <p:nvPr/>
        </p:nvSpPr>
        <p:spPr bwMode="auto">
          <a:xfrm>
            <a:off x="5600700" y="504190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Liberation Sans" charset="0"/>
              </a:rPr>
              <a:t>1000</a:t>
            </a:r>
            <a:endParaRPr lang="en-US" altLang="en-US">
              <a:latin typeface="Liberation Sans" charset="0"/>
            </a:endParaRPr>
          </a:p>
        </p:txBody>
      </p:sp>
      <p:grpSp>
        <p:nvGrpSpPr>
          <p:cNvPr id="26671" name="Group 136"/>
          <p:cNvGrpSpPr>
            <a:grpSpLocks/>
          </p:cNvGrpSpPr>
          <p:nvPr/>
        </p:nvGrpSpPr>
        <p:grpSpPr bwMode="auto">
          <a:xfrm>
            <a:off x="5626100" y="1955800"/>
            <a:ext cx="1174750" cy="1060450"/>
            <a:chOff x="3544" y="1232"/>
            <a:chExt cx="740" cy="668"/>
          </a:xfrm>
        </p:grpSpPr>
        <p:sp>
          <p:nvSpPr>
            <p:cNvPr id="26713" name="Oval 77"/>
            <p:cNvSpPr>
              <a:spLocks noChangeArrowheads="1"/>
            </p:cNvSpPr>
            <p:nvPr/>
          </p:nvSpPr>
          <p:spPr bwMode="auto">
            <a:xfrm>
              <a:off x="3544" y="1544"/>
              <a:ext cx="104" cy="104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pic>
          <p:nvPicPr>
            <p:cNvPr id="26714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" y="1248"/>
              <a:ext cx="576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15" name="Rectangle 104"/>
            <p:cNvSpPr>
              <a:spLocks noChangeArrowheads="1"/>
            </p:cNvSpPr>
            <p:nvPr/>
          </p:nvSpPr>
          <p:spPr bwMode="auto">
            <a:xfrm>
              <a:off x="3704" y="1232"/>
              <a:ext cx="200" cy="1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sp>
          <p:nvSpPr>
            <p:cNvPr id="26716" name="Rectangle 105"/>
            <p:cNvSpPr>
              <a:spLocks noChangeArrowheads="1"/>
            </p:cNvSpPr>
            <p:nvPr/>
          </p:nvSpPr>
          <p:spPr bwMode="auto">
            <a:xfrm>
              <a:off x="3704" y="1232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latin typeface="Liberation Sans" charset="0"/>
                </a:rPr>
                <a:t>(d)</a:t>
              </a:r>
              <a:endParaRPr lang="en-US" altLang="en-US">
                <a:latin typeface="Liberation Sans" charset="0"/>
              </a:endParaRPr>
            </a:p>
          </p:txBody>
        </p:sp>
        <p:grpSp>
          <p:nvGrpSpPr>
            <p:cNvPr id="26717" name="Group 135"/>
            <p:cNvGrpSpPr>
              <a:grpSpLocks/>
            </p:cNvGrpSpPr>
            <p:nvPr/>
          </p:nvGrpSpPr>
          <p:grpSpPr bwMode="auto">
            <a:xfrm>
              <a:off x="3760" y="1760"/>
              <a:ext cx="456" cy="136"/>
              <a:chOff x="3760" y="1760"/>
              <a:chExt cx="456" cy="136"/>
            </a:xfrm>
          </p:grpSpPr>
          <p:grpSp>
            <p:nvGrpSpPr>
              <p:cNvPr id="26720" name="Group 109"/>
              <p:cNvGrpSpPr>
                <a:grpSpLocks/>
              </p:cNvGrpSpPr>
              <p:nvPr/>
            </p:nvGrpSpPr>
            <p:grpSpPr bwMode="auto">
              <a:xfrm>
                <a:off x="3760" y="1784"/>
                <a:ext cx="456" cy="80"/>
                <a:chOff x="3760" y="1784"/>
                <a:chExt cx="456" cy="80"/>
              </a:xfrm>
            </p:grpSpPr>
            <p:sp>
              <p:nvSpPr>
                <p:cNvPr id="26723" name="Freeform 106"/>
                <p:cNvSpPr>
                  <a:spLocks/>
                </p:cNvSpPr>
                <p:nvPr/>
              </p:nvSpPr>
              <p:spPr bwMode="auto">
                <a:xfrm>
                  <a:off x="3760" y="1784"/>
                  <a:ext cx="64" cy="80"/>
                </a:xfrm>
                <a:custGeom>
                  <a:avLst/>
                  <a:gdLst>
                    <a:gd name="T0" fmla="*/ 0 w 64"/>
                    <a:gd name="T1" fmla="*/ 40 h 80"/>
                    <a:gd name="T2" fmla="*/ 64 w 64"/>
                    <a:gd name="T3" fmla="*/ 0 h 80"/>
                    <a:gd name="T4" fmla="*/ 40 w 64"/>
                    <a:gd name="T5" fmla="*/ 40 h 80"/>
                    <a:gd name="T6" fmla="*/ 64 w 64"/>
                    <a:gd name="T7" fmla="*/ 80 h 80"/>
                    <a:gd name="T8" fmla="*/ 0 w 64"/>
                    <a:gd name="T9" fmla="*/ 4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80"/>
                    <a:gd name="T17" fmla="*/ 64 w 64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80">
                      <a:moveTo>
                        <a:pt x="0" y="40"/>
                      </a:moveTo>
                      <a:lnTo>
                        <a:pt x="64" y="0"/>
                      </a:lnTo>
                      <a:lnTo>
                        <a:pt x="40" y="40"/>
                      </a:lnTo>
                      <a:lnTo>
                        <a:pt x="64" y="8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4" name="Freeform 107"/>
                <p:cNvSpPr>
                  <a:spLocks/>
                </p:cNvSpPr>
                <p:nvPr/>
              </p:nvSpPr>
              <p:spPr bwMode="auto">
                <a:xfrm>
                  <a:off x="4152" y="1784"/>
                  <a:ext cx="64" cy="80"/>
                </a:xfrm>
                <a:custGeom>
                  <a:avLst/>
                  <a:gdLst>
                    <a:gd name="T0" fmla="*/ 64 w 64"/>
                    <a:gd name="T1" fmla="*/ 40 h 80"/>
                    <a:gd name="T2" fmla="*/ 0 w 64"/>
                    <a:gd name="T3" fmla="*/ 80 h 80"/>
                    <a:gd name="T4" fmla="*/ 24 w 64"/>
                    <a:gd name="T5" fmla="*/ 40 h 80"/>
                    <a:gd name="T6" fmla="*/ 0 w 64"/>
                    <a:gd name="T7" fmla="*/ 0 h 80"/>
                    <a:gd name="T8" fmla="*/ 64 w 64"/>
                    <a:gd name="T9" fmla="*/ 40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80"/>
                    <a:gd name="T17" fmla="*/ 64 w 64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80">
                      <a:moveTo>
                        <a:pt x="64" y="40"/>
                      </a:moveTo>
                      <a:lnTo>
                        <a:pt x="0" y="80"/>
                      </a:lnTo>
                      <a:lnTo>
                        <a:pt x="24" y="40"/>
                      </a:lnTo>
                      <a:lnTo>
                        <a:pt x="0" y="0"/>
                      </a:lnTo>
                      <a:lnTo>
                        <a:pt x="64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5" name="Line 108"/>
                <p:cNvSpPr>
                  <a:spLocks noChangeShapeType="1"/>
                </p:cNvSpPr>
                <p:nvPr/>
              </p:nvSpPr>
              <p:spPr bwMode="auto">
                <a:xfrm>
                  <a:off x="3800" y="1824"/>
                  <a:ext cx="37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721" name="Rectangle 110"/>
              <p:cNvSpPr>
                <a:spLocks noChangeArrowheads="1"/>
              </p:cNvSpPr>
              <p:nvPr/>
            </p:nvSpPr>
            <p:spPr bwMode="auto">
              <a:xfrm>
                <a:off x="3840" y="1760"/>
                <a:ext cx="312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en-US" altLang="en-US">
                  <a:latin typeface="Liberation Sans" charset="0"/>
                </a:endParaRPr>
              </a:p>
            </p:txBody>
          </p:sp>
          <p:sp>
            <p:nvSpPr>
              <p:cNvPr id="26722" name="Rectangle 111"/>
              <p:cNvSpPr>
                <a:spLocks noChangeArrowheads="1"/>
              </p:cNvSpPr>
              <p:nvPr/>
            </p:nvSpPr>
            <p:spPr bwMode="auto">
              <a:xfrm>
                <a:off x="3840" y="1760"/>
                <a:ext cx="30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en-US" sz="1400">
                    <a:solidFill>
                      <a:srgbClr val="000000"/>
                    </a:solidFill>
                    <a:latin typeface="Liberation Sans" charset="0"/>
                  </a:rPr>
                  <a:t>30</a:t>
                </a:r>
                <a:r>
                  <a:rPr lang="en-US" altLang="en-US" sz="800">
                    <a:solidFill>
                      <a:srgbClr val="000000"/>
                    </a:solidFill>
                    <a:latin typeface="Liberation Sans" charset="0"/>
                  </a:rPr>
                  <a:t> </a:t>
                </a:r>
                <a:r>
                  <a:rPr lang="en-US" altLang="en-US" sz="1400">
                    <a:solidFill>
                      <a:srgbClr val="000000"/>
                    </a:solidFill>
                    <a:latin typeface="Liberation Sans" charset="0"/>
                  </a:rPr>
                  <a:t>μm</a:t>
                </a:r>
                <a:endParaRPr lang="en-US" altLang="en-US">
                  <a:latin typeface="Liberation Sans" charset="0"/>
                </a:endParaRPr>
              </a:p>
            </p:txBody>
          </p:sp>
        </p:grpSp>
        <p:sp>
          <p:nvSpPr>
            <p:cNvPr id="26718" name="Line 127"/>
            <p:cNvSpPr>
              <a:spLocks noChangeShapeType="1"/>
            </p:cNvSpPr>
            <p:nvPr/>
          </p:nvSpPr>
          <p:spPr bwMode="auto">
            <a:xfrm flipV="1">
              <a:off x="3624" y="1544"/>
              <a:ext cx="72" cy="32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Rectangle 128"/>
            <p:cNvSpPr>
              <a:spLocks noChangeArrowheads="1"/>
            </p:cNvSpPr>
            <p:nvPr/>
          </p:nvSpPr>
          <p:spPr bwMode="auto">
            <a:xfrm>
              <a:off x="3700" y="1244"/>
              <a:ext cx="584" cy="656"/>
            </a:xfrm>
            <a:prstGeom prst="rect">
              <a:avLst/>
            </a:prstGeom>
            <a:noFill/>
            <a:ln w="1270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</p:grpSp>
      <p:grpSp>
        <p:nvGrpSpPr>
          <p:cNvPr id="26672" name="Group 137"/>
          <p:cNvGrpSpPr>
            <a:grpSpLocks/>
          </p:cNvGrpSpPr>
          <p:nvPr/>
        </p:nvGrpSpPr>
        <p:grpSpPr bwMode="auto">
          <a:xfrm>
            <a:off x="4597400" y="2933700"/>
            <a:ext cx="1271588" cy="2108200"/>
            <a:chOff x="2896" y="1848"/>
            <a:chExt cx="801" cy="1328"/>
          </a:xfrm>
        </p:grpSpPr>
        <p:sp>
          <p:nvSpPr>
            <p:cNvPr id="26699" name="Line 56"/>
            <p:cNvSpPr>
              <a:spLocks noChangeShapeType="1"/>
            </p:cNvSpPr>
            <p:nvPr/>
          </p:nvSpPr>
          <p:spPr bwMode="auto">
            <a:xfrm flipV="1">
              <a:off x="3272" y="3104"/>
              <a:ext cx="1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57"/>
            <p:cNvSpPr>
              <a:spLocks noChangeShapeType="1"/>
            </p:cNvSpPr>
            <p:nvPr/>
          </p:nvSpPr>
          <p:spPr bwMode="auto">
            <a:xfrm flipV="1">
              <a:off x="3696" y="3104"/>
              <a:ext cx="1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Oval 78"/>
            <p:cNvSpPr>
              <a:spLocks noChangeArrowheads="1"/>
            </p:cNvSpPr>
            <p:nvPr/>
          </p:nvSpPr>
          <p:spPr bwMode="auto">
            <a:xfrm>
              <a:off x="3544" y="2280"/>
              <a:ext cx="104" cy="104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pic>
          <p:nvPicPr>
            <p:cNvPr id="26702" name="Picture 1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" y="1864"/>
              <a:ext cx="60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03" name="Rectangle 116"/>
            <p:cNvSpPr>
              <a:spLocks noChangeArrowheads="1"/>
            </p:cNvSpPr>
            <p:nvPr/>
          </p:nvSpPr>
          <p:spPr bwMode="auto">
            <a:xfrm>
              <a:off x="2896" y="1848"/>
              <a:ext cx="200" cy="1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sp>
          <p:nvSpPr>
            <p:cNvPr id="26704" name="Rectangle 117"/>
            <p:cNvSpPr>
              <a:spLocks noChangeArrowheads="1"/>
            </p:cNvSpPr>
            <p:nvPr/>
          </p:nvSpPr>
          <p:spPr bwMode="auto">
            <a:xfrm>
              <a:off x="2896" y="1848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latin typeface="Liberation Sans" charset="0"/>
                </a:rPr>
                <a:t>(c)</a:t>
              </a:r>
              <a:endParaRPr lang="en-US" altLang="en-US">
                <a:latin typeface="Liberation Sans" charset="0"/>
              </a:endParaRPr>
            </a:p>
          </p:txBody>
        </p:sp>
        <p:grpSp>
          <p:nvGrpSpPr>
            <p:cNvPr id="26705" name="Group 121"/>
            <p:cNvGrpSpPr>
              <a:grpSpLocks/>
            </p:cNvGrpSpPr>
            <p:nvPr/>
          </p:nvGrpSpPr>
          <p:grpSpPr bwMode="auto">
            <a:xfrm>
              <a:off x="2992" y="2400"/>
              <a:ext cx="448" cy="80"/>
              <a:chOff x="2992" y="2400"/>
              <a:chExt cx="448" cy="80"/>
            </a:xfrm>
          </p:grpSpPr>
          <p:sp>
            <p:nvSpPr>
              <p:cNvPr id="26710" name="Freeform 118"/>
              <p:cNvSpPr>
                <a:spLocks/>
              </p:cNvSpPr>
              <p:nvPr/>
            </p:nvSpPr>
            <p:spPr bwMode="auto">
              <a:xfrm>
                <a:off x="2992" y="2400"/>
                <a:ext cx="64" cy="80"/>
              </a:xfrm>
              <a:custGeom>
                <a:avLst/>
                <a:gdLst>
                  <a:gd name="T0" fmla="*/ 0 w 64"/>
                  <a:gd name="T1" fmla="*/ 40 h 80"/>
                  <a:gd name="T2" fmla="*/ 64 w 64"/>
                  <a:gd name="T3" fmla="*/ 0 h 80"/>
                  <a:gd name="T4" fmla="*/ 40 w 64"/>
                  <a:gd name="T5" fmla="*/ 40 h 80"/>
                  <a:gd name="T6" fmla="*/ 64 w 64"/>
                  <a:gd name="T7" fmla="*/ 80 h 80"/>
                  <a:gd name="T8" fmla="*/ 0 w 64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0" y="40"/>
                    </a:moveTo>
                    <a:lnTo>
                      <a:pt x="64" y="0"/>
                    </a:lnTo>
                    <a:lnTo>
                      <a:pt x="40" y="40"/>
                    </a:lnTo>
                    <a:lnTo>
                      <a:pt x="64" y="8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1" name="Freeform 119"/>
              <p:cNvSpPr>
                <a:spLocks/>
              </p:cNvSpPr>
              <p:nvPr/>
            </p:nvSpPr>
            <p:spPr bwMode="auto">
              <a:xfrm>
                <a:off x="3376" y="2400"/>
                <a:ext cx="64" cy="80"/>
              </a:xfrm>
              <a:custGeom>
                <a:avLst/>
                <a:gdLst>
                  <a:gd name="T0" fmla="*/ 64 w 64"/>
                  <a:gd name="T1" fmla="*/ 40 h 80"/>
                  <a:gd name="T2" fmla="*/ 0 w 64"/>
                  <a:gd name="T3" fmla="*/ 80 h 80"/>
                  <a:gd name="T4" fmla="*/ 24 w 64"/>
                  <a:gd name="T5" fmla="*/ 40 h 80"/>
                  <a:gd name="T6" fmla="*/ 0 w 64"/>
                  <a:gd name="T7" fmla="*/ 0 h 80"/>
                  <a:gd name="T8" fmla="*/ 64 w 64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40"/>
                    </a:moveTo>
                    <a:lnTo>
                      <a:pt x="0" y="80"/>
                    </a:lnTo>
                    <a:lnTo>
                      <a:pt x="24" y="40"/>
                    </a:lnTo>
                    <a:lnTo>
                      <a:pt x="0" y="0"/>
                    </a:lnTo>
                    <a:lnTo>
                      <a:pt x="6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2" name="Line 120"/>
              <p:cNvSpPr>
                <a:spLocks noChangeShapeType="1"/>
              </p:cNvSpPr>
              <p:nvPr/>
            </p:nvSpPr>
            <p:spPr bwMode="auto">
              <a:xfrm>
                <a:off x="3032" y="2440"/>
                <a:ext cx="3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6" name="Rectangle 122"/>
            <p:cNvSpPr>
              <a:spLocks noChangeArrowheads="1"/>
            </p:cNvSpPr>
            <p:nvPr/>
          </p:nvSpPr>
          <p:spPr bwMode="auto">
            <a:xfrm>
              <a:off x="3088" y="2376"/>
              <a:ext cx="240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sp>
          <p:nvSpPr>
            <p:cNvPr id="26707" name="Rectangle 123"/>
            <p:cNvSpPr>
              <a:spLocks noChangeArrowheads="1"/>
            </p:cNvSpPr>
            <p:nvPr/>
          </p:nvSpPr>
          <p:spPr bwMode="auto">
            <a:xfrm>
              <a:off x="3088" y="2376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Liberation Sans" charset="0"/>
                </a:rPr>
                <a:t>4</a:t>
              </a:r>
              <a:r>
                <a:rPr lang="en-US" altLang="en-US" sz="800">
                  <a:solidFill>
                    <a:srgbClr val="000000"/>
                  </a:solidFill>
                  <a:latin typeface="Liberation Sans" charset="0"/>
                </a:rPr>
                <a:t> </a:t>
              </a:r>
              <a:r>
                <a:rPr lang="en-US" altLang="en-US" sz="1400">
                  <a:solidFill>
                    <a:srgbClr val="000000"/>
                  </a:solidFill>
                  <a:latin typeface="Liberation Sans" charset="0"/>
                </a:rPr>
                <a:t>μm</a:t>
              </a:r>
              <a:endParaRPr lang="en-US" altLang="en-US">
                <a:latin typeface="Liberation Sans" charset="0"/>
              </a:endParaRPr>
            </a:p>
          </p:txBody>
        </p:sp>
        <p:sp>
          <p:nvSpPr>
            <p:cNvPr id="26708" name="Line 129"/>
            <p:cNvSpPr>
              <a:spLocks noChangeShapeType="1"/>
            </p:cNvSpPr>
            <p:nvPr/>
          </p:nvSpPr>
          <p:spPr bwMode="auto">
            <a:xfrm>
              <a:off x="3512" y="2216"/>
              <a:ext cx="48" cy="72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Rectangle 130"/>
            <p:cNvSpPr>
              <a:spLocks noChangeArrowheads="1"/>
            </p:cNvSpPr>
            <p:nvPr/>
          </p:nvSpPr>
          <p:spPr bwMode="auto">
            <a:xfrm>
              <a:off x="2908" y="1860"/>
              <a:ext cx="600" cy="656"/>
            </a:xfrm>
            <a:prstGeom prst="rect">
              <a:avLst/>
            </a:prstGeom>
            <a:noFill/>
            <a:ln w="1270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</p:grpSp>
      <p:grpSp>
        <p:nvGrpSpPr>
          <p:cNvPr id="26673" name="Group 138"/>
          <p:cNvGrpSpPr>
            <a:grpSpLocks/>
          </p:cNvGrpSpPr>
          <p:nvPr/>
        </p:nvGrpSpPr>
        <p:grpSpPr bwMode="auto">
          <a:xfrm>
            <a:off x="3530600" y="3346450"/>
            <a:ext cx="971550" cy="1301750"/>
            <a:chOff x="2224" y="2108"/>
            <a:chExt cx="612" cy="820"/>
          </a:xfrm>
        </p:grpSpPr>
        <p:sp>
          <p:nvSpPr>
            <p:cNvPr id="26687" name="Oval 76"/>
            <p:cNvSpPr>
              <a:spLocks noChangeArrowheads="1"/>
            </p:cNvSpPr>
            <p:nvPr/>
          </p:nvSpPr>
          <p:spPr bwMode="auto">
            <a:xfrm>
              <a:off x="2632" y="2824"/>
              <a:ext cx="104" cy="104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pic>
          <p:nvPicPr>
            <p:cNvPr id="26688" name="Picture 9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" y="2112"/>
              <a:ext cx="60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89" name="Rectangle 92"/>
            <p:cNvSpPr>
              <a:spLocks noChangeArrowheads="1"/>
            </p:cNvSpPr>
            <p:nvPr/>
          </p:nvSpPr>
          <p:spPr bwMode="auto">
            <a:xfrm>
              <a:off x="2224" y="2112"/>
              <a:ext cx="200" cy="1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sp>
          <p:nvSpPr>
            <p:cNvPr id="26690" name="Rectangle 93"/>
            <p:cNvSpPr>
              <a:spLocks noChangeArrowheads="1"/>
            </p:cNvSpPr>
            <p:nvPr/>
          </p:nvSpPr>
          <p:spPr bwMode="auto">
            <a:xfrm>
              <a:off x="2224" y="2112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latin typeface="Liberation Sans" charset="0"/>
                </a:rPr>
                <a:t>(b)</a:t>
              </a:r>
              <a:endParaRPr lang="en-US" altLang="en-US">
                <a:latin typeface="Liberation Sans" charset="0"/>
              </a:endParaRPr>
            </a:p>
          </p:txBody>
        </p:sp>
        <p:grpSp>
          <p:nvGrpSpPr>
            <p:cNvPr id="26691" name="Group 97"/>
            <p:cNvGrpSpPr>
              <a:grpSpLocks/>
            </p:cNvGrpSpPr>
            <p:nvPr/>
          </p:nvGrpSpPr>
          <p:grpSpPr bwMode="auto">
            <a:xfrm>
              <a:off x="2264" y="2648"/>
              <a:ext cx="456" cy="80"/>
              <a:chOff x="2264" y="2648"/>
              <a:chExt cx="456" cy="80"/>
            </a:xfrm>
          </p:grpSpPr>
          <p:sp>
            <p:nvSpPr>
              <p:cNvPr id="26696" name="Freeform 94"/>
              <p:cNvSpPr>
                <a:spLocks/>
              </p:cNvSpPr>
              <p:nvPr/>
            </p:nvSpPr>
            <p:spPr bwMode="auto">
              <a:xfrm>
                <a:off x="2264" y="2648"/>
                <a:ext cx="64" cy="80"/>
              </a:xfrm>
              <a:custGeom>
                <a:avLst/>
                <a:gdLst>
                  <a:gd name="T0" fmla="*/ 0 w 64"/>
                  <a:gd name="T1" fmla="*/ 40 h 80"/>
                  <a:gd name="T2" fmla="*/ 64 w 64"/>
                  <a:gd name="T3" fmla="*/ 0 h 80"/>
                  <a:gd name="T4" fmla="*/ 40 w 64"/>
                  <a:gd name="T5" fmla="*/ 40 h 80"/>
                  <a:gd name="T6" fmla="*/ 64 w 64"/>
                  <a:gd name="T7" fmla="*/ 80 h 80"/>
                  <a:gd name="T8" fmla="*/ 0 w 64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0" y="40"/>
                    </a:moveTo>
                    <a:lnTo>
                      <a:pt x="64" y="0"/>
                    </a:lnTo>
                    <a:lnTo>
                      <a:pt x="40" y="40"/>
                    </a:lnTo>
                    <a:lnTo>
                      <a:pt x="64" y="8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Freeform 95"/>
              <p:cNvSpPr>
                <a:spLocks/>
              </p:cNvSpPr>
              <p:nvPr/>
            </p:nvSpPr>
            <p:spPr bwMode="auto">
              <a:xfrm>
                <a:off x="2656" y="2648"/>
                <a:ext cx="64" cy="80"/>
              </a:xfrm>
              <a:custGeom>
                <a:avLst/>
                <a:gdLst>
                  <a:gd name="T0" fmla="*/ 64 w 64"/>
                  <a:gd name="T1" fmla="*/ 40 h 80"/>
                  <a:gd name="T2" fmla="*/ 0 w 64"/>
                  <a:gd name="T3" fmla="*/ 80 h 80"/>
                  <a:gd name="T4" fmla="*/ 24 w 64"/>
                  <a:gd name="T5" fmla="*/ 40 h 80"/>
                  <a:gd name="T6" fmla="*/ 0 w 64"/>
                  <a:gd name="T7" fmla="*/ 0 h 80"/>
                  <a:gd name="T8" fmla="*/ 64 w 64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40"/>
                    </a:moveTo>
                    <a:lnTo>
                      <a:pt x="0" y="80"/>
                    </a:lnTo>
                    <a:lnTo>
                      <a:pt x="24" y="40"/>
                    </a:lnTo>
                    <a:lnTo>
                      <a:pt x="0" y="0"/>
                    </a:lnTo>
                    <a:lnTo>
                      <a:pt x="6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8" name="Line 96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3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92" name="Rectangle 98"/>
            <p:cNvSpPr>
              <a:spLocks noChangeArrowheads="1"/>
            </p:cNvSpPr>
            <p:nvPr/>
          </p:nvSpPr>
          <p:spPr bwMode="auto">
            <a:xfrm>
              <a:off x="2344" y="2632"/>
              <a:ext cx="312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sp>
          <p:nvSpPr>
            <p:cNvPr id="26693" name="Rectangle 99"/>
            <p:cNvSpPr>
              <a:spLocks noChangeArrowheads="1"/>
            </p:cNvSpPr>
            <p:nvPr/>
          </p:nvSpPr>
          <p:spPr bwMode="auto">
            <a:xfrm>
              <a:off x="2344" y="2632"/>
              <a:ext cx="3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Liberation Sans" charset="0"/>
                </a:rPr>
                <a:t>30</a:t>
              </a:r>
              <a:r>
                <a:rPr lang="en-US" altLang="en-US" sz="800">
                  <a:solidFill>
                    <a:srgbClr val="000000"/>
                  </a:solidFill>
                  <a:latin typeface="Liberation Sans" charset="0"/>
                </a:rPr>
                <a:t> </a:t>
              </a:r>
              <a:r>
                <a:rPr lang="en-US" altLang="en-US" sz="1400">
                  <a:solidFill>
                    <a:srgbClr val="000000"/>
                  </a:solidFill>
                  <a:latin typeface="Liberation Sans" charset="0"/>
                </a:rPr>
                <a:t>μm</a:t>
              </a:r>
              <a:endParaRPr lang="en-US" altLang="en-US">
                <a:latin typeface="Liberation Sans" charset="0"/>
              </a:endParaRPr>
            </a:p>
          </p:txBody>
        </p:sp>
        <p:sp>
          <p:nvSpPr>
            <p:cNvPr id="26694" name="Rectangle 131"/>
            <p:cNvSpPr>
              <a:spLocks noChangeArrowheads="1"/>
            </p:cNvSpPr>
            <p:nvPr/>
          </p:nvSpPr>
          <p:spPr bwMode="auto">
            <a:xfrm>
              <a:off x="2228" y="2108"/>
              <a:ext cx="608" cy="656"/>
            </a:xfrm>
            <a:prstGeom prst="rect">
              <a:avLst/>
            </a:prstGeom>
            <a:noFill/>
            <a:ln w="1270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sp>
          <p:nvSpPr>
            <p:cNvPr id="26695" name="Line 132"/>
            <p:cNvSpPr>
              <a:spLocks noChangeShapeType="1"/>
            </p:cNvSpPr>
            <p:nvPr/>
          </p:nvSpPr>
          <p:spPr bwMode="auto">
            <a:xfrm>
              <a:off x="2600" y="2768"/>
              <a:ext cx="40" cy="64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74" name="Group 139"/>
          <p:cNvGrpSpPr>
            <a:grpSpLocks/>
          </p:cNvGrpSpPr>
          <p:nvPr/>
        </p:nvGrpSpPr>
        <p:grpSpPr bwMode="auto">
          <a:xfrm>
            <a:off x="2508250" y="3517900"/>
            <a:ext cx="901700" cy="1333500"/>
            <a:chOff x="1580" y="2216"/>
            <a:chExt cx="568" cy="840"/>
          </a:xfrm>
        </p:grpSpPr>
        <p:sp>
          <p:nvSpPr>
            <p:cNvPr id="26675" name="Oval 75"/>
            <p:cNvSpPr>
              <a:spLocks noChangeArrowheads="1"/>
            </p:cNvSpPr>
            <p:nvPr/>
          </p:nvSpPr>
          <p:spPr bwMode="auto">
            <a:xfrm>
              <a:off x="1624" y="2952"/>
              <a:ext cx="104" cy="104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pic>
          <p:nvPicPr>
            <p:cNvPr id="26676" name="Picture 7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" y="2224"/>
              <a:ext cx="55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7" name="Rectangle 80"/>
            <p:cNvSpPr>
              <a:spLocks noChangeArrowheads="1"/>
            </p:cNvSpPr>
            <p:nvPr/>
          </p:nvSpPr>
          <p:spPr bwMode="auto">
            <a:xfrm>
              <a:off x="1592" y="2216"/>
              <a:ext cx="200" cy="1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sp>
          <p:nvSpPr>
            <p:cNvPr id="26678" name="Rectangle 81"/>
            <p:cNvSpPr>
              <a:spLocks noChangeArrowheads="1"/>
            </p:cNvSpPr>
            <p:nvPr/>
          </p:nvSpPr>
          <p:spPr bwMode="auto">
            <a:xfrm>
              <a:off x="1592" y="2216"/>
              <a:ext cx="1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latin typeface="Liberation Sans" charset="0"/>
                </a:rPr>
                <a:t>(a)</a:t>
              </a:r>
              <a:endParaRPr lang="en-US" altLang="en-US">
                <a:latin typeface="Liberation Sans" charset="0"/>
              </a:endParaRPr>
            </a:p>
          </p:txBody>
        </p:sp>
        <p:grpSp>
          <p:nvGrpSpPr>
            <p:cNvPr id="26679" name="Group 85"/>
            <p:cNvGrpSpPr>
              <a:grpSpLocks/>
            </p:cNvGrpSpPr>
            <p:nvPr/>
          </p:nvGrpSpPr>
          <p:grpSpPr bwMode="auto">
            <a:xfrm>
              <a:off x="1632" y="2760"/>
              <a:ext cx="456" cy="80"/>
              <a:chOff x="1632" y="2760"/>
              <a:chExt cx="456" cy="80"/>
            </a:xfrm>
          </p:grpSpPr>
          <p:sp>
            <p:nvSpPr>
              <p:cNvPr id="26684" name="Freeform 82"/>
              <p:cNvSpPr>
                <a:spLocks/>
              </p:cNvSpPr>
              <p:nvPr/>
            </p:nvSpPr>
            <p:spPr bwMode="auto">
              <a:xfrm>
                <a:off x="1632" y="2760"/>
                <a:ext cx="64" cy="80"/>
              </a:xfrm>
              <a:custGeom>
                <a:avLst/>
                <a:gdLst>
                  <a:gd name="T0" fmla="*/ 0 w 64"/>
                  <a:gd name="T1" fmla="*/ 40 h 80"/>
                  <a:gd name="T2" fmla="*/ 64 w 64"/>
                  <a:gd name="T3" fmla="*/ 0 h 80"/>
                  <a:gd name="T4" fmla="*/ 40 w 64"/>
                  <a:gd name="T5" fmla="*/ 40 h 80"/>
                  <a:gd name="T6" fmla="*/ 64 w 64"/>
                  <a:gd name="T7" fmla="*/ 80 h 80"/>
                  <a:gd name="T8" fmla="*/ 0 w 64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0" y="40"/>
                    </a:moveTo>
                    <a:lnTo>
                      <a:pt x="64" y="0"/>
                    </a:lnTo>
                    <a:lnTo>
                      <a:pt x="40" y="40"/>
                    </a:lnTo>
                    <a:lnTo>
                      <a:pt x="64" y="8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Freeform 83"/>
              <p:cNvSpPr>
                <a:spLocks/>
              </p:cNvSpPr>
              <p:nvPr/>
            </p:nvSpPr>
            <p:spPr bwMode="auto">
              <a:xfrm>
                <a:off x="2024" y="2760"/>
                <a:ext cx="64" cy="80"/>
              </a:xfrm>
              <a:custGeom>
                <a:avLst/>
                <a:gdLst>
                  <a:gd name="T0" fmla="*/ 64 w 64"/>
                  <a:gd name="T1" fmla="*/ 40 h 80"/>
                  <a:gd name="T2" fmla="*/ 0 w 64"/>
                  <a:gd name="T3" fmla="*/ 80 h 80"/>
                  <a:gd name="T4" fmla="*/ 24 w 64"/>
                  <a:gd name="T5" fmla="*/ 40 h 80"/>
                  <a:gd name="T6" fmla="*/ 0 w 64"/>
                  <a:gd name="T7" fmla="*/ 0 h 80"/>
                  <a:gd name="T8" fmla="*/ 64 w 64"/>
                  <a:gd name="T9" fmla="*/ 4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80"/>
                  <a:gd name="T17" fmla="*/ 64 w 6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80">
                    <a:moveTo>
                      <a:pt x="64" y="40"/>
                    </a:moveTo>
                    <a:lnTo>
                      <a:pt x="0" y="80"/>
                    </a:lnTo>
                    <a:lnTo>
                      <a:pt x="24" y="40"/>
                    </a:lnTo>
                    <a:lnTo>
                      <a:pt x="0" y="0"/>
                    </a:lnTo>
                    <a:lnTo>
                      <a:pt x="64" y="4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6" name="Line 84"/>
              <p:cNvSpPr>
                <a:spLocks noChangeShapeType="1"/>
              </p:cNvSpPr>
              <p:nvPr/>
            </p:nvSpPr>
            <p:spPr bwMode="auto">
              <a:xfrm>
                <a:off x="1672" y="2800"/>
                <a:ext cx="3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80" name="Rectangle 86"/>
            <p:cNvSpPr>
              <a:spLocks noChangeArrowheads="1"/>
            </p:cNvSpPr>
            <p:nvPr/>
          </p:nvSpPr>
          <p:spPr bwMode="auto">
            <a:xfrm>
              <a:off x="1704" y="2736"/>
              <a:ext cx="312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sp>
          <p:nvSpPr>
            <p:cNvPr id="26681" name="Rectangle 87"/>
            <p:cNvSpPr>
              <a:spLocks noChangeArrowheads="1"/>
            </p:cNvSpPr>
            <p:nvPr/>
          </p:nvSpPr>
          <p:spPr bwMode="auto">
            <a:xfrm>
              <a:off x="1704" y="2736"/>
              <a:ext cx="3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Liberation Sans" charset="0"/>
                </a:rPr>
                <a:t>30</a:t>
              </a:r>
              <a:r>
                <a:rPr lang="en-US" altLang="en-US" sz="800">
                  <a:solidFill>
                    <a:srgbClr val="000000"/>
                  </a:solidFill>
                  <a:latin typeface="Liberation Sans" charset="0"/>
                </a:rPr>
                <a:t> </a:t>
              </a:r>
              <a:r>
                <a:rPr lang="en-US" altLang="en-US" sz="1400">
                  <a:solidFill>
                    <a:srgbClr val="000000"/>
                  </a:solidFill>
                  <a:latin typeface="Liberation Sans" charset="0"/>
                </a:rPr>
                <a:t>μm</a:t>
              </a:r>
              <a:endParaRPr lang="en-US" altLang="en-US">
                <a:latin typeface="Liberation Sans" charset="0"/>
              </a:endParaRPr>
            </a:p>
          </p:txBody>
        </p:sp>
        <p:sp>
          <p:nvSpPr>
            <p:cNvPr id="26682" name="Rectangle 133"/>
            <p:cNvSpPr>
              <a:spLocks noChangeArrowheads="1"/>
            </p:cNvSpPr>
            <p:nvPr/>
          </p:nvSpPr>
          <p:spPr bwMode="auto">
            <a:xfrm>
              <a:off x="1580" y="2220"/>
              <a:ext cx="568" cy="656"/>
            </a:xfrm>
            <a:prstGeom prst="rect">
              <a:avLst/>
            </a:prstGeom>
            <a:noFill/>
            <a:ln w="1270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latin typeface="Liberation Sans" charset="0"/>
              </a:endParaRPr>
            </a:p>
          </p:txBody>
        </p:sp>
        <p:sp>
          <p:nvSpPr>
            <p:cNvPr id="26683" name="Line 134"/>
            <p:cNvSpPr>
              <a:spLocks noChangeShapeType="1"/>
            </p:cNvSpPr>
            <p:nvPr/>
          </p:nvSpPr>
          <p:spPr bwMode="auto">
            <a:xfrm flipV="1">
              <a:off x="1712" y="2880"/>
              <a:ext cx="88" cy="88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688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BFF545-AE52-4D70-B73F-83C812C62725}" type="slidenum">
              <a:rPr lang="en-US" altLang="en-US" sz="1200">
                <a:latin typeface="Liberation Sans" charset="0"/>
              </a:rPr>
              <a:pPr/>
              <a:t>16</a:t>
            </a:fld>
            <a:endParaRPr lang="en-US" altLang="en-US" sz="1200">
              <a:latin typeface="Liberation Sans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5763" y="1066800"/>
            <a:ext cx="7165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Liberation Sans" charset="0"/>
              </a:rPr>
              <a:t>•  </a:t>
            </a:r>
            <a:r>
              <a:rPr lang="en-US" altLang="en-US">
                <a:solidFill>
                  <a:schemeClr val="accent2"/>
                </a:solidFill>
                <a:latin typeface="Liberation Sans" charset="0"/>
              </a:rPr>
              <a:t>Transmittance</a:t>
            </a:r>
            <a:r>
              <a:rPr lang="en-US" altLang="en-US">
                <a:latin typeface="Liberation Sans" charset="0"/>
              </a:rPr>
              <a:t>:</a:t>
            </a:r>
            <a:r>
              <a:rPr lang="en-US" altLang="en-US">
                <a:solidFill>
                  <a:srgbClr val="4D4D4D"/>
                </a:solidFill>
                <a:latin typeface="Liberation Sans" charset="0"/>
              </a:rPr>
              <a:t> </a:t>
            </a:r>
          </a:p>
          <a:p>
            <a:r>
              <a:rPr lang="en-US" altLang="en-US" sz="2200">
                <a:latin typeface="Liberation Sans" charset="0"/>
              </a:rPr>
              <a:t>    -- Aluminum oxide may be transparent, translucent, or</a:t>
            </a:r>
          </a:p>
          <a:p>
            <a:r>
              <a:rPr lang="en-US" altLang="en-US" sz="2200">
                <a:latin typeface="Liberation Sans" charset="0"/>
              </a:rPr>
              <a:t>       opaque depending on the material’s structure (i.e., </a:t>
            </a:r>
            <a:br>
              <a:rPr lang="en-US" altLang="en-US" sz="2200">
                <a:latin typeface="Liberation Sans" charset="0"/>
              </a:rPr>
            </a:br>
            <a:r>
              <a:rPr lang="en-US" altLang="en-US" sz="2200">
                <a:latin typeface="Liberation Sans" charset="0"/>
              </a:rPr>
              <a:t>       single crystal vs. polycrystal, and degree of porosity).</a:t>
            </a:r>
          </a:p>
        </p:txBody>
      </p:sp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6934200" y="5224463"/>
            <a:ext cx="16541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Liberation Sans" charset="0"/>
              </a:rPr>
              <a:t>Fig. 1.2, </a:t>
            </a:r>
            <a:r>
              <a:rPr lang="en-US" altLang="en-US" sz="1200" i="1">
                <a:solidFill>
                  <a:srgbClr val="000000"/>
                </a:solidFill>
                <a:latin typeface="Liberation Sans" charset="0"/>
              </a:rPr>
              <a:t>Callister &amp; Rethwisch 9e.</a:t>
            </a:r>
          </a:p>
          <a:p>
            <a:r>
              <a:rPr lang="en-US" altLang="en-US" sz="1000">
                <a:solidFill>
                  <a:srgbClr val="000000"/>
                </a:solidFill>
                <a:latin typeface="Liberation Sans" charset="0"/>
              </a:rPr>
              <a:t>(Specimen preparation,</a:t>
            </a:r>
          </a:p>
          <a:p>
            <a:r>
              <a:rPr lang="en-US" altLang="en-US" sz="1000">
                <a:solidFill>
                  <a:srgbClr val="000000"/>
                </a:solidFill>
                <a:latin typeface="Liberation Sans" charset="0"/>
              </a:rPr>
              <a:t>P.A. Lessing)</a:t>
            </a:r>
          </a:p>
        </p:txBody>
      </p:sp>
      <p:grpSp>
        <p:nvGrpSpPr>
          <p:cNvPr id="38916" name="Group 16"/>
          <p:cNvGrpSpPr>
            <a:grpSpLocks/>
          </p:cNvGrpSpPr>
          <p:nvPr/>
        </p:nvGrpSpPr>
        <p:grpSpPr bwMode="auto">
          <a:xfrm>
            <a:off x="533400" y="2555875"/>
            <a:ext cx="6573838" cy="3822700"/>
            <a:chOff x="336" y="1488"/>
            <a:chExt cx="4141" cy="2408"/>
          </a:xfrm>
        </p:grpSpPr>
        <p:pic>
          <p:nvPicPr>
            <p:cNvPr id="38918" name="Picture 15" descr="Photo of optical flats-n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" y="1907"/>
              <a:ext cx="3178" cy="1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Line 4"/>
            <p:cNvSpPr>
              <a:spLocks noChangeShapeType="1"/>
            </p:cNvSpPr>
            <p:nvPr/>
          </p:nvSpPr>
          <p:spPr bwMode="auto">
            <a:xfrm>
              <a:off x="991" y="1872"/>
              <a:ext cx="656" cy="10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Line 5"/>
            <p:cNvSpPr>
              <a:spLocks noChangeShapeType="1"/>
            </p:cNvSpPr>
            <p:nvPr/>
          </p:nvSpPr>
          <p:spPr bwMode="auto">
            <a:xfrm>
              <a:off x="2471" y="1904"/>
              <a:ext cx="64" cy="9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Line 6"/>
            <p:cNvSpPr>
              <a:spLocks noChangeShapeType="1"/>
            </p:cNvSpPr>
            <p:nvPr/>
          </p:nvSpPr>
          <p:spPr bwMode="auto">
            <a:xfrm flipH="1">
              <a:off x="3543" y="1872"/>
              <a:ext cx="328" cy="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336" y="1680"/>
              <a:ext cx="92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000">
                  <a:solidFill>
                    <a:schemeClr val="tx2"/>
                  </a:solidFill>
                  <a:latin typeface="Liberation Sans" charset="0"/>
                </a:rPr>
                <a:t>single crystal</a:t>
              </a:r>
            </a:p>
          </p:txBody>
        </p:sp>
        <p:sp>
          <p:nvSpPr>
            <p:cNvPr id="38923" name="Rectangle 10"/>
            <p:cNvSpPr>
              <a:spLocks noChangeArrowheads="1"/>
            </p:cNvSpPr>
            <p:nvPr/>
          </p:nvSpPr>
          <p:spPr bwMode="auto">
            <a:xfrm>
              <a:off x="2057" y="1488"/>
              <a:ext cx="82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>
                  <a:solidFill>
                    <a:schemeClr val="tx2"/>
                  </a:solidFill>
                  <a:latin typeface="Liberation Sans" charset="0"/>
                </a:rPr>
                <a:t>polycrystal:</a:t>
              </a:r>
            </a:p>
            <a:p>
              <a:pPr algn="ctr"/>
              <a:r>
                <a:rPr lang="en-US" altLang="en-US" sz="2000">
                  <a:solidFill>
                    <a:schemeClr val="tx2"/>
                  </a:solidFill>
                  <a:latin typeface="Liberation Sans" charset="0"/>
                </a:rPr>
                <a:t>no porosity</a:t>
              </a:r>
            </a:p>
          </p:txBody>
        </p:sp>
        <p:sp>
          <p:nvSpPr>
            <p:cNvPr id="38924" name="Rectangle 11"/>
            <p:cNvSpPr>
              <a:spLocks noChangeArrowheads="1"/>
            </p:cNvSpPr>
            <p:nvPr/>
          </p:nvSpPr>
          <p:spPr bwMode="auto">
            <a:xfrm>
              <a:off x="3471" y="1488"/>
              <a:ext cx="1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2000">
                  <a:solidFill>
                    <a:schemeClr val="tx2"/>
                  </a:solidFill>
                  <a:latin typeface="Liberation Sans" charset="0"/>
                </a:rPr>
                <a:t>polycrystal:</a:t>
              </a:r>
            </a:p>
            <a:p>
              <a:pPr algn="ctr"/>
              <a:r>
                <a:rPr lang="en-US" altLang="en-US" sz="2000">
                  <a:solidFill>
                    <a:schemeClr val="tx2"/>
                  </a:solidFill>
                  <a:latin typeface="Liberation Sans" charset="0"/>
                </a:rPr>
                <a:t>some porosity</a:t>
              </a:r>
            </a:p>
          </p:txBody>
        </p:sp>
      </p:grpSp>
      <p:sp>
        <p:nvSpPr>
          <p:cNvPr id="38917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Liberation Sans" charset="0"/>
                <a:ea typeface="ＭＳ Ｐゴシック" pitchFamily="34" charset="-128"/>
              </a:rPr>
              <a:t>OPTICAL</a:t>
            </a:r>
          </a:p>
        </p:txBody>
      </p:sp>
    </p:spTree>
    <p:extLst>
      <p:ext uri="{BB962C8B-B14F-4D97-AF65-F5344CB8AC3E}">
        <p14:creationId xmlns:p14="http://schemas.microsoft.com/office/powerpoint/2010/main" val="304714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Liberation Sans" charset="0"/>
                <a:ea typeface="ＭＳ Ｐゴシック" pitchFamily="34" charset="-128"/>
              </a:rPr>
              <a:t>DETERIORATIVE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457200" y="1692275"/>
            <a:ext cx="304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Liberation Sans" charset="0"/>
              </a:rPr>
              <a:t>•  Stress &amp; Saltwater...</a:t>
            </a:r>
          </a:p>
          <a:p>
            <a:r>
              <a:rPr lang="en-US" altLang="en-US" sz="2200" dirty="0">
                <a:latin typeface="Liberation Sans" charset="0"/>
              </a:rPr>
              <a:t>    -- causes cracks! </a:t>
            </a:r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609600" y="5222875"/>
            <a:ext cx="2970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  <a:latin typeface="Liberation Sans" charset="0"/>
              </a:rPr>
              <a:t>Fig. 17.21, </a:t>
            </a:r>
            <a:r>
              <a:rPr lang="en-US" altLang="en-US" sz="1200" i="1" dirty="0" err="1">
                <a:solidFill>
                  <a:srgbClr val="000000"/>
                </a:solidFill>
                <a:latin typeface="Liberation Sans" charset="0"/>
              </a:rPr>
              <a:t>Callister</a:t>
            </a:r>
            <a:r>
              <a:rPr lang="en-US" altLang="en-US" sz="1200" i="1" dirty="0">
                <a:solidFill>
                  <a:srgbClr val="000000"/>
                </a:solidFill>
                <a:latin typeface="Liberation Sans" charset="0"/>
              </a:rPr>
              <a:t> &amp; </a:t>
            </a:r>
            <a:r>
              <a:rPr lang="en-US" altLang="en-US" sz="1200" i="1" dirty="0" err="1">
                <a:solidFill>
                  <a:srgbClr val="000000"/>
                </a:solidFill>
                <a:latin typeface="Liberation Sans" charset="0"/>
              </a:rPr>
              <a:t>Rethwisch</a:t>
            </a:r>
            <a:r>
              <a:rPr lang="en-US" altLang="en-US" sz="1200" i="1" dirty="0">
                <a:solidFill>
                  <a:srgbClr val="000000"/>
                </a:solidFill>
                <a:latin typeface="Liberation Sans" charset="0"/>
              </a:rPr>
              <a:t> 9e. </a:t>
            </a:r>
            <a:br>
              <a:rPr lang="en-US" altLang="en-US" sz="1200" i="1" dirty="0">
                <a:solidFill>
                  <a:srgbClr val="000000"/>
                </a:solidFill>
                <a:latin typeface="Liberation Sans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Liberation Sans" charset="0"/>
              </a:rPr>
              <a:t>(from </a:t>
            </a:r>
            <a:r>
              <a:rPr lang="en-US" altLang="en-US" sz="1000" i="1" dirty="0">
                <a:solidFill>
                  <a:srgbClr val="000000"/>
                </a:solidFill>
                <a:latin typeface="Liberation Sans" charset="0"/>
              </a:rPr>
              <a:t>Marine Corrosion, Causes, and Prevention</a:t>
            </a:r>
            <a:r>
              <a:rPr lang="en-US" altLang="en-US" sz="1000" dirty="0">
                <a:solidFill>
                  <a:srgbClr val="000000"/>
                </a:solidFill>
                <a:latin typeface="Liberation Sans" charset="0"/>
              </a:rPr>
              <a:t>, John Wiley and Sons, Inc., 1975.)</a:t>
            </a:r>
          </a:p>
        </p:txBody>
      </p:sp>
      <p:sp>
        <p:nvSpPr>
          <p:cNvPr id="40965" name="Rectangle 20"/>
          <p:cNvSpPr>
            <a:spLocks noChangeArrowheads="1"/>
          </p:cNvSpPr>
          <p:nvPr/>
        </p:nvSpPr>
        <p:spPr bwMode="auto">
          <a:xfrm>
            <a:off x="4572000" y="1625600"/>
            <a:ext cx="3497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Liberation Sans" charset="0"/>
              </a:rPr>
              <a:t>•  Heat treatment:</a:t>
            </a:r>
            <a:r>
              <a:rPr lang="en-US" altLang="en-US" sz="2200">
                <a:latin typeface="Liberation Sans" charset="0"/>
              </a:rPr>
              <a:t>  slows</a:t>
            </a:r>
            <a:endParaRPr lang="en-US" altLang="en-US">
              <a:latin typeface="Liberation Sans" charset="0"/>
            </a:endParaRPr>
          </a:p>
          <a:p>
            <a:r>
              <a:rPr lang="en-US" altLang="en-US" sz="2200">
                <a:latin typeface="Liberation Sans" charset="0"/>
              </a:rPr>
              <a:t>    crack speed in salt water! </a:t>
            </a:r>
          </a:p>
        </p:txBody>
      </p:sp>
      <p:sp>
        <p:nvSpPr>
          <p:cNvPr id="40966" name="Rectangle 21"/>
          <p:cNvSpPr>
            <a:spLocks noChangeArrowheads="1"/>
          </p:cNvSpPr>
          <p:nvPr/>
        </p:nvSpPr>
        <p:spPr bwMode="auto">
          <a:xfrm>
            <a:off x="4995863" y="5480050"/>
            <a:ext cx="38211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Liberation Sans" charset="0"/>
              </a:rPr>
              <a:t>Adapted from Fig. 11.20(b), R.W. Hertzberg, "Deformation and Fracture Mechanics of Engineering Materials" (4th ed.), p. 505, John Wiley and Sons, 1996.  (Original source:  Markus O. </a:t>
            </a:r>
            <a:r>
              <a:rPr lang="en-US" altLang="en-US" sz="1000" dirty="0" err="1">
                <a:solidFill>
                  <a:srgbClr val="000000"/>
                </a:solidFill>
                <a:latin typeface="Liberation Sans" charset="0"/>
              </a:rPr>
              <a:t>Speidel</a:t>
            </a:r>
            <a:r>
              <a:rPr lang="en-US" altLang="en-US" sz="1000" dirty="0">
                <a:solidFill>
                  <a:srgbClr val="000000"/>
                </a:solidFill>
                <a:latin typeface="Liberation Sans" charset="0"/>
              </a:rPr>
              <a:t>, Brown </a:t>
            </a:r>
            <a:r>
              <a:rPr lang="en-US" altLang="en-US" sz="1000" dirty="0" err="1">
                <a:solidFill>
                  <a:srgbClr val="000000"/>
                </a:solidFill>
                <a:latin typeface="Liberation Sans" charset="0"/>
              </a:rPr>
              <a:t>Boveri</a:t>
            </a:r>
            <a:r>
              <a:rPr lang="en-US" altLang="en-US" sz="1000" dirty="0">
                <a:solidFill>
                  <a:srgbClr val="000000"/>
                </a:solidFill>
                <a:latin typeface="Liberation Sans" charset="0"/>
              </a:rPr>
              <a:t> Co.)</a:t>
            </a:r>
          </a:p>
        </p:txBody>
      </p:sp>
      <p:grpSp>
        <p:nvGrpSpPr>
          <p:cNvPr id="40967" name="Group 60"/>
          <p:cNvGrpSpPr>
            <a:grpSpLocks/>
          </p:cNvGrpSpPr>
          <p:nvPr/>
        </p:nvGrpSpPr>
        <p:grpSpPr bwMode="auto">
          <a:xfrm>
            <a:off x="4778375" y="2924175"/>
            <a:ext cx="3992563" cy="2216150"/>
            <a:chOff x="2989" y="1200"/>
            <a:chExt cx="1881" cy="1044"/>
          </a:xfrm>
        </p:grpSpPr>
        <p:sp>
          <p:nvSpPr>
            <p:cNvPr id="40972" name="Rectangle 23"/>
            <p:cNvSpPr>
              <a:spLocks noChangeArrowheads="1"/>
            </p:cNvSpPr>
            <p:nvPr/>
          </p:nvSpPr>
          <p:spPr bwMode="auto">
            <a:xfrm>
              <a:off x="4203" y="1383"/>
              <a:ext cx="30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ja-JP" altLang="en-US" sz="1500">
                  <a:solidFill>
                    <a:srgbClr val="990000"/>
                  </a:solidFill>
                  <a:latin typeface="Liberation Sans" charset="0"/>
                </a:rPr>
                <a:t>“</a:t>
              </a:r>
              <a:r>
                <a:rPr lang="en-US" altLang="ja-JP" sz="1500">
                  <a:solidFill>
                    <a:srgbClr val="990000"/>
                  </a:solidFill>
                  <a:latin typeface="Liberation Sans" charset="0"/>
                </a:rPr>
                <a:t>held at </a:t>
              </a:r>
              <a:endParaRPr lang="en-US" altLang="en-US">
                <a:latin typeface="Liberation Sans" charset="0"/>
              </a:endParaRPr>
            </a:p>
          </p:txBody>
        </p:sp>
        <p:sp>
          <p:nvSpPr>
            <p:cNvPr id="40973" name="Rectangle 24"/>
            <p:cNvSpPr>
              <a:spLocks noChangeArrowheads="1"/>
            </p:cNvSpPr>
            <p:nvPr/>
          </p:nvSpPr>
          <p:spPr bwMode="auto">
            <a:xfrm>
              <a:off x="4203" y="1523"/>
              <a:ext cx="56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990000"/>
                  </a:solidFill>
                  <a:latin typeface="Liberation Sans" charset="0"/>
                </a:rPr>
                <a:t>160°C for 1 hr </a:t>
              </a:r>
              <a:endParaRPr lang="en-US" altLang="en-US">
                <a:latin typeface="Liberation Sans" charset="0"/>
              </a:endParaRPr>
            </a:p>
          </p:txBody>
        </p:sp>
        <p:sp>
          <p:nvSpPr>
            <p:cNvPr id="40974" name="Rectangle 25"/>
            <p:cNvSpPr>
              <a:spLocks noChangeArrowheads="1"/>
            </p:cNvSpPr>
            <p:nvPr/>
          </p:nvSpPr>
          <p:spPr bwMode="auto">
            <a:xfrm>
              <a:off x="4203" y="1662"/>
              <a:ext cx="59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990000"/>
                  </a:solidFill>
                  <a:latin typeface="Liberation Sans" charset="0"/>
                </a:rPr>
                <a:t>before testing</a:t>
              </a:r>
              <a:r>
                <a:rPr lang="ja-JP" altLang="en-US" sz="1500">
                  <a:solidFill>
                    <a:srgbClr val="990000"/>
                  </a:solidFill>
                  <a:latin typeface="Liberation Sans" charset="0"/>
                </a:rPr>
                <a:t>”</a:t>
              </a:r>
              <a:endParaRPr lang="en-US" altLang="en-US">
                <a:latin typeface="Liberation Sans" charset="0"/>
              </a:endParaRPr>
            </a:p>
          </p:txBody>
        </p:sp>
        <p:grpSp>
          <p:nvGrpSpPr>
            <p:cNvPr id="40975" name="Group 26"/>
            <p:cNvGrpSpPr>
              <a:grpSpLocks/>
            </p:cNvGrpSpPr>
            <p:nvPr/>
          </p:nvGrpSpPr>
          <p:grpSpPr bwMode="auto">
            <a:xfrm>
              <a:off x="3428" y="2114"/>
              <a:ext cx="1442" cy="67"/>
              <a:chOff x="3428" y="2114"/>
              <a:chExt cx="1442" cy="67"/>
            </a:xfrm>
          </p:grpSpPr>
          <p:sp>
            <p:nvSpPr>
              <p:cNvPr id="40998" name="Freeform 27"/>
              <p:cNvSpPr>
                <a:spLocks/>
              </p:cNvSpPr>
              <p:nvPr/>
            </p:nvSpPr>
            <p:spPr bwMode="auto">
              <a:xfrm>
                <a:off x="4797" y="2114"/>
                <a:ext cx="73" cy="67"/>
              </a:xfrm>
              <a:custGeom>
                <a:avLst/>
                <a:gdLst>
                  <a:gd name="T0" fmla="*/ 73 w 73"/>
                  <a:gd name="T1" fmla="*/ 33 h 67"/>
                  <a:gd name="T2" fmla="*/ 0 w 73"/>
                  <a:gd name="T3" fmla="*/ 67 h 67"/>
                  <a:gd name="T4" fmla="*/ 27 w 73"/>
                  <a:gd name="T5" fmla="*/ 33 h 67"/>
                  <a:gd name="T6" fmla="*/ 0 w 73"/>
                  <a:gd name="T7" fmla="*/ 0 h 67"/>
                  <a:gd name="T8" fmla="*/ 73 w 73"/>
                  <a:gd name="T9" fmla="*/ 3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67"/>
                  <a:gd name="T17" fmla="*/ 73 w 73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67">
                    <a:moveTo>
                      <a:pt x="73" y="33"/>
                    </a:moveTo>
                    <a:lnTo>
                      <a:pt x="0" y="67"/>
                    </a:lnTo>
                    <a:lnTo>
                      <a:pt x="27" y="33"/>
                    </a:lnTo>
                    <a:lnTo>
                      <a:pt x="0" y="0"/>
                    </a:lnTo>
                    <a:lnTo>
                      <a:pt x="73" y="33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9" name="Line 28"/>
              <p:cNvSpPr>
                <a:spLocks noChangeShapeType="1"/>
              </p:cNvSpPr>
              <p:nvPr/>
            </p:nvSpPr>
            <p:spPr bwMode="auto">
              <a:xfrm>
                <a:off x="3428" y="2147"/>
                <a:ext cx="1396" cy="1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76" name="Line 29"/>
            <p:cNvSpPr>
              <a:spLocks noChangeShapeType="1"/>
            </p:cNvSpPr>
            <p:nvPr/>
          </p:nvSpPr>
          <p:spPr bwMode="auto">
            <a:xfrm flipV="1">
              <a:off x="3634" y="2061"/>
              <a:ext cx="1" cy="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30"/>
            <p:cNvSpPr>
              <a:spLocks noChangeShapeType="1"/>
            </p:cNvSpPr>
            <p:nvPr/>
          </p:nvSpPr>
          <p:spPr bwMode="auto">
            <a:xfrm flipV="1">
              <a:off x="3847" y="2061"/>
              <a:ext cx="1" cy="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31"/>
            <p:cNvSpPr>
              <a:spLocks noChangeShapeType="1"/>
            </p:cNvSpPr>
            <p:nvPr/>
          </p:nvSpPr>
          <p:spPr bwMode="auto">
            <a:xfrm flipV="1">
              <a:off x="4059" y="2061"/>
              <a:ext cx="1" cy="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Line 32"/>
            <p:cNvSpPr>
              <a:spLocks noChangeShapeType="1"/>
            </p:cNvSpPr>
            <p:nvPr/>
          </p:nvSpPr>
          <p:spPr bwMode="auto">
            <a:xfrm flipV="1">
              <a:off x="4272" y="2061"/>
              <a:ext cx="1" cy="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Line 33"/>
            <p:cNvSpPr>
              <a:spLocks noChangeShapeType="1"/>
            </p:cNvSpPr>
            <p:nvPr/>
          </p:nvSpPr>
          <p:spPr bwMode="auto">
            <a:xfrm flipV="1">
              <a:off x="4485" y="2061"/>
              <a:ext cx="1" cy="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Line 34"/>
            <p:cNvSpPr>
              <a:spLocks noChangeShapeType="1"/>
            </p:cNvSpPr>
            <p:nvPr/>
          </p:nvSpPr>
          <p:spPr bwMode="auto">
            <a:xfrm flipV="1">
              <a:off x="4697" y="2054"/>
              <a:ext cx="1" cy="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Rectangle 35"/>
            <p:cNvSpPr>
              <a:spLocks noChangeArrowheads="1"/>
            </p:cNvSpPr>
            <p:nvPr/>
          </p:nvSpPr>
          <p:spPr bwMode="auto">
            <a:xfrm>
              <a:off x="3754" y="2121"/>
              <a:ext cx="691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Liberation Sans" charset="0"/>
                </a:rPr>
                <a:t>increasing load</a:t>
              </a:r>
              <a:endParaRPr lang="en-US" altLang="en-US">
                <a:latin typeface="Liberation Sans" charset="0"/>
              </a:endParaRPr>
            </a:p>
          </p:txBody>
        </p:sp>
        <p:sp>
          <p:nvSpPr>
            <p:cNvPr id="40983" name="Rectangle 36"/>
            <p:cNvSpPr>
              <a:spLocks noChangeArrowheads="1"/>
            </p:cNvSpPr>
            <p:nvPr/>
          </p:nvSpPr>
          <p:spPr bwMode="auto">
            <a:xfrm rot="-5400000">
              <a:off x="2642" y="1669"/>
              <a:ext cx="817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Liberation Sans" charset="0"/>
                </a:rPr>
                <a:t>crack speed (m/s)</a:t>
              </a:r>
              <a:endParaRPr lang="en-US" altLang="en-US">
                <a:latin typeface="Liberation Sans" charset="0"/>
              </a:endParaRPr>
            </a:p>
          </p:txBody>
        </p:sp>
        <p:grpSp>
          <p:nvGrpSpPr>
            <p:cNvPr id="40984" name="Group 37"/>
            <p:cNvGrpSpPr>
              <a:grpSpLocks/>
            </p:cNvGrpSpPr>
            <p:nvPr/>
          </p:nvGrpSpPr>
          <p:grpSpPr bwMode="auto">
            <a:xfrm>
              <a:off x="3395" y="1200"/>
              <a:ext cx="66" cy="957"/>
              <a:chOff x="3395" y="1170"/>
              <a:chExt cx="66" cy="957"/>
            </a:xfrm>
          </p:grpSpPr>
          <p:sp>
            <p:nvSpPr>
              <p:cNvPr id="40996" name="Freeform 38"/>
              <p:cNvSpPr>
                <a:spLocks/>
              </p:cNvSpPr>
              <p:nvPr/>
            </p:nvSpPr>
            <p:spPr bwMode="auto">
              <a:xfrm>
                <a:off x="3395" y="1170"/>
                <a:ext cx="66" cy="74"/>
              </a:xfrm>
              <a:custGeom>
                <a:avLst/>
                <a:gdLst>
                  <a:gd name="T0" fmla="*/ 33 w 66"/>
                  <a:gd name="T1" fmla="*/ 0 h 74"/>
                  <a:gd name="T2" fmla="*/ 66 w 66"/>
                  <a:gd name="T3" fmla="*/ 74 h 74"/>
                  <a:gd name="T4" fmla="*/ 33 w 66"/>
                  <a:gd name="T5" fmla="*/ 47 h 74"/>
                  <a:gd name="T6" fmla="*/ 0 w 66"/>
                  <a:gd name="T7" fmla="*/ 74 h 74"/>
                  <a:gd name="T8" fmla="*/ 33 w 66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74"/>
                  <a:gd name="T17" fmla="*/ 66 w 6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74">
                    <a:moveTo>
                      <a:pt x="33" y="0"/>
                    </a:moveTo>
                    <a:lnTo>
                      <a:pt x="66" y="74"/>
                    </a:lnTo>
                    <a:lnTo>
                      <a:pt x="33" y="47"/>
                    </a:lnTo>
                    <a:lnTo>
                      <a:pt x="0" y="7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7" name="Line 39"/>
              <p:cNvSpPr>
                <a:spLocks noChangeShapeType="1"/>
              </p:cNvSpPr>
              <p:nvPr/>
            </p:nvSpPr>
            <p:spPr bwMode="auto">
              <a:xfrm flipV="1">
                <a:off x="3428" y="1217"/>
                <a:ext cx="1" cy="91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85" name="Freeform 40"/>
            <p:cNvSpPr>
              <a:spLocks/>
            </p:cNvSpPr>
            <p:nvPr/>
          </p:nvSpPr>
          <p:spPr bwMode="auto">
            <a:xfrm>
              <a:off x="3667" y="1277"/>
              <a:ext cx="465" cy="684"/>
            </a:xfrm>
            <a:custGeom>
              <a:avLst/>
              <a:gdLst>
                <a:gd name="T0" fmla="*/ 0 w 465"/>
                <a:gd name="T1" fmla="*/ 684 h 684"/>
                <a:gd name="T2" fmla="*/ 73 w 465"/>
                <a:gd name="T3" fmla="*/ 186 h 684"/>
                <a:gd name="T4" fmla="*/ 93 w 465"/>
                <a:gd name="T5" fmla="*/ 66 h 684"/>
                <a:gd name="T6" fmla="*/ 133 w 465"/>
                <a:gd name="T7" fmla="*/ 6 h 684"/>
                <a:gd name="T8" fmla="*/ 153 w 465"/>
                <a:gd name="T9" fmla="*/ 0 h 684"/>
                <a:gd name="T10" fmla="*/ 465 w 465"/>
                <a:gd name="T11" fmla="*/ 6 h 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5"/>
                <a:gd name="T19" fmla="*/ 0 h 684"/>
                <a:gd name="T20" fmla="*/ 465 w 465"/>
                <a:gd name="T21" fmla="*/ 684 h 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5" h="684">
                  <a:moveTo>
                    <a:pt x="0" y="684"/>
                  </a:moveTo>
                  <a:lnTo>
                    <a:pt x="73" y="186"/>
                  </a:lnTo>
                  <a:lnTo>
                    <a:pt x="93" y="66"/>
                  </a:lnTo>
                  <a:lnTo>
                    <a:pt x="133" y="6"/>
                  </a:lnTo>
                  <a:lnTo>
                    <a:pt x="153" y="0"/>
                  </a:lnTo>
                  <a:lnTo>
                    <a:pt x="465" y="6"/>
                  </a:lnTo>
                </a:path>
              </a:pathLst>
            </a:custGeom>
            <a:noFill/>
            <a:ln w="571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Rectangle 41"/>
            <p:cNvSpPr>
              <a:spLocks noChangeArrowheads="1"/>
            </p:cNvSpPr>
            <p:nvPr/>
          </p:nvSpPr>
          <p:spPr bwMode="auto">
            <a:xfrm>
              <a:off x="4203" y="1237"/>
              <a:ext cx="25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ja-JP" altLang="en-US" sz="1500">
                  <a:solidFill>
                    <a:srgbClr val="000099"/>
                  </a:solidFill>
                  <a:latin typeface="Liberation Sans" charset="0"/>
                </a:rPr>
                <a:t>“</a:t>
              </a:r>
              <a:r>
                <a:rPr lang="en-US" altLang="ja-JP" sz="1500">
                  <a:solidFill>
                    <a:srgbClr val="000099"/>
                  </a:solidFill>
                  <a:latin typeface="Liberation Sans" charset="0"/>
                </a:rPr>
                <a:t>as-is</a:t>
              </a:r>
              <a:r>
                <a:rPr lang="ja-JP" altLang="en-US" sz="1500">
                  <a:solidFill>
                    <a:srgbClr val="000099"/>
                  </a:solidFill>
                  <a:latin typeface="Liberation Sans" charset="0"/>
                </a:rPr>
                <a:t>”</a:t>
              </a:r>
              <a:endParaRPr lang="en-US" altLang="en-US">
                <a:latin typeface="Liberation Sans" charset="0"/>
              </a:endParaRPr>
            </a:p>
          </p:txBody>
        </p:sp>
        <p:sp>
          <p:nvSpPr>
            <p:cNvPr id="40987" name="Freeform 42"/>
            <p:cNvSpPr>
              <a:spLocks/>
            </p:cNvSpPr>
            <p:nvPr/>
          </p:nvSpPr>
          <p:spPr bwMode="auto">
            <a:xfrm>
              <a:off x="3734" y="1489"/>
              <a:ext cx="392" cy="246"/>
            </a:xfrm>
            <a:custGeom>
              <a:avLst/>
              <a:gdLst>
                <a:gd name="T0" fmla="*/ 392 w 392"/>
                <a:gd name="T1" fmla="*/ 0 h 246"/>
                <a:gd name="T2" fmla="*/ 192 w 392"/>
                <a:gd name="T3" fmla="*/ 0 h 246"/>
                <a:gd name="T4" fmla="*/ 133 w 392"/>
                <a:gd name="T5" fmla="*/ 20 h 246"/>
                <a:gd name="T6" fmla="*/ 73 w 392"/>
                <a:gd name="T7" fmla="*/ 80 h 246"/>
                <a:gd name="T8" fmla="*/ 13 w 392"/>
                <a:gd name="T9" fmla="*/ 200 h 246"/>
                <a:gd name="T10" fmla="*/ 0 w 392"/>
                <a:gd name="T11" fmla="*/ 246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2"/>
                <a:gd name="T19" fmla="*/ 0 h 246"/>
                <a:gd name="T20" fmla="*/ 392 w 3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2" h="246">
                  <a:moveTo>
                    <a:pt x="392" y="0"/>
                  </a:moveTo>
                  <a:lnTo>
                    <a:pt x="192" y="0"/>
                  </a:lnTo>
                  <a:lnTo>
                    <a:pt x="133" y="20"/>
                  </a:lnTo>
                  <a:lnTo>
                    <a:pt x="73" y="80"/>
                  </a:lnTo>
                  <a:lnTo>
                    <a:pt x="13" y="200"/>
                  </a:lnTo>
                  <a:lnTo>
                    <a:pt x="0" y="246"/>
                  </a:lnTo>
                </a:path>
              </a:pathLst>
            </a:custGeom>
            <a:noFill/>
            <a:ln w="571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Rectangle 43"/>
            <p:cNvSpPr>
              <a:spLocks noChangeArrowheads="1"/>
            </p:cNvSpPr>
            <p:nvPr/>
          </p:nvSpPr>
          <p:spPr bwMode="auto">
            <a:xfrm>
              <a:off x="3204" y="1808"/>
              <a:ext cx="1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Liberation Sans" charset="0"/>
                </a:rPr>
                <a:t>10</a:t>
              </a:r>
              <a:r>
                <a:rPr lang="en-US" altLang="en-US" sz="1500" baseline="30000">
                  <a:solidFill>
                    <a:srgbClr val="000000"/>
                  </a:solidFill>
                  <a:latin typeface="Liberation Sans" charset="0"/>
                </a:rPr>
                <a:t>-10</a:t>
              </a:r>
              <a:endParaRPr lang="en-US" altLang="en-US">
                <a:latin typeface="Liberation Sans" charset="0"/>
              </a:endParaRPr>
            </a:p>
          </p:txBody>
        </p:sp>
        <p:sp>
          <p:nvSpPr>
            <p:cNvPr id="40989" name="Rectangle 45"/>
            <p:cNvSpPr>
              <a:spLocks noChangeArrowheads="1"/>
            </p:cNvSpPr>
            <p:nvPr/>
          </p:nvSpPr>
          <p:spPr bwMode="auto">
            <a:xfrm>
              <a:off x="3204" y="1237"/>
              <a:ext cx="15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Liberation Sans" charset="0"/>
                </a:rPr>
                <a:t>10</a:t>
              </a:r>
              <a:r>
                <a:rPr lang="en-US" altLang="en-US" sz="1500" baseline="30000">
                  <a:solidFill>
                    <a:srgbClr val="000000"/>
                  </a:solidFill>
                  <a:latin typeface="Liberation Sans" charset="0"/>
                </a:rPr>
                <a:t>-8</a:t>
              </a:r>
              <a:endParaRPr lang="en-US" altLang="en-US">
                <a:latin typeface="Liberation Sans" charset="0"/>
              </a:endParaRPr>
            </a:p>
          </p:txBody>
        </p:sp>
        <p:sp>
          <p:nvSpPr>
            <p:cNvPr id="40990" name="Line 47"/>
            <p:cNvSpPr>
              <a:spLocks noChangeShapeType="1"/>
            </p:cNvSpPr>
            <p:nvPr/>
          </p:nvSpPr>
          <p:spPr bwMode="auto">
            <a:xfrm>
              <a:off x="3428" y="1297"/>
              <a:ext cx="6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48"/>
            <p:cNvSpPr>
              <a:spLocks noChangeShapeType="1"/>
            </p:cNvSpPr>
            <p:nvPr/>
          </p:nvSpPr>
          <p:spPr bwMode="auto">
            <a:xfrm>
              <a:off x="3428" y="1576"/>
              <a:ext cx="6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49"/>
            <p:cNvSpPr>
              <a:spLocks noChangeShapeType="1"/>
            </p:cNvSpPr>
            <p:nvPr/>
          </p:nvSpPr>
          <p:spPr bwMode="auto">
            <a:xfrm>
              <a:off x="3428" y="1855"/>
              <a:ext cx="6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Rectangle 50"/>
            <p:cNvSpPr>
              <a:spLocks noChangeArrowheads="1"/>
            </p:cNvSpPr>
            <p:nvPr/>
          </p:nvSpPr>
          <p:spPr bwMode="auto">
            <a:xfrm>
              <a:off x="3933" y="1802"/>
              <a:ext cx="532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Liberation Sans" charset="0"/>
                </a:rPr>
                <a:t>Alloy 7178 tested in </a:t>
              </a:r>
              <a:endParaRPr lang="en-US" altLang="en-US">
                <a:latin typeface="Liberation Sans" charset="0"/>
              </a:endParaRPr>
            </a:p>
          </p:txBody>
        </p:sp>
        <p:sp>
          <p:nvSpPr>
            <p:cNvPr id="40994" name="Rectangle 51"/>
            <p:cNvSpPr>
              <a:spLocks noChangeArrowheads="1"/>
            </p:cNvSpPr>
            <p:nvPr/>
          </p:nvSpPr>
          <p:spPr bwMode="auto">
            <a:xfrm>
              <a:off x="3933" y="1895"/>
              <a:ext cx="65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Liberation Sans" charset="0"/>
                </a:rPr>
                <a:t>saturated aqueous NaCl </a:t>
              </a:r>
              <a:endParaRPr lang="en-US" altLang="en-US">
                <a:latin typeface="Liberation Sans" charset="0"/>
              </a:endParaRPr>
            </a:p>
          </p:txBody>
        </p:sp>
        <p:sp>
          <p:nvSpPr>
            <p:cNvPr id="40995" name="Rectangle 52"/>
            <p:cNvSpPr>
              <a:spLocks noChangeArrowheads="1"/>
            </p:cNvSpPr>
            <p:nvPr/>
          </p:nvSpPr>
          <p:spPr bwMode="auto">
            <a:xfrm>
              <a:off x="3933" y="1988"/>
              <a:ext cx="425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Liberation Sans" charset="0"/>
                </a:rPr>
                <a:t>solution at 23°C</a:t>
              </a:r>
              <a:endParaRPr lang="en-US" altLang="en-US">
                <a:latin typeface="Liberation Sans" charset="0"/>
              </a:endParaRPr>
            </a:p>
          </p:txBody>
        </p:sp>
      </p:grpSp>
      <p:grpSp>
        <p:nvGrpSpPr>
          <p:cNvPr id="40968" name="Group 59"/>
          <p:cNvGrpSpPr>
            <a:grpSpLocks/>
          </p:cNvGrpSpPr>
          <p:nvPr/>
        </p:nvGrpSpPr>
        <p:grpSpPr bwMode="auto">
          <a:xfrm>
            <a:off x="627063" y="2598738"/>
            <a:ext cx="3316287" cy="2519362"/>
            <a:chOff x="395" y="939"/>
            <a:chExt cx="2089" cy="1587"/>
          </a:xfrm>
        </p:grpSpPr>
        <p:graphicFrame>
          <p:nvGraphicFramePr>
            <p:cNvPr id="40969" name="Object 0"/>
            <p:cNvGraphicFramePr>
              <a:graphicFrameLocks noChangeAspect="1"/>
            </p:cNvGraphicFramePr>
            <p:nvPr/>
          </p:nvGraphicFramePr>
          <p:xfrm>
            <a:off x="395" y="1151"/>
            <a:ext cx="1388" cy="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Image" r:id="rId4" imgW="914402" imgH="1011595" progId="Photoshop.Image.9">
                    <p:embed/>
                  </p:oleObj>
                </mc:Choice>
                <mc:Fallback>
                  <p:oleObj name="Image" r:id="rId4" imgW="914402" imgH="1011595" progId="Photoshop.Image.9">
                    <p:embed/>
                    <p:pic>
                      <p:nvPicPr>
                        <p:cNvPr id="40969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" y="1151"/>
                          <a:ext cx="1388" cy="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0" name="Line 8"/>
            <p:cNvSpPr>
              <a:spLocks noChangeShapeType="1"/>
            </p:cNvSpPr>
            <p:nvPr/>
          </p:nvSpPr>
          <p:spPr bwMode="auto">
            <a:xfrm flipV="1">
              <a:off x="1552" y="1416"/>
              <a:ext cx="5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971" name="Object 1"/>
            <p:cNvGraphicFramePr>
              <a:graphicFrameLocks noChangeAspect="1"/>
            </p:cNvGraphicFramePr>
            <p:nvPr/>
          </p:nvGraphicFramePr>
          <p:xfrm>
            <a:off x="2083" y="939"/>
            <a:ext cx="401" cy="1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Image" r:id="rId6" imgW="133920" imgH="462944" progId="Photoshop.Image.9">
                    <p:embed/>
                  </p:oleObj>
                </mc:Choice>
                <mc:Fallback>
                  <p:oleObj name="Image" r:id="rId6" imgW="133920" imgH="462944" progId="Photoshop.Image.9">
                    <p:embed/>
                    <p:pic>
                      <p:nvPicPr>
                        <p:cNvPr id="40971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3" y="939"/>
                          <a:ext cx="401" cy="13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9433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Atomic Structures of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Atom: </a:t>
            </a:r>
            <a:r>
              <a:rPr lang="en-US" sz="2200" dirty="0"/>
              <a:t>Smallest part of an element that retains the properties of that element.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Molecule</a:t>
            </a:r>
            <a:r>
              <a:rPr lang="en-US" sz="2200" dirty="0"/>
              <a:t>: Smallest particle of any substance that exist free and still exhibit all chemical properties of substance. 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812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4958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59" t="17778" r="14976" b="6667"/>
          <a:stretch>
            <a:fillRect/>
          </a:stretch>
        </p:blipFill>
        <p:spPr bwMode="auto">
          <a:xfrm>
            <a:off x="5181600" y="4495800"/>
            <a:ext cx="19363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1752600" y="762000"/>
            <a:ext cx="4038600" cy="1752600"/>
            <a:chOff x="1752600" y="762000"/>
            <a:chExt cx="4038600" cy="1752600"/>
          </a:xfrm>
        </p:grpSpPr>
        <p:sp>
          <p:nvSpPr>
            <p:cNvPr id="8" name="TextBox 7"/>
            <p:cNvSpPr txBox="1"/>
            <p:nvPr/>
          </p:nvSpPr>
          <p:spPr>
            <a:xfrm>
              <a:off x="2743200" y="1143000"/>
              <a:ext cx="23900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n>
                    <a:solidFill>
                      <a:schemeClr val="accent6"/>
                    </a:solidFill>
                  </a:ln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Periods</a:t>
              </a:r>
            </a:p>
          </p:txBody>
        </p:sp>
        <p:sp>
          <p:nvSpPr>
            <p:cNvPr id="9" name="Left Arrow 8"/>
            <p:cNvSpPr/>
            <p:nvPr/>
          </p:nvSpPr>
          <p:spPr>
            <a:xfrm>
              <a:off x="1752600" y="1371600"/>
              <a:ext cx="685800" cy="457200"/>
            </a:xfrm>
            <a:prstGeom prst="lef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1752600" y="1981200"/>
              <a:ext cx="685800" cy="457200"/>
            </a:xfrm>
            <a:prstGeom prst="lef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1752600" y="762000"/>
              <a:ext cx="685800" cy="457200"/>
            </a:xfrm>
            <a:prstGeom prst="lef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Arrow 11"/>
            <p:cNvSpPr/>
            <p:nvPr/>
          </p:nvSpPr>
          <p:spPr>
            <a:xfrm rot="10800000">
              <a:off x="5105400" y="1447800"/>
              <a:ext cx="685800" cy="457200"/>
            </a:xfrm>
            <a:prstGeom prst="lef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Arrow 12"/>
            <p:cNvSpPr/>
            <p:nvPr/>
          </p:nvSpPr>
          <p:spPr>
            <a:xfrm rot="10800000">
              <a:off x="5105400" y="2057400"/>
              <a:ext cx="685800" cy="457200"/>
            </a:xfrm>
            <a:prstGeom prst="lef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13"/>
            <p:cNvSpPr/>
            <p:nvPr/>
          </p:nvSpPr>
          <p:spPr>
            <a:xfrm rot="10800000">
              <a:off x="5105400" y="838200"/>
              <a:ext cx="685800" cy="457200"/>
            </a:xfrm>
            <a:prstGeom prst="lef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0" y="457200"/>
            <a:ext cx="9144000" cy="923330"/>
            <a:chOff x="0" y="457200"/>
            <a:chExt cx="9144000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2743200" y="457200"/>
              <a:ext cx="23506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Groups</a:t>
              </a:r>
            </a:p>
          </p:txBody>
        </p:sp>
        <p:sp>
          <p:nvSpPr>
            <p:cNvPr id="23" name="Left Arrow 22"/>
            <p:cNvSpPr/>
            <p:nvPr/>
          </p:nvSpPr>
          <p:spPr>
            <a:xfrm rot="16200000">
              <a:off x="6972300" y="571500"/>
              <a:ext cx="685800" cy="457200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 Arrow 23"/>
            <p:cNvSpPr/>
            <p:nvPr/>
          </p:nvSpPr>
          <p:spPr>
            <a:xfrm rot="16200000">
              <a:off x="5981700" y="571500"/>
              <a:ext cx="685800" cy="457200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 Arrow 24"/>
            <p:cNvSpPr/>
            <p:nvPr/>
          </p:nvSpPr>
          <p:spPr>
            <a:xfrm rot="16200000">
              <a:off x="-114300" y="571500"/>
              <a:ext cx="685800" cy="457200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Arrow 27"/>
            <p:cNvSpPr/>
            <p:nvPr/>
          </p:nvSpPr>
          <p:spPr>
            <a:xfrm rot="16200000">
              <a:off x="7810500" y="571500"/>
              <a:ext cx="685800" cy="457200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 Arrow 28"/>
            <p:cNvSpPr/>
            <p:nvPr/>
          </p:nvSpPr>
          <p:spPr>
            <a:xfrm rot="16200000">
              <a:off x="495300" y="571500"/>
              <a:ext cx="685800" cy="457200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/>
          </p:nvSpPr>
          <p:spPr>
            <a:xfrm rot="16200000">
              <a:off x="8572500" y="571500"/>
              <a:ext cx="685800" cy="457200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9975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2778-2292-4FD8-A2EF-75182C18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58" y="8965"/>
            <a:ext cx="7765321" cy="735496"/>
          </a:xfrm>
        </p:spPr>
        <p:txBody>
          <a:bodyPr/>
          <a:lstStyle/>
          <a:p>
            <a:r>
              <a:rPr lang="en-US" dirty="0"/>
              <a:t>Todays goals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3EEF886-8137-4E6D-9243-19D8244CD9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5258" y="1674662"/>
            <a:ext cx="7247177" cy="97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350" dirty="0">
              <a:latin typeface="Arial" panose="020B0604020202020204" pitchFamily="34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To be able to explain and draw atomic structure</a:t>
            </a:r>
            <a:endParaRPr lang="en-US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25" dirty="0"/>
              <a:t/>
            </a:r>
            <a:br>
              <a:rPr lang="en-US" altLang="en-US" sz="825" dirty="0"/>
            </a:br>
            <a:endParaRPr lang="en-US" altLang="en-US" sz="1350" dirty="0">
              <a:latin typeface="Arial" panose="020B0604020202020204" pitchFamily="34" charset="0"/>
            </a:endParaRPr>
          </a:p>
        </p:txBody>
      </p:sp>
      <p:pic>
        <p:nvPicPr>
          <p:cNvPr id="5" name="Picture 2" descr="https://lh4.googleusercontent.com/gtkoFXfhRHBUkkmXDsL5qBxeeUZIq8yO53YokaKN3uBAiicLS_3WYOntEnLrj7eOyG4drgAC5XB8TBuPNFRb21IFXmLrYRwi9vZq8T0mU7Cl8I0TsiI4CGFu1Tn1-6v0CkO7fNny278bD--V5g">
            <a:extLst>
              <a:ext uri="{FF2B5EF4-FFF2-40B4-BE49-F238E27FC236}">
                <a16:creationId xmlns:a16="http://schemas.microsoft.com/office/drawing/2014/main" id="{4C06EFBB-F02D-45F5-988B-C61219CAE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61" y="2648005"/>
            <a:ext cx="2957513" cy="29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9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periodic table me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1295400"/>
            <a:ext cx="902546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1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t="6250" b="21250"/>
          <a:stretch>
            <a:fillRect/>
          </a:stretch>
        </p:blipFill>
        <p:spPr bwMode="auto">
          <a:xfrm>
            <a:off x="0" y="1295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Brace 21"/>
          <p:cNvSpPr/>
          <p:nvPr/>
        </p:nvSpPr>
        <p:spPr>
          <a:xfrm rot="16200000">
            <a:off x="457200" y="609600"/>
            <a:ext cx="228600" cy="11430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2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rgbClr val="C00000"/>
                  </a:solidFill>
                </a:ln>
              </a:rPr>
              <a:t>Light Metals</a:t>
            </a:r>
          </a:p>
        </p:txBody>
      </p:sp>
      <p:sp>
        <p:nvSpPr>
          <p:cNvPr id="27" name="Right Brace 26"/>
          <p:cNvSpPr/>
          <p:nvPr/>
        </p:nvSpPr>
        <p:spPr>
          <a:xfrm rot="16200000">
            <a:off x="2200275" y="695325"/>
            <a:ext cx="228600" cy="249555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6800" y="1371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Brittle Metals</a:t>
            </a:r>
          </a:p>
        </p:txBody>
      </p:sp>
      <p:sp>
        <p:nvSpPr>
          <p:cNvPr id="33" name="Right Brace 32"/>
          <p:cNvSpPr/>
          <p:nvPr/>
        </p:nvSpPr>
        <p:spPr>
          <a:xfrm rot="16200000">
            <a:off x="4450196" y="960005"/>
            <a:ext cx="228600" cy="1966191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400" y="144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Ductile Metals</a:t>
            </a:r>
          </a:p>
        </p:txBody>
      </p:sp>
      <p:sp>
        <p:nvSpPr>
          <p:cNvPr id="35" name="Right Brace 34"/>
          <p:cNvSpPr/>
          <p:nvPr/>
        </p:nvSpPr>
        <p:spPr>
          <a:xfrm rot="16200000">
            <a:off x="5709370" y="1682030"/>
            <a:ext cx="235820" cy="529359"/>
          </a:xfrm>
          <a:prstGeom prst="rightBrac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2600" y="228600"/>
            <a:ext cx="461665" cy="167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Low Melting</a:t>
            </a:r>
          </a:p>
        </p:txBody>
      </p:sp>
      <p:sp>
        <p:nvSpPr>
          <p:cNvPr id="37" name="Right Brace 36"/>
          <p:cNvSpPr/>
          <p:nvPr/>
        </p:nvSpPr>
        <p:spPr>
          <a:xfrm rot="16200000">
            <a:off x="7229477" y="466725"/>
            <a:ext cx="228600" cy="2495552"/>
          </a:xfrm>
          <a:prstGeom prst="rightBrace">
            <a:avLst/>
          </a:prstGeom>
          <a:ln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60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rgbClr val="CC0099"/>
                  </a:solidFill>
                </a:ln>
                <a:solidFill>
                  <a:srgbClr val="00B050"/>
                </a:solidFill>
              </a:rPr>
              <a:t>Nonmetals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05336" y="0"/>
            <a:ext cx="738664" cy="1219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CC99"/>
                  </a:solidFill>
                </a:ln>
                <a:solidFill>
                  <a:srgbClr val="00B050"/>
                </a:solidFill>
              </a:rPr>
              <a:t>Inert Gases</a:t>
            </a:r>
          </a:p>
        </p:txBody>
      </p:sp>
      <p:sp>
        <p:nvSpPr>
          <p:cNvPr id="40" name="Right Brace 39"/>
          <p:cNvSpPr/>
          <p:nvPr/>
        </p:nvSpPr>
        <p:spPr>
          <a:xfrm rot="16200000">
            <a:off x="8761411" y="996231"/>
            <a:ext cx="235820" cy="529359"/>
          </a:xfrm>
          <a:prstGeom prst="rightBrace">
            <a:avLst/>
          </a:prstGeom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0800" y="3200400"/>
            <a:ext cx="457200" cy="1828800"/>
          </a:xfrm>
          <a:prstGeom prst="roundRect">
            <a:avLst/>
          </a:prstGeom>
          <a:solidFill>
            <a:srgbClr val="FADA7A">
              <a:alpha val="5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45" idx="2"/>
            <a:endCxn id="42" idx="0"/>
          </p:cNvCxnSpPr>
          <p:nvPr/>
        </p:nvCxnSpPr>
        <p:spPr>
          <a:xfrm>
            <a:off x="2362200" y="2980730"/>
            <a:ext cx="457200" cy="21967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66800" y="2057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5"/>
                  </a:solidFill>
                </a:ln>
                <a:solidFill>
                  <a:srgbClr val="00B050"/>
                </a:solidFill>
              </a:rPr>
              <a:t>Similar alloying elements to promote strength and hardenability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105400" y="3200400"/>
            <a:ext cx="457200" cy="1828800"/>
          </a:xfrm>
          <a:prstGeom prst="roundRect">
            <a:avLst/>
          </a:prstGeom>
          <a:solidFill>
            <a:schemeClr val="accent3">
              <a:lumMod val="75000"/>
              <a:alpha val="50196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endCxn id="47" idx="2"/>
          </p:cNvCxnSpPr>
          <p:nvPr/>
        </p:nvCxnSpPr>
        <p:spPr>
          <a:xfrm flipV="1">
            <a:off x="5334000" y="5029200"/>
            <a:ext cx="0" cy="685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67200" y="5715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Similar  crystal structure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620000" y="3200400"/>
            <a:ext cx="457200" cy="12192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endCxn id="52" idx="2"/>
          </p:cNvCxnSpPr>
          <p:nvPr/>
        </p:nvCxnSpPr>
        <p:spPr>
          <a:xfrm flipV="1">
            <a:off x="7848600" y="4419600"/>
            <a:ext cx="0" cy="13716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858000" y="571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Improve machinability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581400" y="3200400"/>
            <a:ext cx="1524000" cy="6096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819400" y="243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Ferromagnetic</a:t>
            </a:r>
          </a:p>
        </p:txBody>
      </p:sp>
      <p:cxnSp>
        <p:nvCxnSpPr>
          <p:cNvPr id="69" name="Straight Arrow Connector 68"/>
          <p:cNvCxnSpPr>
            <a:stCxn id="66" idx="2"/>
            <a:endCxn id="64" idx="0"/>
          </p:cNvCxnSpPr>
          <p:nvPr/>
        </p:nvCxnSpPr>
        <p:spPr>
          <a:xfrm rot="5400000">
            <a:off x="4147066" y="3004066"/>
            <a:ext cx="392668" cy="158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3581400" y="3810000"/>
            <a:ext cx="1524000" cy="1219200"/>
          </a:xfrm>
          <a:prstGeom prst="roundRect">
            <a:avLst/>
          </a:prstGeom>
          <a:solidFill>
            <a:srgbClr val="FF99CC">
              <a:alpha val="49804"/>
            </a:srgbClr>
          </a:solidFill>
          <a:ln>
            <a:solidFill>
              <a:srgbClr val="FF33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endCxn id="75" idx="2"/>
          </p:cNvCxnSpPr>
          <p:nvPr/>
        </p:nvCxnSpPr>
        <p:spPr>
          <a:xfrm flipV="1">
            <a:off x="2438400" y="5029200"/>
            <a:ext cx="1905000" cy="68580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09600" y="5715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rgbClr val="FF3399"/>
                  </a:solidFill>
                </a:ln>
                <a:solidFill>
                  <a:srgbClr val="00B050"/>
                </a:solidFill>
              </a:rPr>
              <a:t>Resistant to atmospheric conditions. High melting point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709160"/>
          </a:xfrm>
        </p:spPr>
        <p:txBody>
          <a:bodyPr>
            <a:normAutofit/>
          </a:bodyPr>
          <a:lstStyle/>
          <a:p>
            <a:r>
              <a:rPr lang="en-US" dirty="0"/>
              <a:t>All chemical bonds involve electrons</a:t>
            </a:r>
          </a:p>
          <a:p>
            <a:r>
              <a:rPr lang="en-US" dirty="0"/>
              <a:t>Atom becomes an ion when it is electrically non-neutral.</a:t>
            </a:r>
          </a:p>
          <a:p>
            <a:r>
              <a:rPr lang="en-US" dirty="0"/>
              <a:t>If an atom has only a few electrons in a shell, it will tend to lose them to empty the shell. These elements are metals. </a:t>
            </a:r>
          </a:p>
          <a:p>
            <a:r>
              <a:rPr lang="en-US" dirty="0"/>
              <a:t>When an atom has a nearly full electron shell, it will try to find electrons from another atom so that it can fill its outer shell. These elements are usually described as nonmetals.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Bonding: Ionic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63880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600" dirty="0"/>
              <a:t>Involves a metal and a nonmetal ion.</a:t>
            </a:r>
          </a:p>
          <a:p>
            <a:pPr>
              <a:buNone/>
            </a:pPr>
            <a:r>
              <a:rPr lang="en-US" sz="2600" dirty="0"/>
              <a:t>Generally, solid materials with ionic bond:</a:t>
            </a:r>
          </a:p>
          <a:p>
            <a:r>
              <a:rPr lang="en-US" sz="2600" dirty="0"/>
              <a:t>are hard because particles cannot easily slide past one another. </a:t>
            </a:r>
          </a:p>
          <a:p>
            <a:r>
              <a:rPr lang="en-US" sz="2600" dirty="0"/>
              <a:t>are good insulators because there are no free electrons or ions (unless dissolved or melted).</a:t>
            </a:r>
          </a:p>
          <a:p>
            <a:r>
              <a:rPr lang="en-US" sz="2600" dirty="0"/>
              <a:t>are transparent because their electrons are not moving from atom to atom and less likely to interact with light photons.</a:t>
            </a:r>
          </a:p>
          <a:p>
            <a:r>
              <a:rPr lang="en-US" sz="2600" dirty="0"/>
              <a:t>are brittle and tend to cleave rather than deform because bonds are strong.</a:t>
            </a:r>
          </a:p>
          <a:p>
            <a:r>
              <a:rPr lang="en-US" sz="2600" dirty="0"/>
              <a:t>have high melting point because ionic bonds are relatively strong.</a:t>
            </a:r>
          </a:p>
          <a:p>
            <a:endParaRPr lang="en-US" dirty="0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133600"/>
            <a:ext cx="309716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Bonding: Covalent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Involves two or more non-metals</a:t>
            </a:r>
          </a:p>
          <a:p>
            <a:pPr>
              <a:buNone/>
            </a:pPr>
            <a:r>
              <a:rPr lang="en-US" sz="2400" dirty="0"/>
              <a:t>Electrons are shared.</a:t>
            </a:r>
          </a:p>
          <a:p>
            <a:pPr>
              <a:buNone/>
            </a:pPr>
            <a:r>
              <a:rPr lang="en-US" sz="2400" dirty="0"/>
              <a:t>Some common features of materials with covalent bonds:</a:t>
            </a:r>
          </a:p>
          <a:p>
            <a:r>
              <a:rPr lang="en-US" sz="2400" dirty="0"/>
              <a:t>Hard</a:t>
            </a:r>
          </a:p>
          <a:p>
            <a:r>
              <a:rPr lang="en-US" sz="2400" dirty="0"/>
              <a:t>Good insulators</a:t>
            </a:r>
          </a:p>
          <a:p>
            <a:r>
              <a:rPr lang="en-US" sz="2400" dirty="0"/>
              <a:t>Transparent</a:t>
            </a:r>
          </a:p>
          <a:p>
            <a:r>
              <a:rPr lang="en-US" sz="2400" dirty="0"/>
              <a:t>Brittle or cleave rather than deform</a:t>
            </a:r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895600"/>
            <a:ext cx="4095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Bonding: Metallic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709160"/>
          </a:xfrm>
        </p:spPr>
        <p:txBody>
          <a:bodyPr>
            <a:normAutofit/>
          </a:bodyPr>
          <a:lstStyle/>
          <a:p>
            <a:pPr marL="520700" indent="-406400"/>
            <a:r>
              <a:rPr lang="en-US" sz="2200" dirty="0"/>
              <a:t>Involves two or more metals, when some e</a:t>
            </a:r>
            <a:r>
              <a:rPr lang="en-US" sz="2200" baseline="30000" dirty="0"/>
              <a:t>-</a:t>
            </a:r>
            <a:r>
              <a:rPr lang="en-US" sz="2200" dirty="0"/>
              <a:t> in the valence shell separate from the orbit and exist in a free state “cloud”.</a:t>
            </a:r>
          </a:p>
          <a:p>
            <a:pPr marL="520700" indent="-406400"/>
            <a:r>
              <a:rPr lang="en-US" sz="2200" dirty="0"/>
              <a:t>A common characteristic of metallic elements is they contain only one to three electrons in the outer shell.</a:t>
            </a:r>
          </a:p>
          <a:p>
            <a:pPr marL="520700" indent="-406400"/>
            <a:r>
              <a:rPr lang="en-US" sz="2200" dirty="0"/>
              <a:t>Valence electrons have considerable mobility and are able to conduct heat and electricity easily.</a:t>
            </a:r>
          </a:p>
          <a:p>
            <a:pPr marL="520700" indent="-406400"/>
            <a:r>
              <a:rPr lang="en-US" sz="2200" dirty="0"/>
              <a:t>The delocalized nature of the bonds, make it possible for the atoms to slide past each other when the metal is deformed instead of fracturing.</a:t>
            </a:r>
          </a:p>
          <a:p>
            <a:pPr marL="114300" indent="0">
              <a:buNone/>
            </a:pPr>
            <a:endParaRPr lang="en-US" sz="2200" dirty="0"/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0"/>
            <a:ext cx="368084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Bonding: Van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Waals Bond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709160"/>
          </a:xfrm>
        </p:spPr>
        <p:txBody>
          <a:bodyPr>
            <a:normAutofit/>
          </a:bodyPr>
          <a:lstStyle/>
          <a:p>
            <a:r>
              <a:rPr lang="en-US" sz="2200" dirty="0"/>
              <a:t>The van </a:t>
            </a:r>
            <a:r>
              <a:rPr lang="en-US" sz="2200" dirty="0" err="1"/>
              <a:t>der</a:t>
            </a:r>
            <a:r>
              <a:rPr lang="en-US" sz="2200" dirty="0"/>
              <a:t> Waals bond occur to some extent in all materials but are particularly important in plastics and polymers. </a:t>
            </a:r>
          </a:p>
          <a:p>
            <a:r>
              <a:rPr lang="en-US" sz="2200" dirty="0"/>
              <a:t>These materials are made up of a long string molecules consisting of carbon atoms covalently bonded with other atoms, such as hydrogen, nitrogen, oxygen, fluorine. </a:t>
            </a:r>
          </a:p>
          <a:p>
            <a:r>
              <a:rPr lang="en-US" sz="2200" dirty="0"/>
              <a:t>The covalent bonds within the molecules are very strong and rupture only under extreme conditions. </a:t>
            </a:r>
          </a:p>
          <a:p>
            <a:r>
              <a:rPr lang="en-US" sz="2200" dirty="0"/>
              <a:t>The bonds between the molecules that allow sliding and rupture to occur are called van </a:t>
            </a:r>
            <a:r>
              <a:rPr lang="en-US" sz="2200" dirty="0" err="1"/>
              <a:t>der</a:t>
            </a:r>
            <a:r>
              <a:rPr lang="en-US" sz="2200" dirty="0"/>
              <a:t> Waals forces. 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00600"/>
            <a:ext cx="193785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of Engineering Materials</a:t>
            </a:r>
          </a:p>
        </p:txBody>
      </p:sp>
      <p:sp>
        <p:nvSpPr>
          <p:cNvPr id="6" name="Subtitle 5"/>
          <p:cNvSpPr>
            <a:spLocks noGrp="1"/>
          </p:cNvSpPr>
          <p:nvPr>
            <p:ph sz="quarter" idx="1"/>
          </p:nvPr>
        </p:nvSpPr>
        <p:spPr>
          <a:xfrm>
            <a:off x="304800" y="2286000"/>
            <a:ext cx="3660648" cy="342595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The members of a material family have certain features in common: similar properties, similar processing routes, and, often, similar applications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0" y="1447800"/>
            <a:ext cx="5113338" cy="4748035"/>
            <a:chOff x="2484389" y="590550"/>
            <a:chExt cx="4175221" cy="4337933"/>
          </a:xfrm>
        </p:grpSpPr>
        <p:pic>
          <p:nvPicPr>
            <p:cNvPr id="41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4389" y="590550"/>
              <a:ext cx="4175221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TextBox 2"/>
            <p:cNvSpPr txBox="1">
              <a:spLocks noChangeArrowheads="1"/>
            </p:cNvSpPr>
            <p:nvPr/>
          </p:nvSpPr>
          <p:spPr bwMode="auto">
            <a:xfrm>
              <a:off x="3848100" y="4591051"/>
              <a:ext cx="1447800" cy="337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Figure 3.1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+mj-lt"/>
                <a:cs typeface="Arial" charset="0"/>
              </a:rPr>
              <a:t>Stiff – high E</a:t>
            </a:r>
          </a:p>
          <a:p>
            <a:pPr eaLnBrk="1" hangingPunct="1"/>
            <a:r>
              <a:rPr lang="en-US" sz="2400" dirty="0">
                <a:latin typeface="+mj-lt"/>
                <a:cs typeface="Arial" charset="0"/>
              </a:rPr>
              <a:t>Hard</a:t>
            </a:r>
          </a:p>
          <a:p>
            <a:pPr eaLnBrk="1" hangingPunct="1"/>
            <a:r>
              <a:rPr lang="en-US" sz="2400" dirty="0">
                <a:latin typeface="+mj-lt"/>
                <a:cs typeface="Arial" charset="0"/>
              </a:rPr>
              <a:t>Good high temperature strength</a:t>
            </a:r>
          </a:p>
          <a:p>
            <a:pPr eaLnBrk="1" hangingPunct="1"/>
            <a:r>
              <a:rPr lang="en-US" sz="2400" dirty="0">
                <a:latin typeface="+mj-lt"/>
                <a:cs typeface="Arial" charset="0"/>
              </a:rPr>
              <a:t>Good corrosion resistance</a:t>
            </a:r>
          </a:p>
          <a:p>
            <a:pPr eaLnBrk="1" hangingPunct="1"/>
            <a:r>
              <a:rPr lang="en-US" sz="2400" dirty="0">
                <a:latin typeface="+mj-lt"/>
                <a:cs typeface="Arial" charset="0"/>
              </a:rPr>
              <a:t>Brittle</a:t>
            </a:r>
            <a:endParaRPr lang="en-US" sz="2400" baseline="-25000" dirty="0">
              <a:latin typeface="+mj-lt"/>
              <a:cs typeface="Arial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14400"/>
            <a:ext cx="2286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457200"/>
            <a:ext cx="228620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Ceramics</a:t>
            </a:r>
          </a:p>
        </p:txBody>
      </p:sp>
      <p:sp>
        <p:nvSpPr>
          <p:cNvPr id="5126" name="Content Placeholder 2"/>
          <p:cNvSpPr txBox="1">
            <a:spLocks/>
          </p:cNvSpPr>
          <p:nvPr/>
        </p:nvSpPr>
        <p:spPr bwMode="auto">
          <a:xfrm>
            <a:off x="4648200" y="41656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Hard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Corrosion resistant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Electrically insulating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Transparent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Brittle </a:t>
            </a:r>
            <a:endParaRPr lang="en-US" sz="2400" baseline="-250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429000"/>
            <a:ext cx="289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Glasses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31242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+mj-lt"/>
                <a:cs typeface="Arial" charset="0"/>
              </a:rPr>
              <a:t>Light – low </a:t>
            </a:r>
            <a:r>
              <a:rPr lang="el-GR" sz="2400" dirty="0">
                <a:latin typeface="+mj-lt"/>
                <a:cs typeface="Arial" charset="0"/>
              </a:rPr>
              <a:t>ρ</a:t>
            </a:r>
            <a:endParaRPr lang="en-US" sz="2400" dirty="0">
              <a:latin typeface="+mj-lt"/>
              <a:cs typeface="Arial" charset="0"/>
            </a:endParaRPr>
          </a:p>
          <a:p>
            <a:pPr eaLnBrk="1" hangingPunct="1"/>
            <a:r>
              <a:rPr lang="en-US" sz="2400" dirty="0">
                <a:latin typeface="+mj-lt"/>
                <a:cs typeface="Arial" charset="0"/>
              </a:rPr>
              <a:t>Easily shaped</a:t>
            </a:r>
          </a:p>
          <a:p>
            <a:pPr eaLnBrk="1" hangingPunct="1"/>
            <a:r>
              <a:rPr lang="en-US" sz="2400" dirty="0">
                <a:latin typeface="+mj-lt"/>
                <a:cs typeface="Arial" charset="0"/>
              </a:rPr>
              <a:t>High strength per unit weight (</a:t>
            </a:r>
            <a:r>
              <a:rPr lang="el-GR" sz="2400" dirty="0">
                <a:latin typeface="+mj-lt"/>
                <a:cs typeface="Arial" charset="0"/>
              </a:rPr>
              <a:t>σ</a:t>
            </a:r>
            <a:r>
              <a:rPr lang="en-US" sz="2400" dirty="0">
                <a:latin typeface="+mj-lt"/>
                <a:cs typeface="Arial" charset="0"/>
              </a:rPr>
              <a:t>/</a:t>
            </a:r>
            <a:r>
              <a:rPr lang="el-GR" sz="2400" dirty="0">
                <a:latin typeface="+mj-lt"/>
                <a:cs typeface="Arial" charset="0"/>
              </a:rPr>
              <a:t>ρ</a:t>
            </a:r>
            <a:r>
              <a:rPr lang="en-US" sz="2400" dirty="0">
                <a:latin typeface="+mj-lt"/>
                <a:cs typeface="Arial" charset="0"/>
              </a:rPr>
              <a:t>)</a:t>
            </a:r>
          </a:p>
          <a:p>
            <a:pPr eaLnBrk="1" hangingPunct="1"/>
            <a:r>
              <a:rPr lang="en-US" sz="2400" dirty="0">
                <a:latin typeface="+mj-lt"/>
                <a:cs typeface="Arial" charset="0"/>
              </a:rPr>
              <a:t>Lack stiffness – low E (50X less than metals)</a:t>
            </a:r>
          </a:p>
          <a:p>
            <a:pPr eaLnBrk="1" hangingPunct="1"/>
            <a:r>
              <a:rPr lang="en-US" sz="2400" dirty="0">
                <a:latin typeface="+mj-lt"/>
                <a:cs typeface="Arial" charset="0"/>
              </a:rPr>
              <a:t>Properties highly sensitive to temperature</a:t>
            </a:r>
          </a:p>
          <a:p>
            <a:pPr eaLnBrk="1" hangingPunct="1">
              <a:buFont typeface="Arial" charset="0"/>
              <a:buNone/>
            </a:pPr>
            <a:endParaRPr lang="en-US" dirty="0">
              <a:latin typeface="+mj-lt"/>
            </a:endParaRPr>
          </a:p>
          <a:p>
            <a:pPr eaLnBrk="1" hangingPunct="1"/>
            <a:endParaRPr lang="en-US" dirty="0">
              <a:latin typeface="+mj-lt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2219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33400"/>
            <a:ext cx="23070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Polymers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"/>
            <a:ext cx="274637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4825" y="3871913"/>
            <a:ext cx="5870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Elastomers</a:t>
            </a:r>
          </a:p>
        </p:txBody>
      </p:sp>
      <p:sp>
        <p:nvSpPr>
          <p:cNvPr id="6152" name="Content Placeholder 2"/>
          <p:cNvSpPr txBox="1">
            <a:spLocks/>
          </p:cNvSpPr>
          <p:nvPr/>
        </p:nvSpPr>
        <p:spPr bwMode="auto">
          <a:xfrm>
            <a:off x="2752725" y="47244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+mj-lt"/>
                <a:cs typeface="Arial" charset="0"/>
              </a:rPr>
              <a:t>Lack stiffness – low E (500 – 5000X less than metals)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+mj-lt"/>
                <a:cs typeface="Arial" charset="0"/>
              </a:rPr>
              <a:t>Able to retain initial shape after being stretched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+mj-lt"/>
                <a:cs typeface="Arial" charset="0"/>
              </a:rPr>
              <a:t>Relatively strong and tough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98C7-A65D-4D52-83BE-37CC78C7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E779D08-04D8-4F32-A3DC-8A33BFA2BC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7544" y="1607221"/>
            <a:ext cx="7929508" cy="204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350" dirty="0">
              <a:latin typeface="Arial" panose="020B0604020202020204" pitchFamily="34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Elements are the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building blocks</a:t>
            </a: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 of all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matter</a:t>
            </a: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 on Earth</a:t>
            </a:r>
            <a:endParaRPr lang="en-US" altLang="en-US" sz="18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Elements are made up of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atoms</a:t>
            </a:r>
            <a:endParaRPr lang="en-US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25" dirty="0"/>
              <a:t/>
            </a:r>
            <a:br>
              <a:rPr lang="en-US" altLang="en-US" sz="825" dirty="0"/>
            </a:br>
            <a:r>
              <a:rPr lang="en-US" altLang="en-US" sz="1350" dirty="0">
                <a:latin typeface="Arial" panose="020B0604020202020204" pitchFamily="34" charset="0"/>
              </a:rPr>
              <a:t/>
            </a:r>
            <a:br>
              <a:rPr lang="en-US" altLang="en-US" sz="1350" dirty="0">
                <a:latin typeface="Arial" panose="020B0604020202020204" pitchFamily="34" charset="0"/>
              </a:rPr>
            </a:br>
            <a:endParaRPr lang="en-US" altLang="en-US" sz="1350" dirty="0">
              <a:latin typeface="Arial" panose="020B0604020202020204" pitchFamily="34" charset="0"/>
            </a:endParaRPr>
          </a:p>
        </p:txBody>
      </p:sp>
      <p:pic>
        <p:nvPicPr>
          <p:cNvPr id="2052" name="Picture 4" descr="https://lh3.googleusercontent.com/Yxv2QHdrRxp2xCzMk1VEdT77KaAQxspBlOsuKMEfMqu5PaLnyDjTbnmvdT_rljvvn2JbeEWWvYZcoJ0EfRg_NVkD11h-K2ea7bgk9331nA9L--Lwtv-h-AFMvQEbhQPWwBWSz9lDqLQfhoDFvQ">
            <a:extLst>
              <a:ext uri="{FF2B5EF4-FFF2-40B4-BE49-F238E27FC236}">
                <a16:creationId xmlns:a16="http://schemas.microsoft.com/office/drawing/2014/main" id="{418B235A-3F64-4460-9509-2DA977FF0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07" y="3892350"/>
            <a:ext cx="3779044" cy="17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4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Content Placeholder 2"/>
          <p:cNvSpPr>
            <a:spLocks noGrp="1"/>
          </p:cNvSpPr>
          <p:nvPr>
            <p:ph sz="quarter" idx="1"/>
          </p:nvPr>
        </p:nvSpPr>
        <p:spPr>
          <a:xfrm>
            <a:off x="3733800" y="4800600"/>
            <a:ext cx="5181600" cy="167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>
                <a:cs typeface="Arial" charset="0"/>
              </a:rPr>
              <a:t>Expensive</a:t>
            </a:r>
          </a:p>
          <a:p>
            <a:pPr eaLnBrk="1" hangingPunct="1"/>
            <a:r>
              <a:rPr lang="en-US" sz="2400" dirty="0">
                <a:cs typeface="Arial" charset="0"/>
              </a:rPr>
              <a:t>Difficult to shape and join</a:t>
            </a:r>
          </a:p>
          <a:p>
            <a:pPr eaLnBrk="1" hangingPunct="1"/>
            <a:r>
              <a:rPr lang="en-US" sz="2400" dirty="0">
                <a:cs typeface="Arial" charset="0"/>
              </a:rPr>
              <a:t>Properties dependent on combination of materials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7171" name="Content Placeholder 4"/>
          <p:cNvSpPr>
            <a:spLocks noGrp="1"/>
          </p:cNvSpPr>
          <p:nvPr>
            <p:ph sz="half" idx="4294967295"/>
          </p:nvPr>
        </p:nvSpPr>
        <p:spPr>
          <a:xfrm>
            <a:off x="381000" y="1524000"/>
            <a:ext cx="5181600" cy="3048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300" dirty="0">
                <a:cs typeface="Arial" charset="0"/>
              </a:rPr>
              <a:t>Tough </a:t>
            </a:r>
            <a:endParaRPr lang="en-US" sz="2300" baseline="-25000" dirty="0">
              <a:cs typeface="Arial" charset="0"/>
            </a:endParaRPr>
          </a:p>
          <a:p>
            <a:pPr eaLnBrk="1" hangingPunct="1"/>
            <a:r>
              <a:rPr lang="en-US" sz="2300" dirty="0">
                <a:cs typeface="Arial" charset="0"/>
              </a:rPr>
              <a:t>Stiff – high E</a:t>
            </a:r>
          </a:p>
          <a:p>
            <a:pPr eaLnBrk="1" hangingPunct="1"/>
            <a:r>
              <a:rPr lang="en-US" sz="2300" dirty="0">
                <a:cs typeface="Arial" charset="0"/>
              </a:rPr>
              <a:t>Wide range of strengths depending on composition and processing</a:t>
            </a:r>
          </a:p>
          <a:p>
            <a:pPr eaLnBrk="1" hangingPunct="1"/>
            <a:r>
              <a:rPr lang="en-US" sz="2300" dirty="0">
                <a:cs typeface="Arial" charset="0"/>
              </a:rPr>
              <a:t>Thermally and electrically conductive</a:t>
            </a:r>
          </a:p>
          <a:p>
            <a:pPr eaLnBrk="1" hangingPunct="1"/>
            <a:r>
              <a:rPr lang="en-US" sz="2300" dirty="0">
                <a:cs typeface="Arial" charset="0"/>
              </a:rPr>
              <a:t>Reactive – low corrosion resistance</a:t>
            </a:r>
          </a:p>
          <a:p>
            <a:pPr eaLnBrk="1" hangingPunct="1"/>
            <a:endParaRPr lang="en-US" dirty="0">
              <a:cs typeface="Arial" charset="0"/>
            </a:endParaRPr>
          </a:p>
          <a:p>
            <a:pPr eaLnBrk="1" hangingPunct="1"/>
            <a:endParaRPr lang="en-US" dirty="0">
              <a:cs typeface="Arial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676400"/>
            <a:ext cx="2438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381000"/>
            <a:ext cx="2286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Metals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495800"/>
            <a:ext cx="2506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19800" y="4038600"/>
            <a:ext cx="2590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Hybrids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We are interested in the data in the center of the schematic; structured data for design allowables and information concerning the materials ability to be formed, joined, and finished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14400" y="3048000"/>
            <a:ext cx="7659687" cy="3651065"/>
            <a:chOff x="1313687" y="895349"/>
            <a:chExt cx="6516626" cy="2779054"/>
          </a:xfrm>
        </p:grpSpPr>
        <p:pic>
          <p:nvPicPr>
            <p:cNvPr id="81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13687" y="895349"/>
              <a:ext cx="6516626" cy="2497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TextBox 4"/>
            <p:cNvSpPr txBox="1">
              <a:spLocks noChangeArrowheads="1"/>
            </p:cNvSpPr>
            <p:nvPr/>
          </p:nvSpPr>
          <p:spPr bwMode="auto">
            <a:xfrm>
              <a:off x="3850481" y="3393281"/>
              <a:ext cx="1447800" cy="28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Figure 3.2</a:t>
              </a:r>
            </a:p>
          </p:txBody>
        </p:sp>
      </p:grp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type of materials information do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need for design?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Properties and Their Units</a:t>
            </a:r>
          </a:p>
        </p:txBody>
      </p:sp>
      <p:sp>
        <p:nvSpPr>
          <p:cNvPr id="6" name="Subtitle 5"/>
          <p:cNvSpPr>
            <a:spLocks noGrp="1"/>
          </p:cNvSpPr>
          <p:nvPr>
            <p:ph sz="quarter" idx="1"/>
          </p:nvPr>
        </p:nvSpPr>
        <p:spPr>
          <a:xfrm>
            <a:off x="4876800" y="1527048"/>
            <a:ext cx="3928872" cy="457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Each material can be thought of as having a set of attributes or properties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combination that characterizes a given material is its property profile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189038"/>
            <a:ext cx="4572000" cy="5529173"/>
            <a:chOff x="2108973" y="-20517"/>
            <a:chExt cx="4926053" cy="6662989"/>
          </a:xfrm>
        </p:grpSpPr>
        <p:pic>
          <p:nvPicPr>
            <p:cNvPr id="92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8973" y="-20517"/>
              <a:ext cx="4926053" cy="6217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Box 4"/>
            <p:cNvSpPr txBox="1">
              <a:spLocks noChangeArrowheads="1"/>
            </p:cNvSpPr>
            <p:nvPr/>
          </p:nvSpPr>
          <p:spPr bwMode="auto">
            <a:xfrm>
              <a:off x="3848100" y="6197404"/>
              <a:ext cx="1791211" cy="445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Figure 3.3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60A8-DFA1-4E6E-90F7-69FD3748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BE735-4282-4999-B4E6-F991202DE2C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Read Ch.1</a:t>
            </a:r>
          </a:p>
          <a:p>
            <a:r>
              <a:rPr lang="en-US" dirty="0"/>
              <a:t>Do problems 1.1-1.5</a:t>
            </a:r>
            <a:r>
              <a:rPr lang="en-US"/>
              <a:t>, 1.8, 1.10</a:t>
            </a:r>
            <a:r>
              <a:rPr lang="en-US" dirty="0"/>
              <a:t>, 1.12</a:t>
            </a:r>
            <a:r>
              <a:rPr lang="en-US"/>
              <a:t>, 1.14, 1.16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5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60D2-074D-4568-9521-478C9608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0"/>
            <a:ext cx="7765321" cy="994741"/>
          </a:xfrm>
        </p:spPr>
        <p:txBody>
          <a:bodyPr/>
          <a:lstStyle/>
          <a:p>
            <a:r>
              <a:rPr lang="en-US" dirty="0"/>
              <a:t>Differences in elements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BFACF3-5C48-4915-B0A1-980235CE8E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2953" y="1447800"/>
            <a:ext cx="8147714" cy="426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An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atom</a:t>
            </a: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 is the smallest particle of an element that still has the properties of the element</a:t>
            </a:r>
            <a:endParaRPr lang="en-US" altLang="en-US" sz="18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The atoms in a piece of calcium are all the same, as are the atoms in aluminum – the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atoms of each element are all identical</a:t>
            </a:r>
            <a:endParaRPr lang="en-US" altLang="en-US" sz="18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But calcium atoms are different from aluminum atoms –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atoms of different elements are different from one another</a:t>
            </a: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25" dirty="0"/>
              <a:t/>
            </a:r>
            <a:br>
              <a:rPr lang="en-US" altLang="en-US" sz="825" dirty="0"/>
            </a:br>
            <a:r>
              <a:rPr lang="en-US" altLang="en-US" sz="1350" dirty="0">
                <a:latin typeface="Arial" panose="020B0604020202020204" pitchFamily="34" charset="0"/>
              </a:rPr>
              <a:t/>
            </a:r>
            <a:br>
              <a:rPr lang="en-US" altLang="en-US" sz="1350" dirty="0">
                <a:latin typeface="Arial" panose="020B0604020202020204" pitchFamily="34" charset="0"/>
              </a:rPr>
            </a:br>
            <a:endParaRPr lang="en-US" altLang="en-US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8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65CD-B3B8-4BE7-BC3B-1C53DEDE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0"/>
            <a:ext cx="7765321" cy="994741"/>
          </a:xfrm>
        </p:spPr>
        <p:txBody>
          <a:bodyPr/>
          <a:lstStyle/>
          <a:p>
            <a:r>
              <a:rPr lang="en-US" dirty="0"/>
              <a:t>Atomic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812D1-6C8C-49B2-B854-36C3E5547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16" y="2043324"/>
            <a:ext cx="7765322" cy="138567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</a:rPr>
              <a:t> Atoms are incredibly </a:t>
            </a:r>
            <a:r>
              <a:rPr lang="en-US" b="1" u="sng" dirty="0">
                <a:effectLst/>
              </a:rPr>
              <a:t>small</a:t>
            </a:r>
            <a:r>
              <a:rPr lang="en-US" dirty="0">
                <a:effectLst/>
              </a:rPr>
              <a:t> and are made up of even tinier subatomic particles: </a:t>
            </a:r>
            <a:r>
              <a:rPr lang="en-US" b="1" u="sng" dirty="0">
                <a:effectLst/>
              </a:rPr>
              <a:t>protons</a:t>
            </a:r>
            <a:r>
              <a:rPr lang="en-US" dirty="0">
                <a:effectLst/>
              </a:rPr>
              <a:t>, </a:t>
            </a:r>
            <a:r>
              <a:rPr lang="en-US" b="1" u="sng" dirty="0">
                <a:effectLst/>
              </a:rPr>
              <a:t>neutrons</a:t>
            </a:r>
            <a:r>
              <a:rPr lang="en-US" dirty="0">
                <a:effectLst/>
              </a:rPr>
              <a:t>, and </a:t>
            </a:r>
            <a:r>
              <a:rPr lang="en-US" b="1" u="sng" dirty="0">
                <a:effectLst/>
              </a:rPr>
              <a:t>electrons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2D682-9BE9-4B1E-BF51-54C9B2E38170}"/>
              </a:ext>
            </a:extLst>
          </p:cNvPr>
          <p:cNvSpPr/>
          <p:nvPr/>
        </p:nvSpPr>
        <p:spPr>
          <a:xfrm>
            <a:off x="2802835" y="3290500"/>
            <a:ext cx="18600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1350" dirty="0"/>
          </a:p>
        </p:txBody>
      </p:sp>
      <p:pic>
        <p:nvPicPr>
          <p:cNvPr id="5122" name="Picture 2" descr="https://lh4.googleusercontent.com/shzdskaHsv1Z6A2DEa1b95ZqIPWbSgMtMxuQhQxhocQltGIZTXeculkMQQLZ6X7K14XPH4i_-rI_-DIQeFhR3Krxx2yE3dtIuUx9KxIfKXyZ1JtzT3NmLpsWL6SG4P8INlUrnKZfaKmTEycE6g">
            <a:extLst>
              <a:ext uri="{FF2B5EF4-FFF2-40B4-BE49-F238E27FC236}">
                <a16:creationId xmlns:a16="http://schemas.microsoft.com/office/drawing/2014/main" id="{BEEA895A-4A7D-4137-A48E-C8BC5B96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89" y="3428999"/>
            <a:ext cx="18573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3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53DF43-C3B3-40AA-AE98-76C04F1C64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703998"/>
              </p:ext>
            </p:extLst>
          </p:nvPr>
        </p:nvGraphicFramePr>
        <p:xfrm>
          <a:off x="1082634" y="2438400"/>
          <a:ext cx="6978732" cy="2898350"/>
        </p:xfrm>
        <a:graphic>
          <a:graphicData uri="http://schemas.openxmlformats.org/drawingml/2006/table">
            <a:tbl>
              <a:tblPr/>
              <a:tblGrid>
                <a:gridCol w="1746443">
                  <a:extLst>
                    <a:ext uri="{9D8B030D-6E8A-4147-A177-3AD203B41FA5}">
                      <a16:colId xmlns:a16="http://schemas.microsoft.com/office/drawing/2014/main" val="2410068798"/>
                    </a:ext>
                  </a:extLst>
                </a:gridCol>
                <a:gridCol w="1640812">
                  <a:extLst>
                    <a:ext uri="{9D8B030D-6E8A-4147-A177-3AD203B41FA5}">
                      <a16:colId xmlns:a16="http://schemas.microsoft.com/office/drawing/2014/main" val="2204996485"/>
                    </a:ext>
                  </a:extLst>
                </a:gridCol>
                <a:gridCol w="1647854">
                  <a:extLst>
                    <a:ext uri="{9D8B030D-6E8A-4147-A177-3AD203B41FA5}">
                      <a16:colId xmlns:a16="http://schemas.microsoft.com/office/drawing/2014/main" val="228996571"/>
                    </a:ext>
                  </a:extLst>
                </a:gridCol>
                <a:gridCol w="1943623">
                  <a:extLst>
                    <a:ext uri="{9D8B030D-6E8A-4147-A177-3AD203B41FA5}">
                      <a16:colId xmlns:a16="http://schemas.microsoft.com/office/drawing/2014/main" val="637295425"/>
                    </a:ext>
                  </a:extLst>
                </a:gridCol>
              </a:tblGrid>
              <a:tr h="2733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&amp;quot"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&amp;quot"/>
                        </a:rPr>
                        <a:t>Proton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&amp;quot"/>
                        </a:rPr>
                        <a:t>Neutron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&amp;quot"/>
                        </a:rPr>
                        <a:t>Electron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4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563931"/>
                  </a:ext>
                </a:extLst>
              </a:tr>
              <a:tr h="2733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&amp;quot"/>
                        </a:rPr>
                        <a:t>Electric charge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positive (+)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neutral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negative (-)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28534"/>
                  </a:ext>
                </a:extLst>
              </a:tr>
              <a:tr h="684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&amp;quot"/>
                        </a:rPr>
                        <a:t>Symbol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p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+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n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0</a:t>
                      </a:r>
                      <a:endParaRPr lang="en-US" sz="1400" dirty="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e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-</a:t>
                      </a:r>
                      <a:endParaRPr lang="en-US" sz="1400">
                        <a:effectLst/>
                      </a:endParaRP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/>
                      </a:r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09551"/>
                  </a:ext>
                </a:extLst>
              </a:tr>
              <a:tr h="890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&amp;quot"/>
                        </a:rPr>
                        <a:t>Location in atom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nucleus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nucleus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outside nucleus in energy levels</a:t>
                      </a:r>
                      <a:endParaRPr lang="en-US" sz="1400">
                        <a:effectLst/>
                      </a:endParaRPr>
                    </a:p>
                    <a:p>
                      <a:pPr fontAlgn="ctr"/>
                      <a:r>
                        <a:rPr lang="en-US" sz="1400">
                          <a:effectLst/>
                        </a:rPr>
                        <a:t/>
                      </a:r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16166"/>
                  </a:ext>
                </a:extLst>
              </a:tr>
              <a:tr h="6848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&amp;quot"/>
                        </a:rPr>
                        <a:t>Relative mass</a:t>
                      </a:r>
                      <a:endParaRPr lang="en-US" sz="1400">
                        <a:effectLst/>
                      </a:endParaRPr>
                    </a:p>
                    <a:p>
                      <a:pPr fontAlgn="b"/>
                      <a:r>
                        <a:rPr lang="en-US" sz="1400">
                          <a:effectLst/>
                        </a:rPr>
                        <a:t/>
                      </a:r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b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about 1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about 1</a:t>
                      </a:r>
                      <a:endParaRPr lang="en-US" sz="140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&amp;quot"/>
                        </a:rPr>
                        <a:t>about 1/2000</a:t>
                      </a:r>
                      <a:endParaRPr lang="en-US" sz="1400" dirty="0">
                        <a:effectLst/>
                      </a:endParaRPr>
                    </a:p>
                  </a:txBody>
                  <a:tcPr marL="49295" marR="49295" marT="33803" marB="33803" anchor="ctr">
                    <a:lnL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28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3714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55A5342-5A64-46F0-B8F9-2A2F5F67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502"/>
            <a:ext cx="16735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825"/>
              <a:t/>
            </a:r>
            <a:br>
              <a:rPr lang="en-US" altLang="en-US" sz="825"/>
            </a:br>
            <a:endParaRPr lang="en-US" altLang="en-US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1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08EA-C9A7-4431-A531-F2D23277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0"/>
            <a:ext cx="7765321" cy="994741"/>
          </a:xfrm>
        </p:spPr>
        <p:txBody>
          <a:bodyPr/>
          <a:lstStyle/>
          <a:p>
            <a:r>
              <a:rPr lang="en-US" dirty="0"/>
              <a:t>Atomic structure</a:t>
            </a:r>
          </a:p>
        </p:txBody>
      </p:sp>
      <p:sp>
        <p:nvSpPr>
          <p:cNvPr id="4" name="AutoShape 2" descr="https://lh6.googleusercontent.com/9RaPQb-ej0Bofgvpz-aToeWL7Ig6JnKXNzFOE6FBCzgOWC-7GSQLfb9UdIiRtq4fcg3lRQXeUYbIridi8ft0Z2laL6Znk93mtrwjjvhhZf0exGZ7hWNOy4qW6pzZiG_b2hYY3CEShCazPV70Ew">
            <a:extLst>
              <a:ext uri="{FF2B5EF4-FFF2-40B4-BE49-F238E27FC236}">
                <a16:creationId xmlns:a16="http://schemas.microsoft.com/office/drawing/2014/main" id="{FC0ACC5F-19EB-4C43-B955-8086D3F114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5487" y="4012924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566CD0-8C72-481E-A0D4-CBE6DCF16D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2968" y="1628495"/>
            <a:ext cx="7590432" cy="21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The nucleus makes up nearly all the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mass</a:t>
            </a: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 of an atom</a:t>
            </a:r>
            <a:endParaRPr lang="en-US" altLang="en-US" sz="18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The rest of the atom is mostly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empty space</a:t>
            </a: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25" dirty="0"/>
              <a:t/>
            </a:r>
            <a:br>
              <a:rPr lang="en-US" altLang="en-US" sz="825" dirty="0"/>
            </a:br>
            <a:r>
              <a:rPr lang="en-US" altLang="en-US" sz="1350" dirty="0">
                <a:latin typeface="Arial" panose="020B0604020202020204" pitchFamily="34" charset="0"/>
              </a:rPr>
              <a:t/>
            </a:r>
            <a:br>
              <a:rPr lang="en-US" altLang="en-US" sz="1350" dirty="0">
                <a:latin typeface="Arial" panose="020B0604020202020204" pitchFamily="34" charset="0"/>
              </a:rPr>
            </a:b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6" name="AutoShape 5" descr="https://lh6.googleusercontent.com/9RaPQb-ej0Bofgvpz-aToeWL7Ig6JnKXNzFOE6FBCzgOWC-7GSQLfb9UdIiRtq4fcg3lRQXeUYbIridi8ft0Z2laL6Znk93mtrwjjvhhZf0exGZ7hWNOy4qW6pzZiG_b2hYY3CEShCazPV70Ew">
            <a:extLst>
              <a:ext uri="{FF2B5EF4-FFF2-40B4-BE49-F238E27FC236}">
                <a16:creationId xmlns:a16="http://schemas.microsoft.com/office/drawing/2014/main" id="{67131AFA-64E6-4A6A-A2F6-40640ED9E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487" y="3802392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AutoShape 7" descr="https://lh6.googleusercontent.com/9RaPQb-ej0Bofgvpz-aToeWL7Ig6JnKXNzFOE6FBCzgOWC-7GSQLfb9UdIiRtq4fcg3lRQXeUYbIridi8ft0Z2laL6Znk93mtrwjjvhhZf0exGZ7hWNOy4qW6pzZiG_b2hYY3CEShCazPV70Ew">
            <a:extLst>
              <a:ext uri="{FF2B5EF4-FFF2-40B4-BE49-F238E27FC236}">
                <a16:creationId xmlns:a16="http://schemas.microsoft.com/office/drawing/2014/main" id="{86F9E561-7410-4730-B589-BB6A0D519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098" name="Picture 2" descr="http://www.aboutthemcat.org/images/chemistry/atom.png">
            <a:extLst>
              <a:ext uri="{FF2B5EF4-FFF2-40B4-BE49-F238E27FC236}">
                <a16:creationId xmlns:a16="http://schemas.microsoft.com/office/drawing/2014/main" id="{ECA0A51C-3CBB-421B-9D81-8714B87F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98" y="3348925"/>
            <a:ext cx="28432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5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AF33-E774-4614-9409-EF6B25E0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atoms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30DABD6-06E9-4483-B7BB-121327B42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1752" y="1295400"/>
            <a:ext cx="8534399" cy="505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0" rIns="6858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350" dirty="0">
              <a:latin typeface="Arial" panose="020B0604020202020204" pitchFamily="34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Each element has a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unique number of protons</a:t>
            </a:r>
            <a:endParaRPr lang="en-US" altLang="en-US" sz="18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The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atomic number</a:t>
            </a: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 indicates the number of protons</a:t>
            </a:r>
            <a:endParaRPr lang="en-US" altLang="en-US" sz="18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For example, calcium (Ca) has an atomic number of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20</a:t>
            </a:r>
            <a:endParaRPr lang="en-US" altLang="en-US" sz="18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This means each atom of calcium has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20 protons</a:t>
            </a:r>
            <a:endParaRPr lang="en-US" altLang="en-US" sz="18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In atoms, the number of protons and electrons is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equal</a:t>
            </a:r>
            <a:endParaRPr lang="en-US" altLang="en-US" sz="1800" dirty="0">
              <a:latin typeface="&amp;quot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An atom of calcium has </a:t>
            </a:r>
            <a:r>
              <a:rPr lang="en-US" altLang="en-US" sz="2800" b="1" u="sng" dirty="0">
                <a:latin typeface="&amp;quot"/>
                <a:cs typeface="Times New Roman" panose="02020603050405020304" pitchFamily="18" charset="0"/>
              </a:rPr>
              <a:t>20 electrons</a:t>
            </a:r>
            <a:r>
              <a:rPr lang="en-US" altLang="en-US" sz="2800" dirty="0">
                <a:latin typeface="&amp;quot"/>
                <a:cs typeface="Times New Roman" panose="02020603050405020304" pitchFamily="18" charset="0"/>
              </a:rPr>
              <a:t> outside the nucleus</a:t>
            </a: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825" dirty="0"/>
              <a:t/>
            </a:r>
            <a:br>
              <a:rPr lang="en-US" altLang="en-US" sz="825" dirty="0"/>
            </a:br>
            <a:r>
              <a:rPr lang="en-US" altLang="en-US" sz="1350" dirty="0">
                <a:latin typeface="Arial" panose="020B0604020202020204" pitchFamily="34" charset="0"/>
              </a:rPr>
              <a:t/>
            </a:r>
            <a:br>
              <a:rPr lang="en-US" altLang="en-US" sz="1350" dirty="0">
                <a:latin typeface="Arial" panose="020B0604020202020204" pitchFamily="34" charset="0"/>
              </a:rPr>
            </a:br>
            <a:endParaRPr lang="en-US" altLang="en-US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2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15AD-79D0-47C7-8677-35A79804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53072-7406-4589-A914-43FF21D62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</a:t>
            </a:r>
            <a:r>
              <a:rPr lang="en-US" b="1" u="sng" dirty="0">
                <a:effectLst/>
              </a:rPr>
              <a:t>atomic mass</a:t>
            </a:r>
            <a:r>
              <a:rPr lang="en-US" dirty="0">
                <a:effectLst/>
              </a:rPr>
              <a:t> is made of the </a:t>
            </a:r>
            <a:r>
              <a:rPr lang="en-US" b="1" u="sng" dirty="0">
                <a:effectLst/>
              </a:rPr>
              <a:t>number of protons plus neutrons</a:t>
            </a:r>
            <a:r>
              <a:rPr lang="en-US" dirty="0">
                <a:effectLst/>
              </a:rPr>
              <a:t>, because protons and neutrons have a mass of 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973DAB-998E-4130-A065-2102456DAB30}"/>
              </a:ext>
            </a:extLst>
          </p:cNvPr>
          <p:cNvSpPr/>
          <p:nvPr/>
        </p:nvSpPr>
        <p:spPr>
          <a:xfrm>
            <a:off x="1698674" y="3814974"/>
            <a:ext cx="51553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Tahoma" panose="020B0604030504040204" pitchFamily="34" charset="0"/>
              </a:rPr>
              <a:t># of neutrons = atomic mass – atomic #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350" dirty="0"/>
              <a:t/>
            </a:r>
            <a:br>
              <a:rPr lang="en-US" sz="1350" dirty="0"/>
            </a:b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294748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1518</Words>
  <Application>Microsoft Office PowerPoint</Application>
  <PresentationFormat>On-screen Show (4:3)</PresentationFormat>
  <Paragraphs>327</Paragraphs>
  <Slides>33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ＭＳ Ｐゴシック</vt:lpstr>
      <vt:lpstr>&amp;quot</vt:lpstr>
      <vt:lpstr>Arial</vt:lpstr>
      <vt:lpstr>Calibri</vt:lpstr>
      <vt:lpstr>Georgia</vt:lpstr>
      <vt:lpstr>Liberation Sans</vt:lpstr>
      <vt:lpstr>Tahoma</vt:lpstr>
      <vt:lpstr>Times New Roman</vt:lpstr>
      <vt:lpstr>Wingdings</vt:lpstr>
      <vt:lpstr>Wingdings 2</vt:lpstr>
      <vt:lpstr>Civic</vt:lpstr>
      <vt:lpstr>Image</vt:lpstr>
      <vt:lpstr>Lecture 1</vt:lpstr>
      <vt:lpstr>Todays goals</vt:lpstr>
      <vt:lpstr>Elements</vt:lpstr>
      <vt:lpstr>Differences in elements</vt:lpstr>
      <vt:lpstr>Atomic structure</vt:lpstr>
      <vt:lpstr>PowerPoint Presentation</vt:lpstr>
      <vt:lpstr>Atomic structure</vt:lpstr>
      <vt:lpstr>Differences in atoms</vt:lpstr>
      <vt:lpstr>Neutrons</vt:lpstr>
      <vt:lpstr>Neutrons</vt:lpstr>
      <vt:lpstr>Bohr-Rutherford diagrams</vt:lpstr>
      <vt:lpstr>Bohr-Rutherford diagram</vt:lpstr>
      <vt:lpstr>Hip Implant</vt:lpstr>
      <vt:lpstr>Hip Implant </vt:lpstr>
      <vt:lpstr>Structure, Processing, &amp; Properties</vt:lpstr>
      <vt:lpstr>OPTICAL</vt:lpstr>
      <vt:lpstr>DETERIORATIVE</vt:lpstr>
      <vt:lpstr>The Atomic Structures of Materials</vt:lpstr>
      <vt:lpstr>PowerPoint Presentation</vt:lpstr>
      <vt:lpstr>Periodic Table</vt:lpstr>
      <vt:lpstr>PowerPoint Presentation</vt:lpstr>
      <vt:lpstr>Atomic Bonding</vt:lpstr>
      <vt:lpstr>Atomic Bonding: Ionic Bond</vt:lpstr>
      <vt:lpstr>Atomic Bonding: Covalent Bond</vt:lpstr>
      <vt:lpstr>Atomic Bonding: Metallic Bond</vt:lpstr>
      <vt:lpstr>Atomic Bonding: Van der Waals Bond </vt:lpstr>
      <vt:lpstr>Menu of Engineering Materials</vt:lpstr>
      <vt:lpstr>PowerPoint Presentation</vt:lpstr>
      <vt:lpstr>PowerPoint Presentation</vt:lpstr>
      <vt:lpstr>PowerPoint Presentation</vt:lpstr>
      <vt:lpstr>PowerPoint Presentation</vt:lpstr>
      <vt:lpstr>Material Properties and Their Units</vt:lpstr>
      <vt:lpstr>Assignment</vt:lpstr>
    </vt:vector>
  </TitlesOfParts>
  <Company>Southern CT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Luz Amaya-Bower</dc:creator>
  <cp:lastModifiedBy>Labs</cp:lastModifiedBy>
  <cp:revision>130</cp:revision>
  <cp:lastPrinted>2016-09-01T18:37:30Z</cp:lastPrinted>
  <dcterms:created xsi:type="dcterms:W3CDTF">2012-01-23T18:56:56Z</dcterms:created>
  <dcterms:modified xsi:type="dcterms:W3CDTF">2019-01-30T20:24:08Z</dcterms:modified>
</cp:coreProperties>
</file>