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4"/>
  </p:notesMasterIdLst>
  <p:sldIdLst>
    <p:sldId id="335" r:id="rId2"/>
    <p:sldId id="296" r:id="rId3"/>
    <p:sldId id="354" r:id="rId4"/>
    <p:sldId id="301" r:id="rId5"/>
    <p:sldId id="287" r:id="rId6"/>
    <p:sldId id="336" r:id="rId7"/>
    <p:sldId id="337" r:id="rId8"/>
    <p:sldId id="367" r:id="rId9"/>
    <p:sldId id="368" r:id="rId10"/>
    <p:sldId id="369" r:id="rId11"/>
    <p:sldId id="341" r:id="rId12"/>
    <p:sldId id="342" r:id="rId13"/>
    <p:sldId id="289" r:id="rId14"/>
    <p:sldId id="325" r:id="rId15"/>
    <p:sldId id="327" r:id="rId16"/>
    <p:sldId id="344" r:id="rId17"/>
    <p:sldId id="306" r:id="rId18"/>
    <p:sldId id="356" r:id="rId19"/>
    <p:sldId id="357" r:id="rId20"/>
    <p:sldId id="366" r:id="rId21"/>
    <p:sldId id="359" r:id="rId22"/>
    <p:sldId id="330" r:id="rId23"/>
    <p:sldId id="360" r:id="rId24"/>
    <p:sldId id="307" r:id="rId25"/>
    <p:sldId id="365" r:id="rId26"/>
    <p:sldId id="309" r:id="rId27"/>
    <p:sldId id="347" r:id="rId28"/>
    <p:sldId id="348" r:id="rId29"/>
    <p:sldId id="311" r:id="rId30"/>
    <p:sldId id="312" r:id="rId31"/>
    <p:sldId id="350" r:id="rId32"/>
    <p:sldId id="349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F9F"/>
    <a:srgbClr val="FF9B9B"/>
    <a:srgbClr val="FF7D7D"/>
    <a:srgbClr val="FF0066"/>
    <a:srgbClr val="FF0000"/>
    <a:srgbClr val="0000FF"/>
    <a:srgbClr val="FF66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22" y="7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66"/>
    </p:cViewPr>
  </p:sorterViewPr>
  <p:notesViewPr>
    <p:cSldViewPr snapToGrid="0">
      <p:cViewPr varScale="1">
        <p:scale>
          <a:sx n="57" d="100"/>
          <a:sy n="57" d="100"/>
        </p:scale>
        <p:origin x="-16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Liberation San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Liberation San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Liberation San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Liberation Sans" charset="0"/>
              </a:defRPr>
            </a:lvl1pPr>
          </a:lstStyle>
          <a:p>
            <a:fld id="{3206A47A-465E-4A68-9095-56E3DAFF95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55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iberation Sans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iberation Sans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iberation Sans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iberation Sans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iberation Sans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D0F518-058D-4BF5-9184-5BCC481592E1}" type="slidenum">
              <a:rPr lang="en-US" sz="1200">
                <a:latin typeface="Liberation Sans" charset="0"/>
              </a:rPr>
              <a:pPr/>
              <a:t>1</a:t>
            </a:fld>
            <a:endParaRPr lang="en-US" sz="1200">
              <a:latin typeface="Liberation Sans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6574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91DE47-8DCE-4B34-A030-D6C1F0DCA308}" type="slidenum">
              <a:rPr lang="en-US" sz="1200">
                <a:latin typeface="Liberation Sans" charset="0"/>
              </a:rPr>
              <a:pPr/>
              <a:t>10</a:t>
            </a:fld>
            <a:endParaRPr lang="en-US" sz="1200">
              <a:latin typeface="Liberation Sans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1977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1159FA1-571D-4E7A-B18A-0CE473D1DF8F}" type="slidenum">
              <a:rPr lang="en-US" sz="1200">
                <a:latin typeface="Liberation Sans" charset="0"/>
              </a:rPr>
              <a:pPr/>
              <a:t>11</a:t>
            </a:fld>
            <a:endParaRPr lang="en-US" sz="1200">
              <a:latin typeface="Liberation Sans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5791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5EBDE02-9A4F-4A7F-A50C-294240F8B8F2}" type="slidenum">
              <a:rPr lang="en-US" sz="1200">
                <a:latin typeface="Liberation Sans" charset="0"/>
              </a:rPr>
              <a:pPr/>
              <a:t>12</a:t>
            </a:fld>
            <a:endParaRPr lang="en-US" sz="1200">
              <a:latin typeface="Liberation Sans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2859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53F6A2-831C-4344-803D-F114B3EE4E96}" type="slidenum">
              <a:rPr lang="en-US" sz="1200">
                <a:latin typeface="Liberation Sans" charset="0"/>
              </a:rPr>
              <a:pPr/>
              <a:t>13</a:t>
            </a:fld>
            <a:endParaRPr lang="en-US" sz="1200">
              <a:latin typeface="Liberation Sans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0884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17B5D10-49A7-40E3-948A-785FB43859B3}" type="slidenum">
              <a:rPr lang="en-US" sz="1200">
                <a:latin typeface="Liberation Sans" charset="0"/>
              </a:rPr>
              <a:pPr/>
              <a:t>14</a:t>
            </a:fld>
            <a:endParaRPr lang="en-US" sz="1200">
              <a:latin typeface="Liberation Sans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9710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63B825A-34CD-4C67-9086-068C4AE935BE}" type="slidenum">
              <a:rPr lang="en-US" sz="1200">
                <a:latin typeface="Liberation Sans" charset="0"/>
              </a:rPr>
              <a:pPr/>
              <a:t>15</a:t>
            </a:fld>
            <a:endParaRPr lang="en-US" sz="1200">
              <a:latin typeface="Liberation Sans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980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F4D828D-C381-4C4C-8DD2-39F2D2743376}" type="slidenum">
              <a:rPr lang="en-US" sz="1200">
                <a:latin typeface="Liberation Sans" charset="0"/>
              </a:rPr>
              <a:pPr/>
              <a:t>16</a:t>
            </a:fld>
            <a:endParaRPr lang="en-US" sz="1200">
              <a:latin typeface="Liberation Sans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742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511D176-071E-45A5-BF4C-EC0EE924FF39}" type="slidenum">
              <a:rPr lang="en-US" sz="1200">
                <a:latin typeface="Liberation Sans" charset="0"/>
              </a:rPr>
              <a:pPr/>
              <a:t>17</a:t>
            </a:fld>
            <a:endParaRPr lang="en-US" sz="1200">
              <a:latin typeface="Liberation Sans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5510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04F4999-BFBF-4F14-BC65-F9BE1AB10C82}" type="slidenum">
              <a:rPr lang="en-US" sz="1200">
                <a:latin typeface="Liberation Sans" charset="0"/>
              </a:rPr>
              <a:pPr/>
              <a:t>18</a:t>
            </a:fld>
            <a:endParaRPr lang="en-US" sz="1200">
              <a:latin typeface="Liberation Sans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71417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FAB3F76-72C6-47B3-A1D3-1C193F43F3BF}" type="slidenum">
              <a:rPr lang="en-US" sz="1200">
                <a:latin typeface="Liberation Sans" charset="0"/>
              </a:rPr>
              <a:pPr/>
              <a:t>19</a:t>
            </a:fld>
            <a:endParaRPr lang="en-US" sz="1200">
              <a:latin typeface="Liberation Sans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4005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8CAC136-F115-4D0A-910C-B074EFF99CA9}" type="slidenum">
              <a:rPr lang="en-US" sz="1200">
                <a:latin typeface="Liberation Sans" charset="0"/>
              </a:rPr>
              <a:pPr/>
              <a:t>2</a:t>
            </a:fld>
            <a:endParaRPr lang="en-US" sz="1200">
              <a:latin typeface="Liberation Sans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4878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E6CB2C8-5A3A-4391-A6EC-B1A27A990870}" type="slidenum">
              <a:rPr lang="en-US" sz="1200">
                <a:latin typeface="Liberation Sans" charset="0"/>
              </a:rPr>
              <a:pPr/>
              <a:t>21</a:t>
            </a:fld>
            <a:endParaRPr lang="en-US" sz="1200">
              <a:latin typeface="Liberation Sans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4531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B09EDCD-27C0-4020-B8CE-B60F420D7C25}" type="slidenum">
              <a:rPr lang="en-US" sz="1200">
                <a:latin typeface="Liberation Sans" charset="0"/>
              </a:rPr>
              <a:pPr/>
              <a:t>22</a:t>
            </a:fld>
            <a:endParaRPr lang="en-US" sz="1200">
              <a:latin typeface="Liberation Sans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4599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775E62-58EC-4C78-95E9-348E61802EB2}" type="slidenum">
              <a:rPr lang="en-US" sz="1200">
                <a:latin typeface="Liberation Sans" charset="0"/>
              </a:rPr>
              <a:pPr/>
              <a:t>23</a:t>
            </a:fld>
            <a:endParaRPr lang="en-US" sz="1200">
              <a:latin typeface="Liberation Sans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7490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CCBE45C-19F5-4E63-99E0-2BB6ACDB3549}" type="slidenum">
              <a:rPr lang="en-US" sz="1200">
                <a:latin typeface="Liberation Sans" charset="0"/>
              </a:rPr>
              <a:pPr/>
              <a:t>24</a:t>
            </a:fld>
            <a:endParaRPr lang="en-US" sz="1200">
              <a:latin typeface="Liberation Sans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08386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7489E67-17A1-4C8E-94AC-E24657486E0B}" type="slidenum">
              <a:rPr lang="en-US" sz="1200">
                <a:latin typeface="Liberation Sans" charset="0"/>
              </a:rPr>
              <a:pPr/>
              <a:t>25</a:t>
            </a:fld>
            <a:endParaRPr lang="en-US" sz="1200">
              <a:latin typeface="Liberation Sans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82218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B9D104D-AAC7-4F15-ADC1-341B03AA9F4A}" type="slidenum">
              <a:rPr lang="en-US" sz="1200">
                <a:latin typeface="Liberation Sans" charset="0"/>
              </a:rPr>
              <a:pPr/>
              <a:t>26</a:t>
            </a:fld>
            <a:endParaRPr lang="en-US" sz="1200">
              <a:latin typeface="Liberation Sans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3273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04B929D-B24A-4966-BF12-B176AABCAD43}" type="slidenum">
              <a:rPr lang="en-US" sz="1200">
                <a:latin typeface="Liberation Sans" charset="0"/>
              </a:rPr>
              <a:pPr/>
              <a:t>27</a:t>
            </a:fld>
            <a:endParaRPr lang="en-US" sz="1200">
              <a:latin typeface="Liberation Sans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30428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5D9B22F-FF4F-4825-BCAD-5AEB190502BA}" type="slidenum">
              <a:rPr lang="en-US" sz="1200">
                <a:latin typeface="Liberation Sans" charset="0"/>
              </a:rPr>
              <a:pPr/>
              <a:t>28</a:t>
            </a:fld>
            <a:endParaRPr lang="en-US" sz="1200">
              <a:latin typeface="Liberation Sans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1163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A6FDE5C-1D2E-44AA-BBEC-EA1662CF7DB9}" type="slidenum">
              <a:rPr lang="en-US" sz="1200">
                <a:latin typeface="Liberation Sans" charset="0"/>
              </a:rPr>
              <a:pPr/>
              <a:t>29</a:t>
            </a:fld>
            <a:endParaRPr lang="en-US" sz="1200">
              <a:latin typeface="Liberation Sans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32968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CE484AE-F311-4565-A0D4-E7F0A40C4B8F}" type="slidenum">
              <a:rPr lang="en-US" sz="1200">
                <a:latin typeface="Liberation Sans" charset="0"/>
              </a:rPr>
              <a:pPr/>
              <a:t>30</a:t>
            </a:fld>
            <a:endParaRPr lang="en-US" sz="1200">
              <a:latin typeface="Liberation Sans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7068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02A843-BC8F-4507-92FA-A47AD8AAEDAF}" type="slidenum">
              <a:rPr lang="en-US" sz="1200">
                <a:latin typeface="Liberation Sans" charset="0"/>
              </a:rPr>
              <a:pPr/>
              <a:t>3</a:t>
            </a:fld>
            <a:endParaRPr lang="en-US" sz="1200">
              <a:latin typeface="Liberation Sans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7472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A47E5C-276E-4008-A3F7-1833CA8A0F66}" type="slidenum">
              <a:rPr lang="en-US" sz="1200">
                <a:latin typeface="Liberation Sans" charset="0"/>
              </a:rPr>
              <a:pPr/>
              <a:t>31</a:t>
            </a:fld>
            <a:endParaRPr lang="en-US" sz="1200">
              <a:latin typeface="Liberation Sans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02814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BFB77AC-E5EF-421D-9C60-728AC37B5D85}" type="slidenum">
              <a:rPr lang="en-US" sz="1200">
                <a:latin typeface="Liberation Sans" charset="0"/>
              </a:rPr>
              <a:pPr/>
              <a:t>32</a:t>
            </a:fld>
            <a:endParaRPr lang="en-US" sz="1200">
              <a:latin typeface="Liberation Sans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3819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BE3BC8-3F21-483C-859A-03C43AEF2B1C}" type="slidenum">
              <a:rPr lang="en-US" sz="1200">
                <a:latin typeface="Liberation Sans" charset="0"/>
              </a:rPr>
              <a:pPr/>
              <a:t>4</a:t>
            </a:fld>
            <a:endParaRPr lang="en-US" sz="1200">
              <a:latin typeface="Liberation Sans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3780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2496291-20D4-4B4B-88B1-00B69F7CE980}" type="slidenum">
              <a:rPr lang="en-US" sz="1200">
                <a:latin typeface="Liberation Sans" charset="0"/>
              </a:rPr>
              <a:pPr/>
              <a:t>5</a:t>
            </a:fld>
            <a:endParaRPr lang="en-US" sz="1200">
              <a:latin typeface="Liberation Sans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0546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3605E47-6D51-4BFF-BF88-834C1AEC9B96}" type="slidenum">
              <a:rPr lang="en-US" sz="1200">
                <a:latin typeface="Liberation Sans" charset="0"/>
              </a:rPr>
              <a:pPr/>
              <a:t>6</a:t>
            </a:fld>
            <a:endParaRPr lang="en-US" sz="1200">
              <a:latin typeface="Liberation Sans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224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C4E607-9133-4B2C-B3B3-6449215056C8}" type="slidenum">
              <a:rPr lang="en-US" sz="1200">
                <a:latin typeface="Liberation Sans" charset="0"/>
              </a:rPr>
              <a:pPr/>
              <a:t>7</a:t>
            </a:fld>
            <a:endParaRPr lang="en-US" sz="1200">
              <a:latin typeface="Liberation Sans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5122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DE10DFE-BE64-490E-AD00-48EA5308AD6B}" type="slidenum">
              <a:rPr lang="en-US" sz="1200">
                <a:latin typeface="Liberation Sans" charset="0"/>
              </a:rPr>
              <a:pPr/>
              <a:t>8</a:t>
            </a:fld>
            <a:endParaRPr lang="en-US" sz="1200">
              <a:latin typeface="Liberation Sans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2512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3D98D32-828A-4594-AAE3-B64274D41B97}" type="slidenum">
              <a:rPr lang="en-US" sz="1200">
                <a:latin typeface="Liberation Sans" charset="0"/>
              </a:rPr>
              <a:pPr/>
              <a:t>9</a:t>
            </a:fld>
            <a:endParaRPr lang="en-US" sz="1200">
              <a:latin typeface="Liberation Sans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642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2932C-181C-4035-8C35-E738391343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0EB3C-F89A-4BEE-8892-6F85CF2687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8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81000"/>
            <a:ext cx="20955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41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C79F4-CEE8-44E0-B9AC-627B30FF12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63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CCA3F-9843-4677-B124-D30E840977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1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028B3F-490B-43E1-99B2-2C0AF4BB80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9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A85AF5-E52A-47B7-993F-628254EEDB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5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BA331-7A64-4200-A0BB-7F4B4E6194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2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0DE116-236C-4D9E-95E5-2C07BD9B48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2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8924FC-0475-4B09-9A9D-F75C7E9BBB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7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A86C9-AB65-4284-8795-E8D29EB643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2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0CF27-1616-4CCD-B525-56CA6CB673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05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011F8-36F7-40A8-B6FD-D069D5EB22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6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Liberation San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Liberation San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0450" y="65024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Liberation Sans" charset="0"/>
              </a:defRPr>
            </a:lvl1pPr>
          </a:lstStyle>
          <a:p>
            <a:fld id="{765246F8-C93D-4FD4-9C4B-7C24E62A847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7845425" y="6507163"/>
            <a:ext cx="954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200">
                <a:latin typeface="Liberation Sans" charset="0"/>
              </a:rPr>
              <a:t>Chapter 4 -</a:t>
            </a:r>
          </a:p>
        </p:txBody>
      </p:sp>
      <p:pic>
        <p:nvPicPr>
          <p:cNvPr id="1032" name="Picture 1" descr="Wiley_Wordmark_black.eps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243638"/>
            <a:ext cx="1127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iberation Sans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iberation San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iberation San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iberation San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iberation San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Liberation Sans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Liberation Sans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Liberation Sans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Liberation Sans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Liberation Sans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4F2CC2B-ADC2-4DD3-84F7-7BCEE481D0B6}" type="slidenum">
              <a:rPr lang="en-US" sz="1200">
                <a:latin typeface="Liberation Sans" charset="0"/>
              </a:rPr>
              <a:pPr/>
              <a:t>1</a:t>
            </a:fld>
            <a:endParaRPr lang="en-US" sz="1200">
              <a:latin typeface="Liberation Sans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871538" y="1397000"/>
            <a:ext cx="40306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800" b="1">
                <a:solidFill>
                  <a:srgbClr val="4D4D4D"/>
                </a:solidFill>
                <a:latin typeface="Liberation Sans" charset="0"/>
              </a:rPr>
              <a:t>ISSUES TO ADDRESS...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319213" y="2743200"/>
            <a:ext cx="5360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Liberation Sans" charset="0"/>
              </a:rPr>
              <a:t>•  What types of defects arise in solids?</a:t>
            </a:r>
            <a:endParaRPr lang="en-US">
              <a:latin typeface="Liberation Sans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319213" y="3429000"/>
            <a:ext cx="65230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Liberation Sans" charset="0"/>
              </a:rPr>
              <a:t>•  Can the number and type of defects be varied</a:t>
            </a:r>
          </a:p>
          <a:p>
            <a:r>
              <a:rPr lang="en-US">
                <a:solidFill>
                  <a:srgbClr val="000000"/>
                </a:solidFill>
                <a:latin typeface="Liberation Sans" charset="0"/>
              </a:rPr>
              <a:t>      and controlled?</a:t>
            </a:r>
            <a:endParaRPr lang="en-US">
              <a:latin typeface="Liberation Sans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319213" y="4419600"/>
            <a:ext cx="6040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Liberation Sans" charset="0"/>
              </a:rPr>
              <a:t>•  How do defects affect material properties?</a:t>
            </a:r>
            <a:endParaRPr lang="en-US">
              <a:latin typeface="Liberation Sans" charset="0"/>
            </a:endParaRP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1319213" y="5045075"/>
            <a:ext cx="3667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Liberation Sans" charset="0"/>
              </a:rPr>
              <a:t>•  Are defects undesirable?</a:t>
            </a:r>
            <a:endParaRPr lang="en-US">
              <a:latin typeface="Liberation Sans" charset="0"/>
            </a:endParaRPr>
          </a:p>
        </p:txBody>
      </p:sp>
      <p:sp>
        <p:nvSpPr>
          <p:cNvPr id="15367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Liberation Sans" charset="0"/>
                <a:ea typeface="ＭＳ Ｐゴシック" panose="020B0600070205080204" pitchFamily="34" charset="-128"/>
              </a:rPr>
              <a:t>Chapter 4: Imperfections in Solids</a:t>
            </a:r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1343025" y="2081213"/>
            <a:ext cx="5786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Liberation Sans" charset="0"/>
              </a:rPr>
              <a:t>•  What are the solidification mechanisms?</a:t>
            </a:r>
            <a:endParaRPr lang="en-US">
              <a:latin typeface="Liberation Sans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C31B193-873D-4EDA-B436-D5F71A76A5AA}" type="slidenum">
              <a:rPr lang="en-US" sz="1200">
                <a:latin typeface="Liberation Sans" charset="0"/>
              </a:rPr>
              <a:pPr/>
              <a:t>10</a:t>
            </a:fld>
            <a:endParaRPr lang="en-US" sz="1200">
              <a:latin typeface="Liberation Sans" charset="0"/>
            </a:endParaRP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533400" y="1158875"/>
            <a:ext cx="800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latin typeface="Liberation Sans" charset="0"/>
              </a:rPr>
              <a:t>•  Find the equil. # of vacancies in 1 m</a:t>
            </a:r>
            <a:r>
              <a:rPr lang="en-US" baseline="30000">
                <a:latin typeface="Liberation Sans" charset="0"/>
              </a:rPr>
              <a:t>3</a:t>
            </a:r>
            <a:r>
              <a:rPr lang="en-US">
                <a:latin typeface="Liberation Sans" charset="0"/>
              </a:rPr>
              <a:t> of Cu at 1000</a:t>
            </a:r>
            <a:r>
              <a:rPr lang="en-US">
                <a:latin typeface="Liberation Sans" charset="0"/>
                <a:sym typeface="Symbol" panose="05050102010706020507" pitchFamily="18" charset="2"/>
              </a:rPr>
              <a:t></a:t>
            </a:r>
            <a:r>
              <a:rPr lang="en-US">
                <a:latin typeface="Liberation Sans" charset="0"/>
              </a:rPr>
              <a:t>C.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533400" y="1539875"/>
            <a:ext cx="800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latin typeface="Liberation Sans" charset="0"/>
              </a:rPr>
              <a:t>•  Given:</a:t>
            </a:r>
          </a:p>
        </p:txBody>
      </p:sp>
      <p:sp>
        <p:nvSpPr>
          <p:cNvPr id="33796" name="Rectangle 69"/>
          <p:cNvSpPr>
            <a:spLocks noChangeArrowheads="1"/>
          </p:cNvSpPr>
          <p:nvPr/>
        </p:nvSpPr>
        <p:spPr bwMode="auto">
          <a:xfrm>
            <a:off x="4089400" y="1892300"/>
            <a:ext cx="27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i="1">
                <a:solidFill>
                  <a:srgbClr val="000000"/>
                </a:solidFill>
                <a:latin typeface="Liberation Sans" charset="0"/>
              </a:rPr>
              <a:t>A</a:t>
            </a:r>
            <a:endParaRPr lang="en-US" i="1">
              <a:latin typeface="Liberation Sans" charset="0"/>
            </a:endParaRPr>
          </a:p>
        </p:txBody>
      </p:sp>
      <p:sp>
        <p:nvSpPr>
          <p:cNvPr id="33797" name="Rectangle 70"/>
          <p:cNvSpPr>
            <a:spLocks noChangeArrowheads="1"/>
          </p:cNvSpPr>
          <p:nvPr/>
        </p:nvSpPr>
        <p:spPr bwMode="auto">
          <a:xfrm>
            <a:off x="4305300" y="2032000"/>
            <a:ext cx="325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Liberation Sans" charset="0"/>
              </a:rPr>
              <a:t>Cu</a:t>
            </a:r>
            <a:endParaRPr lang="en-US">
              <a:latin typeface="Liberation Sans" charset="0"/>
            </a:endParaRPr>
          </a:p>
        </p:txBody>
      </p:sp>
      <p:sp>
        <p:nvSpPr>
          <p:cNvPr id="33798" name="Rectangle 71"/>
          <p:cNvSpPr>
            <a:spLocks noChangeArrowheads="1"/>
          </p:cNvSpPr>
          <p:nvPr/>
        </p:nvSpPr>
        <p:spPr bwMode="auto">
          <a:xfrm>
            <a:off x="4711700" y="1892300"/>
            <a:ext cx="178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Liberation Sans" charset="0"/>
              </a:rPr>
              <a:t> = 63.5 g/mol</a:t>
            </a:r>
            <a:endParaRPr lang="en-US">
              <a:latin typeface="Liberation Sans" charset="0"/>
            </a:endParaRPr>
          </a:p>
        </p:txBody>
      </p:sp>
      <p:sp>
        <p:nvSpPr>
          <p:cNvPr id="33799" name="Rectangle 72"/>
          <p:cNvSpPr>
            <a:spLocks noChangeArrowheads="1"/>
          </p:cNvSpPr>
          <p:nvPr/>
        </p:nvSpPr>
        <p:spPr bwMode="auto">
          <a:xfrm>
            <a:off x="1460500" y="1841500"/>
            <a:ext cx="252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i="1">
                <a:solidFill>
                  <a:srgbClr val="000000"/>
                </a:solidFill>
                <a:latin typeface="Liberation Sans" charset="0"/>
              </a:rPr>
              <a:t>ρ</a:t>
            </a:r>
            <a:endParaRPr lang="en-US" i="1">
              <a:latin typeface="Liberation Sans" charset="0"/>
            </a:endParaRPr>
          </a:p>
        </p:txBody>
      </p:sp>
      <p:sp>
        <p:nvSpPr>
          <p:cNvPr id="33800" name="Rectangle 73"/>
          <p:cNvSpPr>
            <a:spLocks noChangeArrowheads="1"/>
          </p:cNvSpPr>
          <p:nvPr/>
        </p:nvSpPr>
        <p:spPr bwMode="auto">
          <a:xfrm>
            <a:off x="1625600" y="1854200"/>
            <a:ext cx="1035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Liberation Sans" charset="0"/>
              </a:rPr>
              <a:t> = 8.4 g</a:t>
            </a:r>
            <a:endParaRPr lang="en-US">
              <a:latin typeface="Liberation Sans" charset="0"/>
            </a:endParaRPr>
          </a:p>
        </p:txBody>
      </p:sp>
      <p:sp>
        <p:nvSpPr>
          <p:cNvPr id="33801" name="Rectangle 74"/>
          <p:cNvSpPr>
            <a:spLocks noChangeArrowheads="1"/>
          </p:cNvSpPr>
          <p:nvPr/>
        </p:nvSpPr>
        <p:spPr bwMode="auto">
          <a:xfrm>
            <a:off x="2679700" y="1854200"/>
            <a:ext cx="90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Liberation Sans" charset="0"/>
              </a:rPr>
              <a:t>/</a:t>
            </a:r>
            <a:endParaRPr lang="en-US">
              <a:latin typeface="Liberation Sans" charset="0"/>
            </a:endParaRPr>
          </a:p>
        </p:txBody>
      </p:sp>
      <p:sp>
        <p:nvSpPr>
          <p:cNvPr id="33802" name="Rectangle 75"/>
          <p:cNvSpPr>
            <a:spLocks noChangeArrowheads="1"/>
          </p:cNvSpPr>
          <p:nvPr/>
        </p:nvSpPr>
        <p:spPr bwMode="auto">
          <a:xfrm>
            <a:off x="2768600" y="1854200"/>
            <a:ext cx="409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Liberation Sans" charset="0"/>
              </a:rPr>
              <a:t>cm</a:t>
            </a:r>
            <a:endParaRPr lang="en-US">
              <a:latin typeface="Liberation Sans" charset="0"/>
            </a:endParaRPr>
          </a:p>
        </p:txBody>
      </p:sp>
      <p:sp>
        <p:nvSpPr>
          <p:cNvPr id="33803" name="Rectangle 76"/>
          <p:cNvSpPr>
            <a:spLocks noChangeArrowheads="1"/>
          </p:cNvSpPr>
          <p:nvPr/>
        </p:nvSpPr>
        <p:spPr bwMode="auto">
          <a:xfrm>
            <a:off x="3184525" y="1812925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Liberation Sans" charset="0"/>
              </a:rPr>
              <a:t>3</a:t>
            </a:r>
            <a:endParaRPr lang="en-US">
              <a:latin typeface="Liberation Sans" charset="0"/>
            </a:endParaRPr>
          </a:p>
        </p:txBody>
      </p:sp>
      <p:sp>
        <p:nvSpPr>
          <p:cNvPr id="33804" name="Rectangle 77"/>
          <p:cNvSpPr>
            <a:spLocks noChangeArrowheads="1"/>
          </p:cNvSpPr>
          <p:nvPr/>
        </p:nvSpPr>
        <p:spPr bwMode="auto">
          <a:xfrm>
            <a:off x="1409700" y="2400300"/>
            <a:ext cx="31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i="1">
                <a:solidFill>
                  <a:srgbClr val="000000"/>
                </a:solidFill>
                <a:latin typeface="Liberation Sans" charset="0"/>
              </a:rPr>
              <a:t>Q</a:t>
            </a:r>
            <a:endParaRPr lang="en-US" i="1">
              <a:latin typeface="Liberation Sans" charset="0"/>
            </a:endParaRPr>
          </a:p>
        </p:txBody>
      </p:sp>
      <p:sp>
        <p:nvSpPr>
          <p:cNvPr id="33805" name="Rectangle 78"/>
          <p:cNvSpPr>
            <a:spLocks noChangeArrowheads="1"/>
          </p:cNvSpPr>
          <p:nvPr/>
        </p:nvSpPr>
        <p:spPr bwMode="auto">
          <a:xfrm>
            <a:off x="1651000" y="252095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i="1">
                <a:solidFill>
                  <a:srgbClr val="000000"/>
                </a:solidFill>
                <a:latin typeface="Liberation Sans" charset="0"/>
              </a:rPr>
              <a:t>v</a:t>
            </a:r>
            <a:endParaRPr lang="en-US" i="1">
              <a:latin typeface="Liberation Sans" charset="0"/>
            </a:endParaRPr>
          </a:p>
        </p:txBody>
      </p:sp>
      <p:sp>
        <p:nvSpPr>
          <p:cNvPr id="33806" name="Rectangle 79"/>
          <p:cNvSpPr>
            <a:spLocks noChangeArrowheads="1"/>
          </p:cNvSpPr>
          <p:nvPr/>
        </p:nvSpPr>
        <p:spPr bwMode="auto">
          <a:xfrm>
            <a:off x="1866900" y="2400300"/>
            <a:ext cx="2009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Liberation Sans" charset="0"/>
              </a:rPr>
              <a:t> = 0.9 eV/atom</a:t>
            </a:r>
            <a:endParaRPr lang="en-US">
              <a:latin typeface="Liberation Sans" charset="0"/>
            </a:endParaRPr>
          </a:p>
        </p:txBody>
      </p:sp>
      <p:sp>
        <p:nvSpPr>
          <p:cNvPr id="33807" name="Rectangle 80"/>
          <p:cNvSpPr>
            <a:spLocks noChangeArrowheads="1"/>
          </p:cNvSpPr>
          <p:nvPr/>
        </p:nvSpPr>
        <p:spPr bwMode="auto">
          <a:xfrm>
            <a:off x="4076700" y="2387600"/>
            <a:ext cx="29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i="1">
                <a:solidFill>
                  <a:srgbClr val="000000"/>
                </a:solidFill>
                <a:latin typeface="Liberation Sans" charset="0"/>
              </a:rPr>
              <a:t>N</a:t>
            </a:r>
            <a:endParaRPr lang="en-US" i="1">
              <a:latin typeface="Liberation Sans" charset="0"/>
            </a:endParaRPr>
          </a:p>
        </p:txBody>
      </p:sp>
      <p:sp>
        <p:nvSpPr>
          <p:cNvPr id="33808" name="Rectangle 81"/>
          <p:cNvSpPr>
            <a:spLocks noChangeArrowheads="1"/>
          </p:cNvSpPr>
          <p:nvPr/>
        </p:nvSpPr>
        <p:spPr bwMode="auto">
          <a:xfrm>
            <a:off x="4305300" y="2527300"/>
            <a:ext cx="169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Liberation Sans" charset="0"/>
              </a:rPr>
              <a:t>A</a:t>
            </a:r>
            <a:endParaRPr lang="en-US">
              <a:latin typeface="Liberation Sans" charset="0"/>
            </a:endParaRPr>
          </a:p>
        </p:txBody>
      </p:sp>
      <p:sp>
        <p:nvSpPr>
          <p:cNvPr id="33809" name="Rectangle 82"/>
          <p:cNvSpPr>
            <a:spLocks noChangeArrowheads="1"/>
          </p:cNvSpPr>
          <p:nvPr/>
        </p:nvSpPr>
        <p:spPr bwMode="auto">
          <a:xfrm>
            <a:off x="4521200" y="2387600"/>
            <a:ext cx="1844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Liberation Sans" charset="0"/>
              </a:rPr>
              <a:t> = 6.02 x 10</a:t>
            </a:r>
            <a:r>
              <a:rPr lang="en-US" baseline="30000">
                <a:solidFill>
                  <a:srgbClr val="000000"/>
                </a:solidFill>
                <a:latin typeface="Liberation Sans" charset="0"/>
              </a:rPr>
              <a:t>23</a:t>
            </a:r>
            <a:endParaRPr lang="en-US">
              <a:latin typeface="Liberation Sans" charset="0"/>
            </a:endParaRPr>
          </a:p>
        </p:txBody>
      </p:sp>
      <p:sp>
        <p:nvSpPr>
          <p:cNvPr id="33810" name="Rectangle 84"/>
          <p:cNvSpPr>
            <a:spLocks noChangeArrowheads="1"/>
          </p:cNvSpPr>
          <p:nvPr/>
        </p:nvSpPr>
        <p:spPr bwMode="auto">
          <a:xfrm>
            <a:off x="6527800" y="2387600"/>
            <a:ext cx="1419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Liberation Sans" charset="0"/>
              </a:rPr>
              <a:t>atoms/mol</a:t>
            </a:r>
            <a:endParaRPr lang="en-US">
              <a:latin typeface="Liberation Sans" charset="0"/>
            </a:endParaRPr>
          </a:p>
        </p:txBody>
      </p:sp>
      <p:sp>
        <p:nvSpPr>
          <p:cNvPr id="33811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8029575" cy="533400"/>
          </a:xfrm>
        </p:spPr>
        <p:txBody>
          <a:bodyPr/>
          <a:lstStyle/>
          <a:p>
            <a:r>
              <a:rPr lang="en-US">
                <a:latin typeface="Liberation Sans" charset="0"/>
                <a:ea typeface="ＭＳ Ｐゴシック" panose="020B0600070205080204" pitchFamily="34" charset="-128"/>
              </a:rPr>
              <a:t>Estimating Vacancy Concentration</a:t>
            </a:r>
          </a:p>
        </p:txBody>
      </p:sp>
      <p:grpSp>
        <p:nvGrpSpPr>
          <p:cNvPr id="2" name="Group 221"/>
          <p:cNvGrpSpPr>
            <a:grpSpLocks/>
          </p:cNvGrpSpPr>
          <p:nvPr/>
        </p:nvGrpSpPr>
        <p:grpSpPr bwMode="auto">
          <a:xfrm>
            <a:off x="863600" y="4076700"/>
            <a:ext cx="6737350" cy="1322388"/>
            <a:chOff x="544" y="2544"/>
            <a:chExt cx="4244" cy="833"/>
          </a:xfrm>
        </p:grpSpPr>
        <p:grpSp>
          <p:nvGrpSpPr>
            <p:cNvPr id="33850" name="Group 181"/>
            <p:cNvGrpSpPr>
              <a:grpSpLocks/>
            </p:cNvGrpSpPr>
            <p:nvPr/>
          </p:nvGrpSpPr>
          <p:grpSpPr bwMode="auto">
            <a:xfrm>
              <a:off x="1272" y="2544"/>
              <a:ext cx="120" cy="408"/>
              <a:chOff x="1272" y="2544"/>
              <a:chExt cx="120" cy="408"/>
            </a:xfrm>
          </p:grpSpPr>
          <p:sp>
            <p:nvSpPr>
              <p:cNvPr id="33869" name="Freeform 179"/>
              <p:cNvSpPr>
                <a:spLocks/>
              </p:cNvSpPr>
              <p:nvPr/>
            </p:nvSpPr>
            <p:spPr bwMode="auto">
              <a:xfrm>
                <a:off x="1272" y="2544"/>
                <a:ext cx="80" cy="80"/>
              </a:xfrm>
              <a:custGeom>
                <a:avLst/>
                <a:gdLst>
                  <a:gd name="T0" fmla="*/ 24 w 80"/>
                  <a:gd name="T1" fmla="*/ 0 h 80"/>
                  <a:gd name="T2" fmla="*/ 80 w 80"/>
                  <a:gd name="T3" fmla="*/ 64 h 80"/>
                  <a:gd name="T4" fmla="*/ 32 w 80"/>
                  <a:gd name="T5" fmla="*/ 48 h 80"/>
                  <a:gd name="T6" fmla="*/ 0 w 80"/>
                  <a:gd name="T7" fmla="*/ 80 h 80"/>
                  <a:gd name="T8" fmla="*/ 24 w 80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80"/>
                  <a:gd name="T17" fmla="*/ 80 w 80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80">
                    <a:moveTo>
                      <a:pt x="24" y="0"/>
                    </a:moveTo>
                    <a:lnTo>
                      <a:pt x="80" y="64"/>
                    </a:lnTo>
                    <a:lnTo>
                      <a:pt x="32" y="48"/>
                    </a:lnTo>
                    <a:lnTo>
                      <a:pt x="0" y="8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0" name="Line 180"/>
              <p:cNvSpPr>
                <a:spLocks noChangeShapeType="1"/>
              </p:cNvSpPr>
              <p:nvPr/>
            </p:nvSpPr>
            <p:spPr bwMode="auto">
              <a:xfrm>
                <a:off x="1304" y="2592"/>
                <a:ext cx="88" cy="3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51" name="Group 220"/>
            <p:cNvGrpSpPr>
              <a:grpSpLocks/>
            </p:cNvGrpSpPr>
            <p:nvPr/>
          </p:nvGrpSpPr>
          <p:grpSpPr bwMode="auto">
            <a:xfrm>
              <a:off x="544" y="2856"/>
              <a:ext cx="4244" cy="521"/>
              <a:chOff x="544" y="2856"/>
              <a:chExt cx="4244" cy="521"/>
            </a:xfrm>
          </p:grpSpPr>
          <p:sp>
            <p:nvSpPr>
              <p:cNvPr id="33852" name="Rectangle 182"/>
              <p:cNvSpPr>
                <a:spLocks noChangeArrowheads="1"/>
              </p:cNvSpPr>
              <p:nvPr/>
            </p:nvSpPr>
            <p:spPr bwMode="auto">
              <a:xfrm>
                <a:off x="544" y="2992"/>
                <a:ext cx="7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>
                    <a:solidFill>
                      <a:srgbClr val="000000"/>
                    </a:solidFill>
                    <a:latin typeface="Liberation Sans" charset="0"/>
                  </a:rPr>
                  <a:t>For 1 m</a:t>
                </a:r>
                <a:r>
                  <a:rPr lang="en-US" baseline="30000">
                    <a:solidFill>
                      <a:srgbClr val="000000"/>
                    </a:solidFill>
                    <a:latin typeface="Liberation Sans" charset="0"/>
                  </a:rPr>
                  <a:t>3</a:t>
                </a:r>
                <a:endParaRPr lang="en-US">
                  <a:latin typeface="Liberation Sans" charset="0"/>
                </a:endParaRPr>
              </a:p>
            </p:txBody>
          </p:sp>
          <p:sp>
            <p:nvSpPr>
              <p:cNvPr id="33853" name="Rectangle 183"/>
              <p:cNvSpPr>
                <a:spLocks noChangeArrowheads="1"/>
              </p:cNvSpPr>
              <p:nvPr/>
            </p:nvSpPr>
            <p:spPr bwMode="auto">
              <a:xfrm>
                <a:off x="1192" y="2936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3854" name="Rectangle 184"/>
              <p:cNvSpPr>
                <a:spLocks noChangeArrowheads="1"/>
              </p:cNvSpPr>
              <p:nvPr/>
            </p:nvSpPr>
            <p:spPr bwMode="auto">
              <a:xfrm>
                <a:off x="1304" y="2992"/>
                <a:ext cx="41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>
                    <a:solidFill>
                      <a:srgbClr val="000000"/>
                    </a:solidFill>
                    <a:latin typeface="Liberation Sans" charset="0"/>
                  </a:rPr>
                  <a:t>, </a:t>
                </a:r>
                <a:r>
                  <a:rPr lang="en-US" i="1">
                    <a:solidFill>
                      <a:srgbClr val="000000"/>
                    </a:solidFill>
                    <a:latin typeface="Liberation Sans" charset="0"/>
                  </a:rPr>
                  <a:t>N</a:t>
                </a:r>
                <a:r>
                  <a:rPr lang="en-US">
                    <a:solidFill>
                      <a:srgbClr val="000000"/>
                    </a:solidFill>
                    <a:latin typeface="Liberation Sans" charset="0"/>
                  </a:rPr>
                  <a:t> =</a:t>
                </a:r>
                <a:endParaRPr lang="en-US">
                  <a:latin typeface="Liberation Sans" charset="0"/>
                </a:endParaRPr>
              </a:p>
            </p:txBody>
          </p:sp>
          <p:sp>
            <p:nvSpPr>
              <p:cNvPr id="33855" name="Rectangle 185"/>
              <p:cNvSpPr>
                <a:spLocks noChangeArrowheads="1"/>
              </p:cNvSpPr>
              <p:nvPr/>
            </p:nvSpPr>
            <p:spPr bwMode="auto">
              <a:xfrm>
                <a:off x="2266" y="2856"/>
                <a:ext cx="18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i="1">
                    <a:solidFill>
                      <a:srgbClr val="777777"/>
                    </a:solidFill>
                    <a:latin typeface="Liberation Sans" charset="0"/>
                  </a:rPr>
                  <a:t>N</a:t>
                </a:r>
                <a:endParaRPr lang="en-US" i="1">
                  <a:latin typeface="Liberation Sans" charset="0"/>
                </a:endParaRPr>
              </a:p>
            </p:txBody>
          </p:sp>
          <p:sp>
            <p:nvSpPr>
              <p:cNvPr id="33856" name="Rectangle 186"/>
              <p:cNvSpPr>
                <a:spLocks noChangeArrowheads="1"/>
              </p:cNvSpPr>
              <p:nvPr/>
            </p:nvSpPr>
            <p:spPr bwMode="auto">
              <a:xfrm>
                <a:off x="2410" y="2896"/>
                <a:ext cx="8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baseline="-25000">
                    <a:solidFill>
                      <a:srgbClr val="777777"/>
                    </a:solidFill>
                    <a:latin typeface="Liberation Sans" charset="0"/>
                  </a:rPr>
                  <a:t>A</a:t>
                </a:r>
                <a:endParaRPr lang="en-US">
                  <a:latin typeface="Liberation Sans" charset="0"/>
                </a:endParaRPr>
              </a:p>
            </p:txBody>
          </p:sp>
          <p:sp>
            <p:nvSpPr>
              <p:cNvPr id="33857" name="Line 187"/>
              <p:cNvSpPr>
                <a:spLocks noChangeShapeType="1"/>
              </p:cNvSpPr>
              <p:nvPr/>
            </p:nvSpPr>
            <p:spPr bwMode="auto">
              <a:xfrm>
                <a:off x="2202" y="3136"/>
                <a:ext cx="4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8" name="Rectangle 188"/>
              <p:cNvSpPr>
                <a:spLocks noChangeArrowheads="1"/>
              </p:cNvSpPr>
              <p:nvPr/>
            </p:nvSpPr>
            <p:spPr bwMode="auto">
              <a:xfrm>
                <a:off x="2258" y="3144"/>
                <a:ext cx="17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i="1">
                    <a:solidFill>
                      <a:srgbClr val="777777"/>
                    </a:solidFill>
                    <a:latin typeface="Liberation Sans" charset="0"/>
                  </a:rPr>
                  <a:t>A</a:t>
                </a:r>
                <a:endParaRPr lang="en-US" i="1">
                  <a:latin typeface="Liberation Sans" charset="0"/>
                </a:endParaRPr>
              </a:p>
            </p:txBody>
          </p:sp>
          <p:sp>
            <p:nvSpPr>
              <p:cNvPr id="33859" name="Rectangle 189"/>
              <p:cNvSpPr>
                <a:spLocks noChangeArrowheads="1"/>
              </p:cNvSpPr>
              <p:nvPr/>
            </p:nvSpPr>
            <p:spPr bwMode="auto">
              <a:xfrm>
                <a:off x="2394" y="3184"/>
                <a:ext cx="1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baseline="-25000">
                    <a:solidFill>
                      <a:srgbClr val="777777"/>
                    </a:solidFill>
                    <a:latin typeface="Liberation Sans" charset="0"/>
                  </a:rPr>
                  <a:t>Cu</a:t>
                </a:r>
                <a:endParaRPr lang="en-US">
                  <a:latin typeface="Liberation Sans" charset="0"/>
                </a:endParaRPr>
              </a:p>
            </p:txBody>
          </p:sp>
          <p:sp>
            <p:nvSpPr>
              <p:cNvPr id="33860" name="Rectangle 190"/>
              <p:cNvSpPr>
                <a:spLocks noChangeArrowheads="1"/>
              </p:cNvSpPr>
              <p:nvPr/>
            </p:nvSpPr>
            <p:spPr bwMode="auto">
              <a:xfrm>
                <a:off x="1794" y="2976"/>
                <a:ext cx="15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i="1">
                    <a:solidFill>
                      <a:srgbClr val="000000"/>
                    </a:solidFill>
                    <a:latin typeface="Liberation Sans" charset="0"/>
                  </a:rPr>
                  <a:t>ρ</a:t>
                </a:r>
                <a:endParaRPr lang="en-US" i="1">
                  <a:latin typeface="Liberation Sans" charset="0"/>
                </a:endParaRPr>
              </a:p>
            </p:txBody>
          </p:sp>
          <p:sp>
            <p:nvSpPr>
              <p:cNvPr id="33861" name="Rectangle 191"/>
              <p:cNvSpPr>
                <a:spLocks noChangeArrowheads="1"/>
              </p:cNvSpPr>
              <p:nvPr/>
            </p:nvSpPr>
            <p:spPr bwMode="auto">
              <a:xfrm>
                <a:off x="1898" y="2984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>
                    <a:solidFill>
                      <a:srgbClr val="000000"/>
                    </a:solidFill>
                    <a:latin typeface="Liberation Sans" charset="0"/>
                  </a:rPr>
                  <a:t> </a:t>
                </a:r>
                <a:endParaRPr lang="en-US">
                  <a:latin typeface="Liberation Sans" charset="0"/>
                </a:endParaRPr>
              </a:p>
            </p:txBody>
          </p:sp>
          <p:sp>
            <p:nvSpPr>
              <p:cNvPr id="33862" name="Rectangle 192"/>
              <p:cNvSpPr>
                <a:spLocks noChangeArrowheads="1"/>
              </p:cNvSpPr>
              <p:nvPr/>
            </p:nvSpPr>
            <p:spPr bwMode="auto">
              <a:xfrm>
                <a:off x="1946" y="2984"/>
                <a:ext cx="15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>
                    <a:solidFill>
                      <a:srgbClr val="000000"/>
                    </a:solidFill>
                    <a:latin typeface="Liberation Sans" charset="0"/>
                  </a:rPr>
                  <a:t> x</a:t>
                </a:r>
                <a:endParaRPr lang="en-US">
                  <a:latin typeface="Liberation Sans" charset="0"/>
                </a:endParaRPr>
              </a:p>
            </p:txBody>
          </p:sp>
          <p:sp>
            <p:nvSpPr>
              <p:cNvPr id="33863" name="Rectangle 193"/>
              <p:cNvSpPr>
                <a:spLocks noChangeArrowheads="1"/>
              </p:cNvSpPr>
              <p:nvPr/>
            </p:nvSpPr>
            <p:spPr bwMode="auto">
              <a:xfrm>
                <a:off x="2770" y="2976"/>
                <a:ext cx="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>
                    <a:solidFill>
                      <a:srgbClr val="000000"/>
                    </a:solidFill>
                    <a:latin typeface="Liberation Sans" charset="0"/>
                  </a:rPr>
                  <a:t>x </a:t>
                </a:r>
                <a:endParaRPr lang="en-US">
                  <a:latin typeface="Liberation Sans" charset="0"/>
                </a:endParaRPr>
              </a:p>
            </p:txBody>
          </p:sp>
          <p:sp>
            <p:nvSpPr>
              <p:cNvPr id="33864" name="Rectangle 194"/>
              <p:cNvSpPr>
                <a:spLocks noChangeArrowheads="1"/>
              </p:cNvSpPr>
              <p:nvPr/>
            </p:nvSpPr>
            <p:spPr bwMode="auto">
              <a:xfrm>
                <a:off x="2922" y="2976"/>
                <a:ext cx="39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>
                    <a:solidFill>
                      <a:srgbClr val="000000"/>
                    </a:solidFill>
                    <a:latin typeface="Liberation Sans" charset="0"/>
                  </a:rPr>
                  <a:t>1 m</a:t>
                </a:r>
                <a:r>
                  <a:rPr lang="en-US" baseline="30000">
                    <a:solidFill>
                      <a:srgbClr val="000000"/>
                    </a:solidFill>
                    <a:latin typeface="Liberation Sans" charset="0"/>
                  </a:rPr>
                  <a:t>3</a:t>
                </a:r>
                <a:endParaRPr lang="en-US">
                  <a:latin typeface="Liberation Sans" charset="0"/>
                </a:endParaRPr>
              </a:p>
            </p:txBody>
          </p:sp>
          <p:sp>
            <p:nvSpPr>
              <p:cNvPr id="33865" name="Rectangle 195"/>
              <p:cNvSpPr>
                <a:spLocks noChangeArrowheads="1"/>
              </p:cNvSpPr>
              <p:nvPr/>
            </p:nvSpPr>
            <p:spPr bwMode="auto">
              <a:xfrm>
                <a:off x="3202" y="2920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3866" name="Rectangle 196"/>
              <p:cNvSpPr>
                <a:spLocks noChangeArrowheads="1"/>
              </p:cNvSpPr>
              <p:nvPr/>
            </p:nvSpPr>
            <p:spPr bwMode="auto">
              <a:xfrm>
                <a:off x="3335" y="2976"/>
                <a:ext cx="145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>
                    <a:solidFill>
                      <a:srgbClr val="000000"/>
                    </a:solidFill>
                    <a:latin typeface="Liberation Sans" charset="0"/>
                  </a:rPr>
                  <a:t>= 8.0 x 10</a:t>
                </a:r>
                <a:r>
                  <a:rPr lang="en-US" baseline="30000">
                    <a:solidFill>
                      <a:srgbClr val="000000"/>
                    </a:solidFill>
                    <a:latin typeface="Liberation Sans" charset="0"/>
                  </a:rPr>
                  <a:t>28</a:t>
                </a:r>
                <a:r>
                  <a:rPr lang="en-US">
                    <a:solidFill>
                      <a:srgbClr val="000000"/>
                    </a:solidFill>
                    <a:latin typeface="Liberation Sans" charset="0"/>
                  </a:rPr>
                  <a:t> sites</a:t>
                </a:r>
                <a:endParaRPr lang="en-US">
                  <a:latin typeface="Liberation Sans" charset="0"/>
                </a:endParaRPr>
              </a:p>
            </p:txBody>
          </p:sp>
          <p:sp>
            <p:nvSpPr>
              <p:cNvPr id="33867" name="Rectangle 197"/>
              <p:cNvSpPr>
                <a:spLocks noChangeArrowheads="1"/>
              </p:cNvSpPr>
              <p:nvPr/>
            </p:nvSpPr>
            <p:spPr bwMode="auto">
              <a:xfrm>
                <a:off x="4234" y="2920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3868" name="Rectangle 198"/>
              <p:cNvSpPr>
                <a:spLocks noChangeArrowheads="1"/>
              </p:cNvSpPr>
              <p:nvPr/>
            </p:nvSpPr>
            <p:spPr bwMode="auto">
              <a:xfrm>
                <a:off x="4466" y="2976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</p:grpSp>
      <p:sp>
        <p:nvSpPr>
          <p:cNvPr id="33813" name="Rectangle 209"/>
          <p:cNvSpPr>
            <a:spLocks noChangeArrowheads="1"/>
          </p:cNvSpPr>
          <p:nvPr/>
        </p:nvSpPr>
        <p:spPr bwMode="auto">
          <a:xfrm>
            <a:off x="1284288" y="5976938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003399"/>
                </a:solidFill>
                <a:latin typeface="Liberation Sans" charset="0"/>
              </a:rPr>
              <a:t> </a:t>
            </a:r>
            <a:endParaRPr lang="en-US">
              <a:latin typeface="Liberation Sans" charset="0"/>
            </a:endParaRPr>
          </a:p>
        </p:txBody>
      </p:sp>
      <p:grpSp>
        <p:nvGrpSpPr>
          <p:cNvPr id="9" name="Group 219"/>
          <p:cNvGrpSpPr>
            <a:grpSpLocks/>
          </p:cNvGrpSpPr>
          <p:nvPr/>
        </p:nvGrpSpPr>
        <p:grpSpPr bwMode="auto">
          <a:xfrm>
            <a:off x="547688" y="5383213"/>
            <a:ext cx="8001000" cy="900112"/>
            <a:chOff x="345" y="3471"/>
            <a:chExt cx="5040" cy="567"/>
          </a:xfrm>
        </p:grpSpPr>
        <p:sp>
          <p:nvSpPr>
            <p:cNvPr id="33845" name="Rectangle 8"/>
            <p:cNvSpPr>
              <a:spLocks noChangeArrowheads="1"/>
            </p:cNvSpPr>
            <p:nvPr/>
          </p:nvSpPr>
          <p:spPr bwMode="auto">
            <a:xfrm>
              <a:off x="345" y="3471"/>
              <a:ext cx="12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>
                  <a:latin typeface="Liberation Sans" charset="0"/>
                </a:rPr>
                <a:t>•  Answer:</a:t>
              </a:r>
            </a:p>
          </p:txBody>
        </p:sp>
        <p:sp>
          <p:nvSpPr>
            <p:cNvPr id="33846" name="Rectangle 207"/>
            <p:cNvSpPr>
              <a:spLocks noChangeArrowheads="1"/>
            </p:cNvSpPr>
            <p:nvPr/>
          </p:nvSpPr>
          <p:spPr bwMode="auto">
            <a:xfrm>
              <a:off x="521" y="3765"/>
              <a:ext cx="1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i="1">
                  <a:solidFill>
                    <a:srgbClr val="003399"/>
                  </a:solidFill>
                  <a:latin typeface="Liberation Sans" charset="0"/>
                </a:rPr>
                <a:t>N</a:t>
              </a:r>
              <a:endParaRPr lang="en-US" i="1">
                <a:latin typeface="Liberation Sans" charset="0"/>
              </a:endParaRPr>
            </a:p>
          </p:txBody>
        </p:sp>
        <p:sp>
          <p:nvSpPr>
            <p:cNvPr id="33847" name="Rectangle 208"/>
            <p:cNvSpPr>
              <a:spLocks noChangeArrowheads="1"/>
            </p:cNvSpPr>
            <p:nvPr/>
          </p:nvSpPr>
          <p:spPr bwMode="auto">
            <a:xfrm>
              <a:off x="665" y="3805"/>
              <a:ext cx="14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i="1">
                  <a:solidFill>
                    <a:srgbClr val="003399"/>
                  </a:solidFill>
                  <a:latin typeface="Liberation Sans" charset="0"/>
                </a:rPr>
                <a:t>v</a:t>
              </a:r>
              <a:endParaRPr lang="en-US" i="1">
                <a:latin typeface="Liberation Sans" charset="0"/>
              </a:endParaRPr>
            </a:p>
          </p:txBody>
        </p:sp>
        <p:sp>
          <p:nvSpPr>
            <p:cNvPr id="33848" name="Rectangle 210"/>
            <p:cNvSpPr>
              <a:spLocks noChangeArrowheads="1"/>
            </p:cNvSpPr>
            <p:nvPr/>
          </p:nvSpPr>
          <p:spPr bwMode="auto">
            <a:xfrm>
              <a:off x="857" y="3765"/>
              <a:ext cx="16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  <a:latin typeface="Liberation Sans" charset="0"/>
                </a:rPr>
                <a:t> = </a:t>
              </a:r>
              <a:endParaRPr lang="en-US">
                <a:latin typeface="Liberation Sans" charset="0"/>
              </a:endParaRPr>
            </a:p>
          </p:txBody>
        </p:sp>
        <p:sp>
          <p:nvSpPr>
            <p:cNvPr id="33849" name="Rectangle 211"/>
            <p:cNvSpPr>
              <a:spLocks noChangeArrowheads="1"/>
            </p:cNvSpPr>
            <p:nvPr/>
          </p:nvSpPr>
          <p:spPr bwMode="auto">
            <a:xfrm>
              <a:off x="1065" y="3765"/>
              <a:ext cx="432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  <a:latin typeface="Liberation Sans" charset="0"/>
                </a:rPr>
                <a:t>(2.7 x 10</a:t>
              </a:r>
              <a:r>
                <a:rPr lang="en-US" baseline="30000">
                  <a:solidFill>
                    <a:srgbClr val="000000"/>
                  </a:solidFill>
                  <a:latin typeface="Liberation Sans" charset="0"/>
                </a:rPr>
                <a:t>-4</a:t>
              </a:r>
              <a:r>
                <a:rPr lang="en-US">
                  <a:solidFill>
                    <a:srgbClr val="000000"/>
                  </a:solidFill>
                  <a:latin typeface="Liberation Sans" charset="0"/>
                </a:rPr>
                <a:t>)(8.0 x 10</a:t>
              </a:r>
              <a:r>
                <a:rPr lang="en-US" baseline="30000">
                  <a:solidFill>
                    <a:srgbClr val="000000"/>
                  </a:solidFill>
                  <a:latin typeface="Liberation Sans" charset="0"/>
                </a:rPr>
                <a:t>28</a:t>
              </a:r>
              <a:r>
                <a:rPr lang="en-US">
                  <a:solidFill>
                    <a:srgbClr val="000000"/>
                  </a:solidFill>
                  <a:latin typeface="Liberation Sans" charset="0"/>
                </a:rPr>
                <a:t>) sites = 2.2 x 10</a:t>
              </a:r>
              <a:r>
                <a:rPr lang="en-US" baseline="30000">
                  <a:solidFill>
                    <a:srgbClr val="000000"/>
                  </a:solidFill>
                  <a:latin typeface="Liberation Sans" charset="0"/>
                </a:rPr>
                <a:t>25</a:t>
              </a:r>
              <a:r>
                <a:rPr lang="en-US">
                  <a:solidFill>
                    <a:srgbClr val="000000"/>
                  </a:solidFill>
                  <a:latin typeface="Liberation Sans" charset="0"/>
                </a:rPr>
                <a:t> vacancies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812925" y="2882900"/>
            <a:ext cx="5724525" cy="1804988"/>
            <a:chOff x="1812925" y="2882901"/>
            <a:chExt cx="5724526" cy="1804988"/>
          </a:xfrm>
        </p:grpSpPr>
        <p:grpSp>
          <p:nvGrpSpPr>
            <p:cNvPr id="33816" name="Group 222"/>
            <p:cNvGrpSpPr>
              <a:grpSpLocks/>
            </p:cNvGrpSpPr>
            <p:nvPr/>
          </p:nvGrpSpPr>
          <p:grpSpPr bwMode="auto">
            <a:xfrm>
              <a:off x="1812925" y="2882901"/>
              <a:ext cx="5724526" cy="1804988"/>
              <a:chOff x="1142" y="1816"/>
              <a:chExt cx="3606" cy="1137"/>
            </a:xfrm>
          </p:grpSpPr>
          <p:sp>
            <p:nvSpPr>
              <p:cNvPr id="33819" name="Rectangle 201"/>
              <p:cNvSpPr>
                <a:spLocks noChangeArrowheads="1"/>
              </p:cNvSpPr>
              <p:nvPr/>
            </p:nvSpPr>
            <p:spPr bwMode="auto">
              <a:xfrm>
                <a:off x="2824" y="2168"/>
                <a:ext cx="1139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sz="2800">
                    <a:solidFill>
                      <a:srgbClr val="000000"/>
                    </a:solidFill>
                    <a:latin typeface="Liberation Sans" charset="0"/>
                  </a:rPr>
                  <a:t>= 2.7 x 10</a:t>
                </a:r>
                <a:r>
                  <a:rPr lang="en-US" sz="2800" baseline="30000">
                    <a:solidFill>
                      <a:srgbClr val="000000"/>
                    </a:solidFill>
                    <a:latin typeface="Liberation Sans" charset="0"/>
                  </a:rPr>
                  <a:t>-4</a:t>
                </a:r>
                <a:endParaRPr lang="en-US">
                  <a:latin typeface="Liberation Sans" charset="0"/>
                </a:endParaRPr>
              </a:p>
            </p:txBody>
          </p:sp>
          <p:sp>
            <p:nvSpPr>
              <p:cNvPr id="33820" name="Rectangle 145"/>
              <p:cNvSpPr>
                <a:spLocks noChangeArrowheads="1"/>
              </p:cNvSpPr>
              <p:nvPr/>
            </p:nvSpPr>
            <p:spPr bwMode="auto">
              <a:xfrm>
                <a:off x="2832" y="2720"/>
                <a:ext cx="91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>
                    <a:solidFill>
                      <a:srgbClr val="009900"/>
                    </a:solidFill>
                    <a:latin typeface="Liberation Sans" charset="0"/>
                  </a:rPr>
                  <a:t>8.62 x 10</a:t>
                </a:r>
                <a:r>
                  <a:rPr lang="en-US" baseline="30000">
                    <a:solidFill>
                      <a:srgbClr val="009900"/>
                    </a:solidFill>
                    <a:latin typeface="Liberation Sans" charset="0"/>
                  </a:rPr>
                  <a:t>-5</a:t>
                </a:r>
                <a:endParaRPr lang="en-US">
                  <a:latin typeface="Liberation Sans" charset="0"/>
                </a:endParaRPr>
              </a:p>
            </p:txBody>
          </p:sp>
          <p:sp>
            <p:nvSpPr>
              <p:cNvPr id="33821" name="Rectangle 147"/>
              <p:cNvSpPr>
                <a:spLocks noChangeArrowheads="1"/>
              </p:cNvSpPr>
              <p:nvPr/>
            </p:nvSpPr>
            <p:spPr bwMode="auto">
              <a:xfrm>
                <a:off x="3832" y="2720"/>
                <a:ext cx="91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>
                    <a:solidFill>
                      <a:srgbClr val="009900"/>
                    </a:solidFill>
                    <a:latin typeface="Liberation Sans" charset="0"/>
                  </a:rPr>
                  <a:t>eV/atom-K</a:t>
                </a:r>
                <a:endParaRPr lang="en-US">
                  <a:latin typeface="Liberation Sans" charset="0"/>
                </a:endParaRPr>
              </a:p>
            </p:txBody>
          </p:sp>
          <p:grpSp>
            <p:nvGrpSpPr>
              <p:cNvPr id="33822" name="Group 150"/>
              <p:cNvGrpSpPr>
                <a:grpSpLocks/>
              </p:cNvGrpSpPr>
              <p:nvPr/>
            </p:nvGrpSpPr>
            <p:grpSpPr bwMode="auto">
              <a:xfrm>
                <a:off x="2488" y="1920"/>
                <a:ext cx="240" cy="112"/>
                <a:chOff x="2488" y="1920"/>
                <a:chExt cx="240" cy="112"/>
              </a:xfrm>
            </p:grpSpPr>
            <p:sp>
              <p:nvSpPr>
                <p:cNvPr id="33843" name="Freeform 148"/>
                <p:cNvSpPr>
                  <a:spLocks/>
                </p:cNvSpPr>
                <p:nvPr/>
              </p:nvSpPr>
              <p:spPr bwMode="auto">
                <a:xfrm>
                  <a:off x="2488" y="1952"/>
                  <a:ext cx="112" cy="80"/>
                </a:xfrm>
                <a:custGeom>
                  <a:avLst/>
                  <a:gdLst>
                    <a:gd name="T0" fmla="*/ 0 w 112"/>
                    <a:gd name="T1" fmla="*/ 80 h 80"/>
                    <a:gd name="T2" fmla="*/ 80 w 112"/>
                    <a:gd name="T3" fmla="*/ 0 h 80"/>
                    <a:gd name="T4" fmla="*/ 96 w 112"/>
                    <a:gd name="T5" fmla="*/ 40 h 80"/>
                    <a:gd name="T6" fmla="*/ 112 w 112"/>
                    <a:gd name="T7" fmla="*/ 72 h 80"/>
                    <a:gd name="T8" fmla="*/ 0 w 112"/>
                    <a:gd name="T9" fmla="*/ 80 h 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"/>
                    <a:gd name="T16" fmla="*/ 0 h 80"/>
                    <a:gd name="T17" fmla="*/ 112 w 112"/>
                    <a:gd name="T18" fmla="*/ 80 h 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" h="80">
                      <a:moveTo>
                        <a:pt x="0" y="80"/>
                      </a:moveTo>
                      <a:lnTo>
                        <a:pt x="80" y="0"/>
                      </a:lnTo>
                      <a:lnTo>
                        <a:pt x="96" y="40"/>
                      </a:lnTo>
                      <a:lnTo>
                        <a:pt x="112" y="72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990000"/>
                </a:solidFill>
                <a:ln w="12700">
                  <a:solidFill>
                    <a:srgbClr val="99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4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2584" y="1920"/>
                  <a:ext cx="144" cy="72"/>
                </a:xfrm>
                <a:prstGeom prst="line">
                  <a:avLst/>
                </a:prstGeom>
                <a:noFill/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23" name="Group 153"/>
              <p:cNvGrpSpPr>
                <a:grpSpLocks/>
              </p:cNvGrpSpPr>
              <p:nvPr/>
            </p:nvGrpSpPr>
            <p:grpSpPr bwMode="auto">
              <a:xfrm>
                <a:off x="2544" y="2480"/>
                <a:ext cx="240" cy="136"/>
                <a:chOff x="2544" y="2480"/>
                <a:chExt cx="240" cy="136"/>
              </a:xfrm>
            </p:grpSpPr>
            <p:sp>
              <p:nvSpPr>
                <p:cNvPr id="33841" name="Freeform 151"/>
                <p:cNvSpPr>
                  <a:spLocks/>
                </p:cNvSpPr>
                <p:nvPr/>
              </p:nvSpPr>
              <p:spPr bwMode="auto">
                <a:xfrm>
                  <a:off x="2544" y="2480"/>
                  <a:ext cx="112" cy="88"/>
                </a:xfrm>
                <a:custGeom>
                  <a:avLst/>
                  <a:gdLst>
                    <a:gd name="T0" fmla="*/ 0 w 112"/>
                    <a:gd name="T1" fmla="*/ 0 h 88"/>
                    <a:gd name="T2" fmla="*/ 112 w 112"/>
                    <a:gd name="T3" fmla="*/ 16 h 88"/>
                    <a:gd name="T4" fmla="*/ 88 w 112"/>
                    <a:gd name="T5" fmla="*/ 48 h 88"/>
                    <a:gd name="T6" fmla="*/ 72 w 112"/>
                    <a:gd name="T7" fmla="*/ 88 h 88"/>
                    <a:gd name="T8" fmla="*/ 0 w 112"/>
                    <a:gd name="T9" fmla="*/ 0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"/>
                    <a:gd name="T16" fmla="*/ 0 h 88"/>
                    <a:gd name="T17" fmla="*/ 112 w 112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" h="88">
                      <a:moveTo>
                        <a:pt x="0" y="0"/>
                      </a:moveTo>
                      <a:lnTo>
                        <a:pt x="112" y="16"/>
                      </a:lnTo>
                      <a:lnTo>
                        <a:pt x="88" y="48"/>
                      </a:lnTo>
                      <a:lnTo>
                        <a:pt x="72" y="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00"/>
                </a:solidFill>
                <a:ln w="12700">
                  <a:solidFill>
                    <a:srgbClr val="CC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2" name="Line 152"/>
                <p:cNvSpPr>
                  <a:spLocks noChangeShapeType="1"/>
                </p:cNvSpPr>
                <p:nvPr/>
              </p:nvSpPr>
              <p:spPr bwMode="auto">
                <a:xfrm>
                  <a:off x="2632" y="2528"/>
                  <a:ext cx="152" cy="88"/>
                </a:xfrm>
                <a:prstGeom prst="line">
                  <a:avLst/>
                </a:prstGeom>
                <a:noFill/>
                <a:ln w="12700">
                  <a:solidFill>
                    <a:srgbClr val="CC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24" name="Group 156"/>
              <p:cNvGrpSpPr>
                <a:grpSpLocks/>
              </p:cNvGrpSpPr>
              <p:nvPr/>
            </p:nvGrpSpPr>
            <p:grpSpPr bwMode="auto">
              <a:xfrm>
                <a:off x="2400" y="2552"/>
                <a:ext cx="408" cy="296"/>
                <a:chOff x="2400" y="2552"/>
                <a:chExt cx="408" cy="296"/>
              </a:xfrm>
            </p:grpSpPr>
            <p:sp>
              <p:nvSpPr>
                <p:cNvPr id="33839" name="Freeform 154"/>
                <p:cNvSpPr>
                  <a:spLocks/>
                </p:cNvSpPr>
                <p:nvPr/>
              </p:nvSpPr>
              <p:spPr bwMode="auto">
                <a:xfrm>
                  <a:off x="2400" y="2552"/>
                  <a:ext cx="104" cy="96"/>
                </a:xfrm>
                <a:custGeom>
                  <a:avLst/>
                  <a:gdLst>
                    <a:gd name="T0" fmla="*/ 0 w 104"/>
                    <a:gd name="T1" fmla="*/ 0 h 96"/>
                    <a:gd name="T2" fmla="*/ 104 w 104"/>
                    <a:gd name="T3" fmla="*/ 24 h 96"/>
                    <a:gd name="T4" fmla="*/ 88 w 104"/>
                    <a:gd name="T5" fmla="*/ 64 h 96"/>
                    <a:gd name="T6" fmla="*/ 64 w 104"/>
                    <a:gd name="T7" fmla="*/ 96 h 96"/>
                    <a:gd name="T8" fmla="*/ 0 w 104"/>
                    <a:gd name="T9" fmla="*/ 0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"/>
                    <a:gd name="T16" fmla="*/ 0 h 96"/>
                    <a:gd name="T17" fmla="*/ 104 w 104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" h="96">
                      <a:moveTo>
                        <a:pt x="0" y="0"/>
                      </a:moveTo>
                      <a:lnTo>
                        <a:pt x="104" y="24"/>
                      </a:lnTo>
                      <a:lnTo>
                        <a:pt x="88" y="64"/>
                      </a:lnTo>
                      <a:lnTo>
                        <a:pt x="64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12700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0" name="Line 155"/>
                <p:cNvSpPr>
                  <a:spLocks noChangeShapeType="1"/>
                </p:cNvSpPr>
                <p:nvPr/>
              </p:nvSpPr>
              <p:spPr bwMode="auto">
                <a:xfrm>
                  <a:off x="2464" y="2600"/>
                  <a:ext cx="344" cy="248"/>
                </a:xfrm>
                <a:prstGeom prst="line">
                  <a:avLst/>
                </a:pr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825" name="Rectangle 157"/>
              <p:cNvSpPr>
                <a:spLocks noChangeArrowheads="1"/>
              </p:cNvSpPr>
              <p:nvPr/>
            </p:nvSpPr>
            <p:spPr bwMode="auto">
              <a:xfrm>
                <a:off x="2776" y="1816"/>
                <a:ext cx="104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>
                    <a:solidFill>
                      <a:srgbClr val="990000"/>
                    </a:solidFill>
                    <a:latin typeface="Liberation Sans" charset="0"/>
                  </a:rPr>
                  <a:t>0.9 eV/atom</a:t>
                </a:r>
                <a:endParaRPr lang="en-US">
                  <a:latin typeface="Liberation Sans" charset="0"/>
                </a:endParaRPr>
              </a:p>
            </p:txBody>
          </p:sp>
          <p:sp>
            <p:nvSpPr>
              <p:cNvPr id="33826" name="Rectangle 158"/>
              <p:cNvSpPr>
                <a:spLocks noChangeArrowheads="1"/>
              </p:cNvSpPr>
              <p:nvPr/>
            </p:nvSpPr>
            <p:spPr bwMode="auto">
              <a:xfrm>
                <a:off x="2800" y="2488"/>
                <a:ext cx="61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>
                    <a:solidFill>
                      <a:srgbClr val="CCCC00"/>
                    </a:solidFill>
                    <a:latin typeface="Liberation Sans" charset="0"/>
                  </a:rPr>
                  <a:t>1273 K</a:t>
                </a:r>
                <a:endParaRPr lang="en-US">
                  <a:latin typeface="Liberation Sans" charset="0"/>
                </a:endParaRPr>
              </a:p>
            </p:txBody>
          </p:sp>
          <p:sp>
            <p:nvSpPr>
              <p:cNvPr id="33827" name="Line 159"/>
              <p:cNvSpPr>
                <a:spLocks noChangeShapeType="1"/>
              </p:cNvSpPr>
              <p:nvPr/>
            </p:nvSpPr>
            <p:spPr bwMode="auto">
              <a:xfrm>
                <a:off x="1142" y="2308"/>
                <a:ext cx="30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8" name="Line 160"/>
              <p:cNvSpPr>
                <a:spLocks noChangeShapeType="1"/>
              </p:cNvSpPr>
              <p:nvPr/>
            </p:nvSpPr>
            <p:spPr bwMode="auto">
              <a:xfrm>
                <a:off x="2208" y="2288"/>
                <a:ext cx="47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9" name="Rectangle 163"/>
              <p:cNvSpPr>
                <a:spLocks noChangeArrowheads="1"/>
              </p:cNvSpPr>
              <p:nvPr/>
            </p:nvSpPr>
            <p:spPr bwMode="auto">
              <a:xfrm>
                <a:off x="1144" y="2008"/>
                <a:ext cx="218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sz="2800" i="1">
                    <a:solidFill>
                      <a:srgbClr val="003399"/>
                    </a:solidFill>
                    <a:latin typeface="Liberation Sans" charset="0"/>
                  </a:rPr>
                  <a:t>N</a:t>
                </a:r>
                <a:endParaRPr lang="en-US" i="1">
                  <a:latin typeface="Liberation Sans" charset="0"/>
                </a:endParaRPr>
              </a:p>
            </p:txBody>
          </p:sp>
          <p:sp>
            <p:nvSpPr>
              <p:cNvPr id="33830" name="Rectangle 164"/>
              <p:cNvSpPr>
                <a:spLocks noChangeArrowheads="1"/>
              </p:cNvSpPr>
              <p:nvPr/>
            </p:nvSpPr>
            <p:spPr bwMode="auto">
              <a:xfrm>
                <a:off x="1304" y="2088"/>
                <a:ext cx="14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i="1">
                    <a:solidFill>
                      <a:srgbClr val="003399"/>
                    </a:solidFill>
                    <a:latin typeface="Liberation Sans" charset="0"/>
                  </a:rPr>
                  <a:t>v</a:t>
                </a:r>
                <a:endParaRPr lang="en-US" i="1">
                  <a:latin typeface="Liberation Sans" charset="0"/>
                </a:endParaRPr>
              </a:p>
            </p:txBody>
          </p:sp>
          <p:sp>
            <p:nvSpPr>
              <p:cNvPr id="33831" name="Rectangle 165"/>
              <p:cNvSpPr>
                <a:spLocks noChangeArrowheads="1"/>
              </p:cNvSpPr>
              <p:nvPr/>
            </p:nvSpPr>
            <p:spPr bwMode="auto">
              <a:xfrm>
                <a:off x="1224" y="2328"/>
                <a:ext cx="218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sz="2800" i="1">
                    <a:solidFill>
                      <a:srgbClr val="000000"/>
                    </a:solidFill>
                    <a:latin typeface="Liberation Sans" charset="0"/>
                  </a:rPr>
                  <a:t>N</a:t>
                </a:r>
                <a:endParaRPr lang="en-US" i="1">
                  <a:latin typeface="Liberation Sans" charset="0"/>
                </a:endParaRPr>
              </a:p>
            </p:txBody>
          </p:sp>
          <p:sp>
            <p:nvSpPr>
              <p:cNvPr id="33832" name="Rectangle 166"/>
              <p:cNvSpPr>
                <a:spLocks noChangeArrowheads="1"/>
              </p:cNvSpPr>
              <p:nvPr/>
            </p:nvSpPr>
            <p:spPr bwMode="auto">
              <a:xfrm>
                <a:off x="1520" y="2112"/>
                <a:ext cx="132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sz="2800">
                    <a:solidFill>
                      <a:srgbClr val="000000"/>
                    </a:solidFill>
                    <a:latin typeface="Liberation Sans" charset="0"/>
                  </a:rPr>
                  <a:t>=</a:t>
                </a:r>
                <a:endParaRPr lang="en-US">
                  <a:latin typeface="Liberation Sans" charset="0"/>
                </a:endParaRPr>
              </a:p>
            </p:txBody>
          </p:sp>
          <p:sp>
            <p:nvSpPr>
              <p:cNvPr id="33833" name="Rectangle 167"/>
              <p:cNvSpPr>
                <a:spLocks noChangeArrowheads="1"/>
              </p:cNvSpPr>
              <p:nvPr/>
            </p:nvSpPr>
            <p:spPr bwMode="auto">
              <a:xfrm>
                <a:off x="1696" y="2152"/>
                <a:ext cx="36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sz="2800">
                    <a:solidFill>
                      <a:srgbClr val="000000"/>
                    </a:solidFill>
                    <a:latin typeface="Liberation Sans" charset="0"/>
                  </a:rPr>
                  <a:t>exp</a:t>
                </a:r>
                <a:endParaRPr lang="en-US">
                  <a:latin typeface="Liberation Sans" charset="0"/>
                </a:endParaRPr>
              </a:p>
            </p:txBody>
          </p:sp>
          <p:sp>
            <p:nvSpPr>
              <p:cNvPr id="33834" name="Rectangle 168"/>
              <p:cNvSpPr>
                <a:spLocks noChangeArrowheads="1"/>
              </p:cNvSpPr>
              <p:nvPr/>
            </p:nvSpPr>
            <p:spPr bwMode="auto">
              <a:xfrm>
                <a:off x="2216" y="2000"/>
                <a:ext cx="7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sz="2800">
                    <a:solidFill>
                      <a:srgbClr val="000000"/>
                    </a:solidFill>
                    <a:latin typeface="Liberation Sans" charset="0"/>
                  </a:rPr>
                  <a:t>-</a:t>
                </a:r>
                <a:endParaRPr lang="en-US">
                  <a:latin typeface="Liberation Sans" charset="0"/>
                </a:endParaRPr>
              </a:p>
            </p:txBody>
          </p:sp>
          <p:sp>
            <p:nvSpPr>
              <p:cNvPr id="33835" name="Rectangle 169"/>
              <p:cNvSpPr>
                <a:spLocks noChangeArrowheads="1"/>
              </p:cNvSpPr>
              <p:nvPr/>
            </p:nvSpPr>
            <p:spPr bwMode="auto">
              <a:xfrm>
                <a:off x="2344" y="2008"/>
                <a:ext cx="231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sz="2800" i="1">
                    <a:solidFill>
                      <a:srgbClr val="990000"/>
                    </a:solidFill>
                    <a:latin typeface="Liberation Sans" charset="0"/>
                  </a:rPr>
                  <a:t>Q</a:t>
                </a:r>
                <a:endParaRPr lang="en-US" i="1">
                  <a:latin typeface="Liberation Sans" charset="0"/>
                </a:endParaRPr>
              </a:p>
            </p:txBody>
          </p:sp>
          <p:sp>
            <p:nvSpPr>
              <p:cNvPr id="33836" name="Rectangle 170"/>
              <p:cNvSpPr>
                <a:spLocks noChangeArrowheads="1"/>
              </p:cNvSpPr>
              <p:nvPr/>
            </p:nvSpPr>
            <p:spPr bwMode="auto">
              <a:xfrm>
                <a:off x="2528" y="2088"/>
                <a:ext cx="14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i="1">
                    <a:solidFill>
                      <a:srgbClr val="990000"/>
                    </a:solidFill>
                    <a:latin typeface="Liberation Sans" charset="0"/>
                  </a:rPr>
                  <a:t>v</a:t>
                </a:r>
                <a:endParaRPr lang="en-US" i="1">
                  <a:latin typeface="Liberation Sans" charset="0"/>
                </a:endParaRPr>
              </a:p>
            </p:txBody>
          </p:sp>
          <p:sp>
            <p:nvSpPr>
              <p:cNvPr id="33837" name="Rectangle 171"/>
              <p:cNvSpPr>
                <a:spLocks noChangeArrowheads="1"/>
              </p:cNvSpPr>
              <p:nvPr/>
            </p:nvSpPr>
            <p:spPr bwMode="auto">
              <a:xfrm>
                <a:off x="2304" y="2328"/>
                <a:ext cx="168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sz="2800" i="1">
                    <a:solidFill>
                      <a:srgbClr val="009900"/>
                    </a:solidFill>
                    <a:latin typeface="Liberation Sans" charset="0"/>
                  </a:rPr>
                  <a:t>k</a:t>
                </a:r>
                <a:endParaRPr lang="en-US" i="1">
                  <a:latin typeface="Liberation Sans" charset="0"/>
                </a:endParaRPr>
              </a:p>
            </p:txBody>
          </p:sp>
          <p:sp>
            <p:nvSpPr>
              <p:cNvPr id="33838" name="Rectangle 172"/>
              <p:cNvSpPr>
                <a:spLocks noChangeArrowheads="1"/>
              </p:cNvSpPr>
              <p:nvPr/>
            </p:nvSpPr>
            <p:spPr bwMode="auto">
              <a:xfrm>
                <a:off x="2432" y="2328"/>
                <a:ext cx="193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sz="2800" i="1">
                    <a:solidFill>
                      <a:srgbClr val="CCCC00"/>
                    </a:solidFill>
                    <a:latin typeface="Liberation Sans" charset="0"/>
                  </a:rPr>
                  <a:t>T</a:t>
                </a:r>
                <a:endParaRPr lang="en-US" i="1">
                  <a:latin typeface="Liberation Sans" charset="0"/>
                </a:endParaRPr>
              </a:p>
            </p:txBody>
          </p:sp>
        </p:grpSp>
        <p:sp>
          <p:nvSpPr>
            <p:cNvPr id="33817" name="AutoShape 215"/>
            <p:cNvSpPr>
              <a:spLocks/>
            </p:cNvSpPr>
            <p:nvPr/>
          </p:nvSpPr>
          <p:spPr bwMode="auto">
            <a:xfrm flipH="1">
              <a:off x="4281488" y="3238500"/>
              <a:ext cx="94288" cy="889001"/>
            </a:xfrm>
            <a:prstGeom prst="leftBracket">
              <a:avLst>
                <a:gd name="adj" fmla="val 17857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33818" name="AutoShape 215"/>
            <p:cNvSpPr>
              <a:spLocks/>
            </p:cNvSpPr>
            <p:nvPr/>
          </p:nvSpPr>
          <p:spPr bwMode="auto">
            <a:xfrm>
              <a:off x="3379788" y="3238500"/>
              <a:ext cx="94288" cy="889001"/>
            </a:xfrm>
            <a:prstGeom prst="leftBracket">
              <a:avLst>
                <a:gd name="adj" fmla="val 17857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_4_1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86325" y="1909226"/>
            <a:ext cx="3048000" cy="2305050"/>
          </a:xfrm>
          <a:prstGeom prst="rect">
            <a:avLst/>
          </a:prstGeom>
        </p:spPr>
      </p:pic>
      <p:sp>
        <p:nvSpPr>
          <p:cNvPr id="3584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2B928B3-7FB7-4C9D-B3BF-1177925935C2}" type="slidenum">
              <a:rPr lang="en-US" sz="1200">
                <a:latin typeface="Liberation Sans" charset="0"/>
              </a:rPr>
              <a:pPr/>
              <a:t>11</a:t>
            </a:fld>
            <a:endParaRPr lang="en-US" sz="1200">
              <a:latin typeface="Liberation Sans" charset="0"/>
            </a:endParaRPr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609600" y="1089025"/>
            <a:ext cx="38100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200">
                <a:latin typeface="Liberation Sans" charset="0"/>
              </a:rPr>
              <a:t>•  Low energy electron</a:t>
            </a:r>
          </a:p>
          <a:p>
            <a:r>
              <a:rPr lang="en-US" sz="2200">
                <a:latin typeface="Liberation Sans" charset="0"/>
              </a:rPr>
              <a:t>     microscope view of</a:t>
            </a:r>
          </a:p>
          <a:p>
            <a:r>
              <a:rPr lang="en-US" sz="2200">
                <a:latin typeface="Liberation Sans" charset="0"/>
              </a:rPr>
              <a:t>     a (110) surface of NiAl.</a:t>
            </a:r>
          </a:p>
          <a:p>
            <a:r>
              <a:rPr lang="en-US" sz="2200">
                <a:latin typeface="Liberation Sans" charset="0"/>
              </a:rPr>
              <a:t>•  Increasing temperature </a:t>
            </a:r>
            <a:br>
              <a:rPr lang="en-US" sz="2200">
                <a:latin typeface="Liberation Sans" charset="0"/>
              </a:rPr>
            </a:br>
            <a:r>
              <a:rPr lang="en-US" sz="2200">
                <a:latin typeface="Liberation Sans" charset="0"/>
              </a:rPr>
              <a:t>     causes surface island of</a:t>
            </a:r>
          </a:p>
          <a:p>
            <a:r>
              <a:rPr lang="en-US" sz="2200">
                <a:latin typeface="Liberation Sans" charset="0"/>
              </a:rPr>
              <a:t>     atoms to grow.</a:t>
            </a:r>
          </a:p>
          <a:p>
            <a:r>
              <a:rPr lang="en-US" sz="2200">
                <a:latin typeface="Liberation Sans" charset="0"/>
              </a:rPr>
              <a:t>•  Why? The equil. vacancy</a:t>
            </a:r>
          </a:p>
          <a:p>
            <a:r>
              <a:rPr lang="en-US" sz="2200">
                <a:latin typeface="Liberation Sans" charset="0"/>
              </a:rPr>
              <a:t>      conc. increases via atom</a:t>
            </a:r>
          </a:p>
          <a:p>
            <a:r>
              <a:rPr lang="en-US" sz="2200">
                <a:latin typeface="Liberation Sans" charset="0"/>
              </a:rPr>
              <a:t>      motion from the crystal</a:t>
            </a:r>
          </a:p>
          <a:p>
            <a:r>
              <a:rPr lang="en-US" sz="2200">
                <a:latin typeface="Liberation Sans" charset="0"/>
              </a:rPr>
              <a:t>      to the surface, where </a:t>
            </a:r>
          </a:p>
          <a:p>
            <a:r>
              <a:rPr lang="en-US" sz="2200">
                <a:latin typeface="Liberation Sans" charset="0"/>
              </a:rPr>
              <a:t>      they join the island.</a:t>
            </a: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4572000" y="4252913"/>
            <a:ext cx="403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200">
                <a:latin typeface="Liberation Sans" charset="0"/>
              </a:rPr>
              <a:t>Reprinted with permission from Nature (K.F. McCarty, J.A. Nobel, and N.C. Bartelt, "Vacancies in</a:t>
            </a:r>
          </a:p>
          <a:p>
            <a:r>
              <a:rPr lang="en-US" sz="1200">
                <a:latin typeface="Liberation Sans" charset="0"/>
              </a:rPr>
              <a:t>Solids and the Stability of Surface Morphology",</a:t>
            </a:r>
          </a:p>
          <a:p>
            <a:r>
              <a:rPr lang="en-US" sz="1200">
                <a:latin typeface="Liberation Sans" charset="0"/>
              </a:rPr>
              <a:t>Nature, Vol. 412, pp. 622-625 (2001).  Image is</a:t>
            </a:r>
          </a:p>
          <a:p>
            <a:r>
              <a:rPr lang="en-US" sz="1200">
                <a:latin typeface="Liberation Sans" charset="0"/>
              </a:rPr>
              <a:t>5.75 mm by 5.75 mm.)  Copyright (2001) Macmillan Publishers, Ltd.</a:t>
            </a:r>
          </a:p>
        </p:txBody>
      </p:sp>
      <p:sp>
        <p:nvSpPr>
          <p:cNvPr id="35844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>
                <a:latin typeface="Liberation Sans" charset="0"/>
                <a:ea typeface="ＭＳ Ｐゴシック" panose="020B0600070205080204" pitchFamily="34" charset="-128"/>
              </a:rPr>
              <a:t>Observing Equilibrium Vacancy Conc.</a:t>
            </a:r>
          </a:p>
        </p:txBody>
      </p:sp>
      <p:grpSp>
        <p:nvGrpSpPr>
          <p:cNvPr id="35845" name="Group 9"/>
          <p:cNvGrpSpPr>
            <a:grpSpLocks noChangeAspect="1"/>
          </p:cNvGrpSpPr>
          <p:nvPr/>
        </p:nvGrpSpPr>
        <p:grpSpPr bwMode="auto">
          <a:xfrm>
            <a:off x="457200" y="4724400"/>
            <a:ext cx="4241800" cy="1574800"/>
            <a:chOff x="288" y="2976"/>
            <a:chExt cx="2672" cy="992"/>
          </a:xfrm>
        </p:grpSpPr>
        <p:sp>
          <p:nvSpPr>
            <p:cNvPr id="2" name="AutoShape 8"/>
            <p:cNvSpPr>
              <a:spLocks noChangeAspect="1" noChangeArrowheads="1" noTextEdit="1"/>
            </p:cNvSpPr>
            <p:nvPr/>
          </p:nvSpPr>
          <p:spPr bwMode="auto">
            <a:xfrm>
              <a:off x="288" y="2976"/>
              <a:ext cx="2672" cy="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848" name="Group 18"/>
            <p:cNvGrpSpPr>
              <a:grpSpLocks/>
            </p:cNvGrpSpPr>
            <p:nvPr/>
          </p:nvGrpSpPr>
          <p:grpSpPr bwMode="auto">
            <a:xfrm>
              <a:off x="972" y="3444"/>
              <a:ext cx="456" cy="56"/>
              <a:chOff x="972" y="3444"/>
              <a:chExt cx="456" cy="56"/>
            </a:xfrm>
          </p:grpSpPr>
          <p:sp>
            <p:nvSpPr>
              <p:cNvPr id="36175" name="Oval 10"/>
              <p:cNvSpPr>
                <a:spLocks noChangeArrowheads="1"/>
              </p:cNvSpPr>
              <p:nvPr/>
            </p:nvSpPr>
            <p:spPr bwMode="auto">
              <a:xfrm>
                <a:off x="972" y="3444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76" name="Oval 11"/>
              <p:cNvSpPr>
                <a:spLocks noChangeArrowheads="1"/>
              </p:cNvSpPr>
              <p:nvPr/>
            </p:nvSpPr>
            <p:spPr bwMode="auto">
              <a:xfrm>
                <a:off x="1028" y="3444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77" name="Oval 12"/>
              <p:cNvSpPr>
                <a:spLocks noChangeArrowheads="1"/>
              </p:cNvSpPr>
              <p:nvPr/>
            </p:nvSpPr>
            <p:spPr bwMode="auto">
              <a:xfrm>
                <a:off x="1084" y="3444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78" name="Oval 13"/>
              <p:cNvSpPr>
                <a:spLocks noChangeArrowheads="1"/>
              </p:cNvSpPr>
              <p:nvPr/>
            </p:nvSpPr>
            <p:spPr bwMode="auto">
              <a:xfrm>
                <a:off x="1140" y="3444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79" name="Oval 14"/>
              <p:cNvSpPr>
                <a:spLocks noChangeArrowheads="1"/>
              </p:cNvSpPr>
              <p:nvPr/>
            </p:nvSpPr>
            <p:spPr bwMode="auto">
              <a:xfrm>
                <a:off x="1196" y="3444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80" name="Oval 15"/>
              <p:cNvSpPr>
                <a:spLocks noChangeArrowheads="1"/>
              </p:cNvSpPr>
              <p:nvPr/>
            </p:nvSpPr>
            <p:spPr bwMode="auto">
              <a:xfrm>
                <a:off x="1252" y="3444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81" name="Oval 16"/>
              <p:cNvSpPr>
                <a:spLocks noChangeArrowheads="1"/>
              </p:cNvSpPr>
              <p:nvPr/>
            </p:nvSpPr>
            <p:spPr bwMode="auto">
              <a:xfrm>
                <a:off x="1308" y="3444"/>
                <a:ext cx="64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82" name="Oval 17"/>
              <p:cNvSpPr>
                <a:spLocks noChangeArrowheads="1"/>
              </p:cNvSpPr>
              <p:nvPr/>
            </p:nvSpPr>
            <p:spPr bwMode="auto">
              <a:xfrm>
                <a:off x="1372" y="3444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grpSp>
          <p:nvGrpSpPr>
            <p:cNvPr id="35849" name="Group 27"/>
            <p:cNvGrpSpPr>
              <a:grpSpLocks/>
            </p:cNvGrpSpPr>
            <p:nvPr/>
          </p:nvGrpSpPr>
          <p:grpSpPr bwMode="auto">
            <a:xfrm>
              <a:off x="996" y="3500"/>
              <a:ext cx="456" cy="56"/>
              <a:chOff x="996" y="3500"/>
              <a:chExt cx="456" cy="56"/>
            </a:xfrm>
          </p:grpSpPr>
          <p:sp>
            <p:nvSpPr>
              <p:cNvPr id="36167" name="Oval 19"/>
              <p:cNvSpPr>
                <a:spLocks noChangeArrowheads="1"/>
              </p:cNvSpPr>
              <p:nvPr/>
            </p:nvSpPr>
            <p:spPr bwMode="auto">
              <a:xfrm>
                <a:off x="996" y="350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68" name="Oval 20"/>
              <p:cNvSpPr>
                <a:spLocks noChangeArrowheads="1"/>
              </p:cNvSpPr>
              <p:nvPr/>
            </p:nvSpPr>
            <p:spPr bwMode="auto">
              <a:xfrm>
                <a:off x="1052" y="350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69" name="Oval 21"/>
              <p:cNvSpPr>
                <a:spLocks noChangeArrowheads="1"/>
              </p:cNvSpPr>
              <p:nvPr/>
            </p:nvSpPr>
            <p:spPr bwMode="auto">
              <a:xfrm>
                <a:off x="1108" y="3500"/>
                <a:ext cx="64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70" name="Oval 22"/>
              <p:cNvSpPr>
                <a:spLocks noChangeArrowheads="1"/>
              </p:cNvSpPr>
              <p:nvPr/>
            </p:nvSpPr>
            <p:spPr bwMode="auto">
              <a:xfrm>
                <a:off x="1172" y="350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71" name="Oval 23"/>
              <p:cNvSpPr>
                <a:spLocks noChangeArrowheads="1"/>
              </p:cNvSpPr>
              <p:nvPr/>
            </p:nvSpPr>
            <p:spPr bwMode="auto">
              <a:xfrm>
                <a:off x="1228" y="350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72" name="Oval 24"/>
              <p:cNvSpPr>
                <a:spLocks noChangeArrowheads="1"/>
              </p:cNvSpPr>
              <p:nvPr/>
            </p:nvSpPr>
            <p:spPr bwMode="auto">
              <a:xfrm>
                <a:off x="1284" y="350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73" name="Oval 25"/>
              <p:cNvSpPr>
                <a:spLocks noChangeArrowheads="1"/>
              </p:cNvSpPr>
              <p:nvPr/>
            </p:nvSpPr>
            <p:spPr bwMode="auto">
              <a:xfrm>
                <a:off x="1340" y="350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74" name="Oval 26"/>
              <p:cNvSpPr>
                <a:spLocks noChangeArrowheads="1"/>
              </p:cNvSpPr>
              <p:nvPr/>
            </p:nvSpPr>
            <p:spPr bwMode="auto">
              <a:xfrm>
                <a:off x="1396" y="350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grpSp>
          <p:nvGrpSpPr>
            <p:cNvPr id="35850" name="Group 36"/>
            <p:cNvGrpSpPr>
              <a:grpSpLocks/>
            </p:cNvGrpSpPr>
            <p:nvPr/>
          </p:nvGrpSpPr>
          <p:grpSpPr bwMode="auto">
            <a:xfrm>
              <a:off x="972" y="3556"/>
              <a:ext cx="456" cy="64"/>
              <a:chOff x="972" y="3556"/>
              <a:chExt cx="456" cy="64"/>
            </a:xfrm>
          </p:grpSpPr>
          <p:sp>
            <p:nvSpPr>
              <p:cNvPr id="36159" name="Oval 28"/>
              <p:cNvSpPr>
                <a:spLocks noChangeArrowheads="1"/>
              </p:cNvSpPr>
              <p:nvPr/>
            </p:nvSpPr>
            <p:spPr bwMode="auto">
              <a:xfrm>
                <a:off x="972" y="3556"/>
                <a:ext cx="56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60" name="Oval 29"/>
              <p:cNvSpPr>
                <a:spLocks noChangeArrowheads="1"/>
              </p:cNvSpPr>
              <p:nvPr/>
            </p:nvSpPr>
            <p:spPr bwMode="auto">
              <a:xfrm>
                <a:off x="1028" y="3556"/>
                <a:ext cx="56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61" name="Oval 30"/>
              <p:cNvSpPr>
                <a:spLocks noChangeArrowheads="1"/>
              </p:cNvSpPr>
              <p:nvPr/>
            </p:nvSpPr>
            <p:spPr bwMode="auto">
              <a:xfrm>
                <a:off x="1084" y="3556"/>
                <a:ext cx="56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62" name="Oval 31"/>
              <p:cNvSpPr>
                <a:spLocks noChangeArrowheads="1"/>
              </p:cNvSpPr>
              <p:nvPr/>
            </p:nvSpPr>
            <p:spPr bwMode="auto">
              <a:xfrm>
                <a:off x="1140" y="3556"/>
                <a:ext cx="56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63" name="Oval 32"/>
              <p:cNvSpPr>
                <a:spLocks noChangeArrowheads="1"/>
              </p:cNvSpPr>
              <p:nvPr/>
            </p:nvSpPr>
            <p:spPr bwMode="auto">
              <a:xfrm>
                <a:off x="1196" y="3556"/>
                <a:ext cx="56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64" name="Oval 33"/>
              <p:cNvSpPr>
                <a:spLocks noChangeArrowheads="1"/>
              </p:cNvSpPr>
              <p:nvPr/>
            </p:nvSpPr>
            <p:spPr bwMode="auto">
              <a:xfrm>
                <a:off x="1252" y="3556"/>
                <a:ext cx="56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65" name="Oval 34"/>
              <p:cNvSpPr>
                <a:spLocks noChangeArrowheads="1"/>
              </p:cNvSpPr>
              <p:nvPr/>
            </p:nvSpPr>
            <p:spPr bwMode="auto">
              <a:xfrm>
                <a:off x="1308" y="3556"/>
                <a:ext cx="64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66" name="Oval 35"/>
              <p:cNvSpPr>
                <a:spLocks noChangeArrowheads="1"/>
              </p:cNvSpPr>
              <p:nvPr/>
            </p:nvSpPr>
            <p:spPr bwMode="auto">
              <a:xfrm>
                <a:off x="1372" y="3556"/>
                <a:ext cx="56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grpSp>
          <p:nvGrpSpPr>
            <p:cNvPr id="35851" name="Group 45"/>
            <p:cNvGrpSpPr>
              <a:grpSpLocks/>
            </p:cNvGrpSpPr>
            <p:nvPr/>
          </p:nvGrpSpPr>
          <p:grpSpPr bwMode="auto">
            <a:xfrm>
              <a:off x="996" y="3620"/>
              <a:ext cx="456" cy="56"/>
              <a:chOff x="996" y="3620"/>
              <a:chExt cx="456" cy="56"/>
            </a:xfrm>
          </p:grpSpPr>
          <p:sp>
            <p:nvSpPr>
              <p:cNvPr id="36151" name="Oval 37"/>
              <p:cNvSpPr>
                <a:spLocks noChangeArrowheads="1"/>
              </p:cNvSpPr>
              <p:nvPr/>
            </p:nvSpPr>
            <p:spPr bwMode="auto">
              <a:xfrm>
                <a:off x="996" y="362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52" name="Oval 38"/>
              <p:cNvSpPr>
                <a:spLocks noChangeArrowheads="1"/>
              </p:cNvSpPr>
              <p:nvPr/>
            </p:nvSpPr>
            <p:spPr bwMode="auto">
              <a:xfrm>
                <a:off x="1052" y="362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53" name="Oval 39"/>
              <p:cNvSpPr>
                <a:spLocks noChangeArrowheads="1"/>
              </p:cNvSpPr>
              <p:nvPr/>
            </p:nvSpPr>
            <p:spPr bwMode="auto">
              <a:xfrm>
                <a:off x="1108" y="3620"/>
                <a:ext cx="64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54" name="Oval 40"/>
              <p:cNvSpPr>
                <a:spLocks noChangeArrowheads="1"/>
              </p:cNvSpPr>
              <p:nvPr/>
            </p:nvSpPr>
            <p:spPr bwMode="auto">
              <a:xfrm>
                <a:off x="1172" y="362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55" name="Oval 41"/>
              <p:cNvSpPr>
                <a:spLocks noChangeArrowheads="1"/>
              </p:cNvSpPr>
              <p:nvPr/>
            </p:nvSpPr>
            <p:spPr bwMode="auto">
              <a:xfrm>
                <a:off x="1228" y="362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56" name="Oval 42"/>
              <p:cNvSpPr>
                <a:spLocks noChangeArrowheads="1"/>
              </p:cNvSpPr>
              <p:nvPr/>
            </p:nvSpPr>
            <p:spPr bwMode="auto">
              <a:xfrm>
                <a:off x="1284" y="362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57" name="Oval 43"/>
              <p:cNvSpPr>
                <a:spLocks noChangeArrowheads="1"/>
              </p:cNvSpPr>
              <p:nvPr/>
            </p:nvSpPr>
            <p:spPr bwMode="auto">
              <a:xfrm>
                <a:off x="1340" y="362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58" name="Oval 44"/>
              <p:cNvSpPr>
                <a:spLocks noChangeArrowheads="1"/>
              </p:cNvSpPr>
              <p:nvPr/>
            </p:nvSpPr>
            <p:spPr bwMode="auto">
              <a:xfrm>
                <a:off x="1396" y="362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grpSp>
          <p:nvGrpSpPr>
            <p:cNvPr id="35852" name="Group 54"/>
            <p:cNvGrpSpPr>
              <a:grpSpLocks/>
            </p:cNvGrpSpPr>
            <p:nvPr/>
          </p:nvGrpSpPr>
          <p:grpSpPr bwMode="auto">
            <a:xfrm>
              <a:off x="1428" y="3444"/>
              <a:ext cx="456" cy="56"/>
              <a:chOff x="1428" y="3444"/>
              <a:chExt cx="456" cy="56"/>
            </a:xfrm>
          </p:grpSpPr>
          <p:sp>
            <p:nvSpPr>
              <p:cNvPr id="36143" name="Oval 46"/>
              <p:cNvSpPr>
                <a:spLocks noChangeArrowheads="1"/>
              </p:cNvSpPr>
              <p:nvPr/>
            </p:nvSpPr>
            <p:spPr bwMode="auto">
              <a:xfrm>
                <a:off x="1428" y="3444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44" name="Oval 47"/>
              <p:cNvSpPr>
                <a:spLocks noChangeArrowheads="1"/>
              </p:cNvSpPr>
              <p:nvPr/>
            </p:nvSpPr>
            <p:spPr bwMode="auto">
              <a:xfrm>
                <a:off x="1484" y="3444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45" name="Oval 48"/>
              <p:cNvSpPr>
                <a:spLocks noChangeArrowheads="1"/>
              </p:cNvSpPr>
              <p:nvPr/>
            </p:nvSpPr>
            <p:spPr bwMode="auto">
              <a:xfrm>
                <a:off x="1540" y="3444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46" name="Oval 49"/>
              <p:cNvSpPr>
                <a:spLocks noChangeArrowheads="1"/>
              </p:cNvSpPr>
              <p:nvPr/>
            </p:nvSpPr>
            <p:spPr bwMode="auto">
              <a:xfrm>
                <a:off x="1596" y="3444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47" name="Oval 50"/>
              <p:cNvSpPr>
                <a:spLocks noChangeArrowheads="1"/>
              </p:cNvSpPr>
              <p:nvPr/>
            </p:nvSpPr>
            <p:spPr bwMode="auto">
              <a:xfrm>
                <a:off x="1652" y="3444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48" name="Oval 51"/>
              <p:cNvSpPr>
                <a:spLocks noChangeArrowheads="1"/>
              </p:cNvSpPr>
              <p:nvPr/>
            </p:nvSpPr>
            <p:spPr bwMode="auto">
              <a:xfrm>
                <a:off x="1708" y="3444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49" name="Oval 52"/>
              <p:cNvSpPr>
                <a:spLocks noChangeArrowheads="1"/>
              </p:cNvSpPr>
              <p:nvPr/>
            </p:nvSpPr>
            <p:spPr bwMode="auto">
              <a:xfrm>
                <a:off x="1764" y="3444"/>
                <a:ext cx="64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50" name="Oval 53"/>
              <p:cNvSpPr>
                <a:spLocks noChangeArrowheads="1"/>
              </p:cNvSpPr>
              <p:nvPr/>
            </p:nvSpPr>
            <p:spPr bwMode="auto">
              <a:xfrm>
                <a:off x="1828" y="3444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grpSp>
          <p:nvGrpSpPr>
            <p:cNvPr id="35853" name="Group 63"/>
            <p:cNvGrpSpPr>
              <a:grpSpLocks/>
            </p:cNvGrpSpPr>
            <p:nvPr/>
          </p:nvGrpSpPr>
          <p:grpSpPr bwMode="auto">
            <a:xfrm>
              <a:off x="1452" y="3500"/>
              <a:ext cx="456" cy="56"/>
              <a:chOff x="1452" y="3500"/>
              <a:chExt cx="456" cy="56"/>
            </a:xfrm>
          </p:grpSpPr>
          <p:sp>
            <p:nvSpPr>
              <p:cNvPr id="36135" name="Oval 55"/>
              <p:cNvSpPr>
                <a:spLocks noChangeArrowheads="1"/>
              </p:cNvSpPr>
              <p:nvPr/>
            </p:nvSpPr>
            <p:spPr bwMode="auto">
              <a:xfrm>
                <a:off x="1452" y="3500"/>
                <a:ext cx="64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36" name="Oval 56"/>
              <p:cNvSpPr>
                <a:spLocks noChangeArrowheads="1"/>
              </p:cNvSpPr>
              <p:nvPr/>
            </p:nvSpPr>
            <p:spPr bwMode="auto">
              <a:xfrm>
                <a:off x="1516" y="350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37" name="Oval 57"/>
              <p:cNvSpPr>
                <a:spLocks noChangeArrowheads="1"/>
              </p:cNvSpPr>
              <p:nvPr/>
            </p:nvSpPr>
            <p:spPr bwMode="auto">
              <a:xfrm>
                <a:off x="1572" y="350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38" name="Oval 58"/>
              <p:cNvSpPr>
                <a:spLocks noChangeArrowheads="1"/>
              </p:cNvSpPr>
              <p:nvPr/>
            </p:nvSpPr>
            <p:spPr bwMode="auto">
              <a:xfrm>
                <a:off x="1628" y="350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39" name="Oval 59"/>
              <p:cNvSpPr>
                <a:spLocks noChangeArrowheads="1"/>
              </p:cNvSpPr>
              <p:nvPr/>
            </p:nvSpPr>
            <p:spPr bwMode="auto">
              <a:xfrm>
                <a:off x="1684" y="350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40" name="Oval 60"/>
              <p:cNvSpPr>
                <a:spLocks noChangeArrowheads="1"/>
              </p:cNvSpPr>
              <p:nvPr/>
            </p:nvSpPr>
            <p:spPr bwMode="auto">
              <a:xfrm>
                <a:off x="1740" y="350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41" name="Oval 61"/>
              <p:cNvSpPr>
                <a:spLocks noChangeArrowheads="1"/>
              </p:cNvSpPr>
              <p:nvPr/>
            </p:nvSpPr>
            <p:spPr bwMode="auto">
              <a:xfrm>
                <a:off x="1796" y="350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42" name="Oval 62"/>
              <p:cNvSpPr>
                <a:spLocks noChangeArrowheads="1"/>
              </p:cNvSpPr>
              <p:nvPr/>
            </p:nvSpPr>
            <p:spPr bwMode="auto">
              <a:xfrm>
                <a:off x="1852" y="350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grpSp>
          <p:nvGrpSpPr>
            <p:cNvPr id="35854" name="Group 72"/>
            <p:cNvGrpSpPr>
              <a:grpSpLocks/>
            </p:cNvGrpSpPr>
            <p:nvPr/>
          </p:nvGrpSpPr>
          <p:grpSpPr bwMode="auto">
            <a:xfrm>
              <a:off x="1428" y="3556"/>
              <a:ext cx="456" cy="64"/>
              <a:chOff x="1428" y="3556"/>
              <a:chExt cx="456" cy="64"/>
            </a:xfrm>
          </p:grpSpPr>
          <p:sp>
            <p:nvSpPr>
              <p:cNvPr id="36127" name="Oval 64"/>
              <p:cNvSpPr>
                <a:spLocks noChangeArrowheads="1"/>
              </p:cNvSpPr>
              <p:nvPr/>
            </p:nvSpPr>
            <p:spPr bwMode="auto">
              <a:xfrm>
                <a:off x="1428" y="3556"/>
                <a:ext cx="56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28" name="Oval 65"/>
              <p:cNvSpPr>
                <a:spLocks noChangeArrowheads="1"/>
              </p:cNvSpPr>
              <p:nvPr/>
            </p:nvSpPr>
            <p:spPr bwMode="auto">
              <a:xfrm>
                <a:off x="1484" y="3556"/>
                <a:ext cx="56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29" name="Oval 66"/>
              <p:cNvSpPr>
                <a:spLocks noChangeArrowheads="1"/>
              </p:cNvSpPr>
              <p:nvPr/>
            </p:nvSpPr>
            <p:spPr bwMode="auto">
              <a:xfrm>
                <a:off x="1540" y="3556"/>
                <a:ext cx="56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30" name="Oval 67"/>
              <p:cNvSpPr>
                <a:spLocks noChangeArrowheads="1"/>
              </p:cNvSpPr>
              <p:nvPr/>
            </p:nvSpPr>
            <p:spPr bwMode="auto">
              <a:xfrm>
                <a:off x="1596" y="3556"/>
                <a:ext cx="56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31" name="Oval 68"/>
              <p:cNvSpPr>
                <a:spLocks noChangeArrowheads="1"/>
              </p:cNvSpPr>
              <p:nvPr/>
            </p:nvSpPr>
            <p:spPr bwMode="auto">
              <a:xfrm>
                <a:off x="1652" y="3556"/>
                <a:ext cx="64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32" name="Oval 69"/>
              <p:cNvSpPr>
                <a:spLocks noChangeArrowheads="1"/>
              </p:cNvSpPr>
              <p:nvPr/>
            </p:nvSpPr>
            <p:spPr bwMode="auto">
              <a:xfrm>
                <a:off x="1716" y="3556"/>
                <a:ext cx="56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33" name="Oval 70"/>
              <p:cNvSpPr>
                <a:spLocks noChangeArrowheads="1"/>
              </p:cNvSpPr>
              <p:nvPr/>
            </p:nvSpPr>
            <p:spPr bwMode="auto">
              <a:xfrm>
                <a:off x="1772" y="3556"/>
                <a:ext cx="56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34" name="Oval 71"/>
              <p:cNvSpPr>
                <a:spLocks noChangeArrowheads="1"/>
              </p:cNvSpPr>
              <p:nvPr/>
            </p:nvSpPr>
            <p:spPr bwMode="auto">
              <a:xfrm>
                <a:off x="1828" y="3556"/>
                <a:ext cx="56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sp>
          <p:nvSpPr>
            <p:cNvPr id="35855" name="Oval 73"/>
            <p:cNvSpPr>
              <a:spLocks noChangeArrowheads="1"/>
            </p:cNvSpPr>
            <p:nvPr/>
          </p:nvSpPr>
          <p:spPr bwMode="auto">
            <a:xfrm>
              <a:off x="1452" y="3620"/>
              <a:ext cx="64" cy="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35856" name="Oval 74"/>
            <p:cNvSpPr>
              <a:spLocks noChangeArrowheads="1"/>
            </p:cNvSpPr>
            <p:nvPr/>
          </p:nvSpPr>
          <p:spPr bwMode="auto">
            <a:xfrm>
              <a:off x="1516" y="3620"/>
              <a:ext cx="56" cy="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35857" name="Oval 75"/>
            <p:cNvSpPr>
              <a:spLocks noChangeArrowheads="1"/>
            </p:cNvSpPr>
            <p:nvPr/>
          </p:nvSpPr>
          <p:spPr bwMode="auto">
            <a:xfrm>
              <a:off x="1572" y="3620"/>
              <a:ext cx="56" cy="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35858" name="Oval 76"/>
            <p:cNvSpPr>
              <a:spLocks noChangeArrowheads="1"/>
            </p:cNvSpPr>
            <p:nvPr/>
          </p:nvSpPr>
          <p:spPr bwMode="auto">
            <a:xfrm>
              <a:off x="1628" y="3620"/>
              <a:ext cx="56" cy="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35859" name="Oval 77"/>
            <p:cNvSpPr>
              <a:spLocks noChangeArrowheads="1"/>
            </p:cNvSpPr>
            <p:nvPr/>
          </p:nvSpPr>
          <p:spPr bwMode="auto">
            <a:xfrm>
              <a:off x="1740" y="3620"/>
              <a:ext cx="56" cy="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35860" name="Oval 78"/>
            <p:cNvSpPr>
              <a:spLocks noChangeArrowheads="1"/>
            </p:cNvSpPr>
            <p:nvPr/>
          </p:nvSpPr>
          <p:spPr bwMode="auto">
            <a:xfrm>
              <a:off x="1796" y="3620"/>
              <a:ext cx="56" cy="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35861" name="Oval 79"/>
            <p:cNvSpPr>
              <a:spLocks noChangeArrowheads="1"/>
            </p:cNvSpPr>
            <p:nvPr/>
          </p:nvSpPr>
          <p:spPr bwMode="auto">
            <a:xfrm>
              <a:off x="1852" y="3620"/>
              <a:ext cx="56" cy="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grpSp>
          <p:nvGrpSpPr>
            <p:cNvPr id="35862" name="Group 88"/>
            <p:cNvGrpSpPr>
              <a:grpSpLocks/>
            </p:cNvGrpSpPr>
            <p:nvPr/>
          </p:nvGrpSpPr>
          <p:grpSpPr bwMode="auto">
            <a:xfrm>
              <a:off x="1284" y="3388"/>
              <a:ext cx="456" cy="56"/>
              <a:chOff x="1284" y="3388"/>
              <a:chExt cx="456" cy="56"/>
            </a:xfrm>
          </p:grpSpPr>
          <p:sp>
            <p:nvSpPr>
              <p:cNvPr id="36119" name="Oval 80"/>
              <p:cNvSpPr>
                <a:spLocks noChangeArrowheads="1"/>
              </p:cNvSpPr>
              <p:nvPr/>
            </p:nvSpPr>
            <p:spPr bwMode="auto">
              <a:xfrm>
                <a:off x="1284" y="33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20" name="Oval 81"/>
              <p:cNvSpPr>
                <a:spLocks noChangeArrowheads="1"/>
              </p:cNvSpPr>
              <p:nvPr/>
            </p:nvSpPr>
            <p:spPr bwMode="auto">
              <a:xfrm>
                <a:off x="1340" y="33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21" name="Oval 82"/>
              <p:cNvSpPr>
                <a:spLocks noChangeArrowheads="1"/>
              </p:cNvSpPr>
              <p:nvPr/>
            </p:nvSpPr>
            <p:spPr bwMode="auto">
              <a:xfrm>
                <a:off x="1396" y="3388"/>
                <a:ext cx="64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22" name="Oval 83"/>
              <p:cNvSpPr>
                <a:spLocks noChangeArrowheads="1"/>
              </p:cNvSpPr>
              <p:nvPr/>
            </p:nvSpPr>
            <p:spPr bwMode="auto">
              <a:xfrm>
                <a:off x="1460" y="33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23" name="Oval 84"/>
              <p:cNvSpPr>
                <a:spLocks noChangeArrowheads="1"/>
              </p:cNvSpPr>
              <p:nvPr/>
            </p:nvSpPr>
            <p:spPr bwMode="auto">
              <a:xfrm>
                <a:off x="1516" y="33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24" name="Oval 85"/>
              <p:cNvSpPr>
                <a:spLocks noChangeArrowheads="1"/>
              </p:cNvSpPr>
              <p:nvPr/>
            </p:nvSpPr>
            <p:spPr bwMode="auto">
              <a:xfrm>
                <a:off x="1572" y="33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25" name="Oval 86"/>
              <p:cNvSpPr>
                <a:spLocks noChangeArrowheads="1"/>
              </p:cNvSpPr>
              <p:nvPr/>
            </p:nvSpPr>
            <p:spPr bwMode="auto">
              <a:xfrm>
                <a:off x="1628" y="33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26" name="Oval 87"/>
              <p:cNvSpPr>
                <a:spLocks noChangeArrowheads="1"/>
              </p:cNvSpPr>
              <p:nvPr/>
            </p:nvSpPr>
            <p:spPr bwMode="auto">
              <a:xfrm>
                <a:off x="1684" y="33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sp>
          <p:nvSpPr>
            <p:cNvPr id="35863" name="Oval 89"/>
            <p:cNvSpPr>
              <a:spLocks noChangeArrowheads="1"/>
            </p:cNvSpPr>
            <p:nvPr/>
          </p:nvSpPr>
          <p:spPr bwMode="auto">
            <a:xfrm>
              <a:off x="1740" y="3388"/>
              <a:ext cx="56" cy="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35864" name="Oval 90"/>
            <p:cNvSpPr>
              <a:spLocks noChangeArrowheads="1"/>
            </p:cNvSpPr>
            <p:nvPr/>
          </p:nvSpPr>
          <p:spPr bwMode="auto">
            <a:xfrm>
              <a:off x="1796" y="3388"/>
              <a:ext cx="56" cy="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35865" name="Oval 91"/>
            <p:cNvSpPr>
              <a:spLocks noChangeArrowheads="1"/>
            </p:cNvSpPr>
            <p:nvPr/>
          </p:nvSpPr>
          <p:spPr bwMode="auto">
            <a:xfrm>
              <a:off x="1852" y="3388"/>
              <a:ext cx="56" cy="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grpSp>
          <p:nvGrpSpPr>
            <p:cNvPr id="35866" name="Group 100"/>
            <p:cNvGrpSpPr>
              <a:grpSpLocks/>
            </p:cNvGrpSpPr>
            <p:nvPr/>
          </p:nvGrpSpPr>
          <p:grpSpPr bwMode="auto">
            <a:xfrm>
              <a:off x="1884" y="3444"/>
              <a:ext cx="456" cy="56"/>
              <a:chOff x="1884" y="3444"/>
              <a:chExt cx="456" cy="56"/>
            </a:xfrm>
          </p:grpSpPr>
          <p:sp>
            <p:nvSpPr>
              <p:cNvPr id="36111" name="Oval 92"/>
              <p:cNvSpPr>
                <a:spLocks noChangeArrowheads="1"/>
              </p:cNvSpPr>
              <p:nvPr/>
            </p:nvSpPr>
            <p:spPr bwMode="auto">
              <a:xfrm>
                <a:off x="1884" y="3444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12" name="Oval 93"/>
              <p:cNvSpPr>
                <a:spLocks noChangeArrowheads="1"/>
              </p:cNvSpPr>
              <p:nvPr/>
            </p:nvSpPr>
            <p:spPr bwMode="auto">
              <a:xfrm>
                <a:off x="1940" y="3444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13" name="Oval 94"/>
              <p:cNvSpPr>
                <a:spLocks noChangeArrowheads="1"/>
              </p:cNvSpPr>
              <p:nvPr/>
            </p:nvSpPr>
            <p:spPr bwMode="auto">
              <a:xfrm>
                <a:off x="1996" y="3444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14" name="Oval 95"/>
              <p:cNvSpPr>
                <a:spLocks noChangeArrowheads="1"/>
              </p:cNvSpPr>
              <p:nvPr/>
            </p:nvSpPr>
            <p:spPr bwMode="auto">
              <a:xfrm>
                <a:off x="2052" y="3444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15" name="Oval 96"/>
              <p:cNvSpPr>
                <a:spLocks noChangeArrowheads="1"/>
              </p:cNvSpPr>
              <p:nvPr/>
            </p:nvSpPr>
            <p:spPr bwMode="auto">
              <a:xfrm>
                <a:off x="2108" y="3444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16" name="Oval 97"/>
              <p:cNvSpPr>
                <a:spLocks noChangeArrowheads="1"/>
              </p:cNvSpPr>
              <p:nvPr/>
            </p:nvSpPr>
            <p:spPr bwMode="auto">
              <a:xfrm>
                <a:off x="2164" y="3444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17" name="Oval 98"/>
              <p:cNvSpPr>
                <a:spLocks noChangeArrowheads="1"/>
              </p:cNvSpPr>
              <p:nvPr/>
            </p:nvSpPr>
            <p:spPr bwMode="auto">
              <a:xfrm>
                <a:off x="2220" y="3444"/>
                <a:ext cx="64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18" name="Oval 99"/>
              <p:cNvSpPr>
                <a:spLocks noChangeArrowheads="1"/>
              </p:cNvSpPr>
              <p:nvPr/>
            </p:nvSpPr>
            <p:spPr bwMode="auto">
              <a:xfrm>
                <a:off x="2284" y="3444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grpSp>
          <p:nvGrpSpPr>
            <p:cNvPr id="35867" name="Group 109"/>
            <p:cNvGrpSpPr>
              <a:grpSpLocks/>
            </p:cNvGrpSpPr>
            <p:nvPr/>
          </p:nvGrpSpPr>
          <p:grpSpPr bwMode="auto">
            <a:xfrm>
              <a:off x="1908" y="3500"/>
              <a:ext cx="456" cy="56"/>
              <a:chOff x="1908" y="3500"/>
              <a:chExt cx="456" cy="56"/>
            </a:xfrm>
          </p:grpSpPr>
          <p:sp>
            <p:nvSpPr>
              <p:cNvPr id="36103" name="Oval 101"/>
              <p:cNvSpPr>
                <a:spLocks noChangeArrowheads="1"/>
              </p:cNvSpPr>
              <p:nvPr/>
            </p:nvSpPr>
            <p:spPr bwMode="auto">
              <a:xfrm>
                <a:off x="1908" y="3500"/>
                <a:ext cx="64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04" name="Oval 102"/>
              <p:cNvSpPr>
                <a:spLocks noChangeArrowheads="1"/>
              </p:cNvSpPr>
              <p:nvPr/>
            </p:nvSpPr>
            <p:spPr bwMode="auto">
              <a:xfrm>
                <a:off x="1972" y="350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05" name="Oval 103"/>
              <p:cNvSpPr>
                <a:spLocks noChangeArrowheads="1"/>
              </p:cNvSpPr>
              <p:nvPr/>
            </p:nvSpPr>
            <p:spPr bwMode="auto">
              <a:xfrm>
                <a:off x="2028" y="350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06" name="Oval 104"/>
              <p:cNvSpPr>
                <a:spLocks noChangeArrowheads="1"/>
              </p:cNvSpPr>
              <p:nvPr/>
            </p:nvSpPr>
            <p:spPr bwMode="auto">
              <a:xfrm>
                <a:off x="2084" y="350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07" name="Oval 105"/>
              <p:cNvSpPr>
                <a:spLocks noChangeArrowheads="1"/>
              </p:cNvSpPr>
              <p:nvPr/>
            </p:nvSpPr>
            <p:spPr bwMode="auto">
              <a:xfrm>
                <a:off x="2140" y="350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08" name="Oval 106"/>
              <p:cNvSpPr>
                <a:spLocks noChangeArrowheads="1"/>
              </p:cNvSpPr>
              <p:nvPr/>
            </p:nvSpPr>
            <p:spPr bwMode="auto">
              <a:xfrm>
                <a:off x="2196" y="350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09" name="Oval 107"/>
              <p:cNvSpPr>
                <a:spLocks noChangeArrowheads="1"/>
              </p:cNvSpPr>
              <p:nvPr/>
            </p:nvSpPr>
            <p:spPr bwMode="auto">
              <a:xfrm>
                <a:off x="2252" y="350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10" name="Oval 108"/>
              <p:cNvSpPr>
                <a:spLocks noChangeArrowheads="1"/>
              </p:cNvSpPr>
              <p:nvPr/>
            </p:nvSpPr>
            <p:spPr bwMode="auto">
              <a:xfrm>
                <a:off x="2308" y="350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grpSp>
          <p:nvGrpSpPr>
            <p:cNvPr id="35868" name="Group 118"/>
            <p:cNvGrpSpPr>
              <a:grpSpLocks/>
            </p:cNvGrpSpPr>
            <p:nvPr/>
          </p:nvGrpSpPr>
          <p:grpSpPr bwMode="auto">
            <a:xfrm>
              <a:off x="1884" y="3556"/>
              <a:ext cx="456" cy="64"/>
              <a:chOff x="1884" y="3556"/>
              <a:chExt cx="456" cy="64"/>
            </a:xfrm>
          </p:grpSpPr>
          <p:sp>
            <p:nvSpPr>
              <p:cNvPr id="36095" name="Oval 110"/>
              <p:cNvSpPr>
                <a:spLocks noChangeArrowheads="1"/>
              </p:cNvSpPr>
              <p:nvPr/>
            </p:nvSpPr>
            <p:spPr bwMode="auto">
              <a:xfrm>
                <a:off x="1884" y="3556"/>
                <a:ext cx="56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96" name="Oval 111"/>
              <p:cNvSpPr>
                <a:spLocks noChangeArrowheads="1"/>
              </p:cNvSpPr>
              <p:nvPr/>
            </p:nvSpPr>
            <p:spPr bwMode="auto">
              <a:xfrm>
                <a:off x="1940" y="3556"/>
                <a:ext cx="56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97" name="Oval 112"/>
              <p:cNvSpPr>
                <a:spLocks noChangeArrowheads="1"/>
              </p:cNvSpPr>
              <p:nvPr/>
            </p:nvSpPr>
            <p:spPr bwMode="auto">
              <a:xfrm>
                <a:off x="1996" y="3556"/>
                <a:ext cx="56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98" name="Oval 113"/>
              <p:cNvSpPr>
                <a:spLocks noChangeArrowheads="1"/>
              </p:cNvSpPr>
              <p:nvPr/>
            </p:nvSpPr>
            <p:spPr bwMode="auto">
              <a:xfrm>
                <a:off x="2052" y="3556"/>
                <a:ext cx="56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99" name="Oval 114"/>
              <p:cNvSpPr>
                <a:spLocks noChangeArrowheads="1"/>
              </p:cNvSpPr>
              <p:nvPr/>
            </p:nvSpPr>
            <p:spPr bwMode="auto">
              <a:xfrm>
                <a:off x="2108" y="3556"/>
                <a:ext cx="64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00" name="Oval 115"/>
              <p:cNvSpPr>
                <a:spLocks noChangeArrowheads="1"/>
              </p:cNvSpPr>
              <p:nvPr/>
            </p:nvSpPr>
            <p:spPr bwMode="auto">
              <a:xfrm>
                <a:off x="2172" y="3556"/>
                <a:ext cx="56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01" name="Oval 116"/>
              <p:cNvSpPr>
                <a:spLocks noChangeArrowheads="1"/>
              </p:cNvSpPr>
              <p:nvPr/>
            </p:nvSpPr>
            <p:spPr bwMode="auto">
              <a:xfrm>
                <a:off x="2228" y="3556"/>
                <a:ext cx="56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102" name="Oval 117"/>
              <p:cNvSpPr>
                <a:spLocks noChangeArrowheads="1"/>
              </p:cNvSpPr>
              <p:nvPr/>
            </p:nvSpPr>
            <p:spPr bwMode="auto">
              <a:xfrm>
                <a:off x="2284" y="3556"/>
                <a:ext cx="56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grpSp>
          <p:nvGrpSpPr>
            <p:cNvPr id="35869" name="Group 127"/>
            <p:cNvGrpSpPr>
              <a:grpSpLocks/>
            </p:cNvGrpSpPr>
            <p:nvPr/>
          </p:nvGrpSpPr>
          <p:grpSpPr bwMode="auto">
            <a:xfrm>
              <a:off x="1908" y="3620"/>
              <a:ext cx="456" cy="56"/>
              <a:chOff x="1908" y="3620"/>
              <a:chExt cx="456" cy="56"/>
            </a:xfrm>
          </p:grpSpPr>
          <p:sp>
            <p:nvSpPr>
              <p:cNvPr id="36087" name="Oval 119"/>
              <p:cNvSpPr>
                <a:spLocks noChangeArrowheads="1"/>
              </p:cNvSpPr>
              <p:nvPr/>
            </p:nvSpPr>
            <p:spPr bwMode="auto">
              <a:xfrm>
                <a:off x="1908" y="3620"/>
                <a:ext cx="64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88" name="Oval 120"/>
              <p:cNvSpPr>
                <a:spLocks noChangeArrowheads="1"/>
              </p:cNvSpPr>
              <p:nvPr/>
            </p:nvSpPr>
            <p:spPr bwMode="auto">
              <a:xfrm>
                <a:off x="1972" y="362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89" name="Oval 121"/>
              <p:cNvSpPr>
                <a:spLocks noChangeArrowheads="1"/>
              </p:cNvSpPr>
              <p:nvPr/>
            </p:nvSpPr>
            <p:spPr bwMode="auto">
              <a:xfrm>
                <a:off x="2028" y="362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90" name="Oval 122"/>
              <p:cNvSpPr>
                <a:spLocks noChangeArrowheads="1"/>
              </p:cNvSpPr>
              <p:nvPr/>
            </p:nvSpPr>
            <p:spPr bwMode="auto">
              <a:xfrm>
                <a:off x="2084" y="362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91" name="Oval 123"/>
              <p:cNvSpPr>
                <a:spLocks noChangeArrowheads="1"/>
              </p:cNvSpPr>
              <p:nvPr/>
            </p:nvSpPr>
            <p:spPr bwMode="auto">
              <a:xfrm>
                <a:off x="2140" y="362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92" name="Oval 124"/>
              <p:cNvSpPr>
                <a:spLocks noChangeArrowheads="1"/>
              </p:cNvSpPr>
              <p:nvPr/>
            </p:nvSpPr>
            <p:spPr bwMode="auto">
              <a:xfrm>
                <a:off x="2196" y="362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93" name="Oval 125"/>
              <p:cNvSpPr>
                <a:spLocks noChangeArrowheads="1"/>
              </p:cNvSpPr>
              <p:nvPr/>
            </p:nvSpPr>
            <p:spPr bwMode="auto">
              <a:xfrm>
                <a:off x="2252" y="362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94" name="Oval 126"/>
              <p:cNvSpPr>
                <a:spLocks noChangeArrowheads="1"/>
              </p:cNvSpPr>
              <p:nvPr/>
            </p:nvSpPr>
            <p:spPr bwMode="auto">
              <a:xfrm>
                <a:off x="2308" y="362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sp>
          <p:nvSpPr>
            <p:cNvPr id="35870" name="Oval 128"/>
            <p:cNvSpPr>
              <a:spLocks noChangeArrowheads="1"/>
            </p:cNvSpPr>
            <p:nvPr/>
          </p:nvSpPr>
          <p:spPr bwMode="auto">
            <a:xfrm>
              <a:off x="1916" y="3388"/>
              <a:ext cx="56" cy="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35871" name="Oval 129"/>
            <p:cNvSpPr>
              <a:spLocks noChangeArrowheads="1"/>
            </p:cNvSpPr>
            <p:nvPr/>
          </p:nvSpPr>
          <p:spPr bwMode="auto">
            <a:xfrm>
              <a:off x="1972" y="3388"/>
              <a:ext cx="56" cy="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35872" name="Oval 130"/>
            <p:cNvSpPr>
              <a:spLocks noChangeArrowheads="1"/>
            </p:cNvSpPr>
            <p:nvPr/>
          </p:nvSpPr>
          <p:spPr bwMode="auto">
            <a:xfrm>
              <a:off x="2028" y="3388"/>
              <a:ext cx="56" cy="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grpSp>
          <p:nvGrpSpPr>
            <p:cNvPr id="35873" name="Group 139"/>
            <p:cNvGrpSpPr>
              <a:grpSpLocks/>
            </p:cNvGrpSpPr>
            <p:nvPr/>
          </p:nvGrpSpPr>
          <p:grpSpPr bwMode="auto">
            <a:xfrm>
              <a:off x="508" y="3444"/>
              <a:ext cx="456" cy="56"/>
              <a:chOff x="508" y="3444"/>
              <a:chExt cx="456" cy="56"/>
            </a:xfrm>
          </p:grpSpPr>
          <p:sp>
            <p:nvSpPr>
              <p:cNvPr id="36079" name="Oval 131"/>
              <p:cNvSpPr>
                <a:spLocks noChangeArrowheads="1"/>
              </p:cNvSpPr>
              <p:nvPr/>
            </p:nvSpPr>
            <p:spPr bwMode="auto">
              <a:xfrm>
                <a:off x="508" y="3444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80" name="Oval 132"/>
              <p:cNvSpPr>
                <a:spLocks noChangeArrowheads="1"/>
              </p:cNvSpPr>
              <p:nvPr/>
            </p:nvSpPr>
            <p:spPr bwMode="auto">
              <a:xfrm>
                <a:off x="564" y="3444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81" name="Oval 133"/>
              <p:cNvSpPr>
                <a:spLocks noChangeArrowheads="1"/>
              </p:cNvSpPr>
              <p:nvPr/>
            </p:nvSpPr>
            <p:spPr bwMode="auto">
              <a:xfrm>
                <a:off x="620" y="3444"/>
                <a:ext cx="64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82" name="Oval 134"/>
              <p:cNvSpPr>
                <a:spLocks noChangeArrowheads="1"/>
              </p:cNvSpPr>
              <p:nvPr/>
            </p:nvSpPr>
            <p:spPr bwMode="auto">
              <a:xfrm>
                <a:off x="684" y="3444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83" name="Oval 135"/>
              <p:cNvSpPr>
                <a:spLocks noChangeArrowheads="1"/>
              </p:cNvSpPr>
              <p:nvPr/>
            </p:nvSpPr>
            <p:spPr bwMode="auto">
              <a:xfrm>
                <a:off x="740" y="3444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84" name="Oval 136"/>
              <p:cNvSpPr>
                <a:spLocks noChangeArrowheads="1"/>
              </p:cNvSpPr>
              <p:nvPr/>
            </p:nvSpPr>
            <p:spPr bwMode="auto">
              <a:xfrm>
                <a:off x="796" y="3444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85" name="Oval 137"/>
              <p:cNvSpPr>
                <a:spLocks noChangeArrowheads="1"/>
              </p:cNvSpPr>
              <p:nvPr/>
            </p:nvSpPr>
            <p:spPr bwMode="auto">
              <a:xfrm>
                <a:off x="852" y="3444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86" name="Oval 138"/>
              <p:cNvSpPr>
                <a:spLocks noChangeArrowheads="1"/>
              </p:cNvSpPr>
              <p:nvPr/>
            </p:nvSpPr>
            <p:spPr bwMode="auto">
              <a:xfrm>
                <a:off x="908" y="3444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grpSp>
          <p:nvGrpSpPr>
            <p:cNvPr id="35874" name="Group 148"/>
            <p:cNvGrpSpPr>
              <a:grpSpLocks/>
            </p:cNvGrpSpPr>
            <p:nvPr/>
          </p:nvGrpSpPr>
          <p:grpSpPr bwMode="auto">
            <a:xfrm>
              <a:off x="540" y="3500"/>
              <a:ext cx="456" cy="56"/>
              <a:chOff x="540" y="3500"/>
              <a:chExt cx="456" cy="56"/>
            </a:xfrm>
          </p:grpSpPr>
          <p:sp>
            <p:nvSpPr>
              <p:cNvPr id="36071" name="Oval 140"/>
              <p:cNvSpPr>
                <a:spLocks noChangeArrowheads="1"/>
              </p:cNvSpPr>
              <p:nvPr/>
            </p:nvSpPr>
            <p:spPr bwMode="auto">
              <a:xfrm>
                <a:off x="540" y="350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72" name="Oval 141"/>
              <p:cNvSpPr>
                <a:spLocks noChangeArrowheads="1"/>
              </p:cNvSpPr>
              <p:nvPr/>
            </p:nvSpPr>
            <p:spPr bwMode="auto">
              <a:xfrm>
                <a:off x="596" y="350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73" name="Oval 142"/>
              <p:cNvSpPr>
                <a:spLocks noChangeArrowheads="1"/>
              </p:cNvSpPr>
              <p:nvPr/>
            </p:nvSpPr>
            <p:spPr bwMode="auto">
              <a:xfrm>
                <a:off x="652" y="350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74" name="Oval 143"/>
              <p:cNvSpPr>
                <a:spLocks noChangeArrowheads="1"/>
              </p:cNvSpPr>
              <p:nvPr/>
            </p:nvSpPr>
            <p:spPr bwMode="auto">
              <a:xfrm>
                <a:off x="708" y="350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75" name="Oval 144"/>
              <p:cNvSpPr>
                <a:spLocks noChangeArrowheads="1"/>
              </p:cNvSpPr>
              <p:nvPr/>
            </p:nvSpPr>
            <p:spPr bwMode="auto">
              <a:xfrm>
                <a:off x="764" y="350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76" name="Oval 145"/>
              <p:cNvSpPr>
                <a:spLocks noChangeArrowheads="1"/>
              </p:cNvSpPr>
              <p:nvPr/>
            </p:nvSpPr>
            <p:spPr bwMode="auto">
              <a:xfrm>
                <a:off x="820" y="350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77" name="Oval 146"/>
              <p:cNvSpPr>
                <a:spLocks noChangeArrowheads="1"/>
              </p:cNvSpPr>
              <p:nvPr/>
            </p:nvSpPr>
            <p:spPr bwMode="auto">
              <a:xfrm>
                <a:off x="876" y="3500"/>
                <a:ext cx="64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78" name="Oval 147"/>
              <p:cNvSpPr>
                <a:spLocks noChangeArrowheads="1"/>
              </p:cNvSpPr>
              <p:nvPr/>
            </p:nvSpPr>
            <p:spPr bwMode="auto">
              <a:xfrm>
                <a:off x="940" y="350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grpSp>
          <p:nvGrpSpPr>
            <p:cNvPr id="35875" name="Group 157"/>
            <p:cNvGrpSpPr>
              <a:grpSpLocks/>
            </p:cNvGrpSpPr>
            <p:nvPr/>
          </p:nvGrpSpPr>
          <p:grpSpPr bwMode="auto">
            <a:xfrm>
              <a:off x="508" y="3556"/>
              <a:ext cx="456" cy="64"/>
              <a:chOff x="508" y="3556"/>
              <a:chExt cx="456" cy="64"/>
            </a:xfrm>
          </p:grpSpPr>
          <p:sp>
            <p:nvSpPr>
              <p:cNvPr id="36063" name="Oval 149"/>
              <p:cNvSpPr>
                <a:spLocks noChangeArrowheads="1"/>
              </p:cNvSpPr>
              <p:nvPr/>
            </p:nvSpPr>
            <p:spPr bwMode="auto">
              <a:xfrm>
                <a:off x="508" y="3556"/>
                <a:ext cx="56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64" name="Oval 150"/>
              <p:cNvSpPr>
                <a:spLocks noChangeArrowheads="1"/>
              </p:cNvSpPr>
              <p:nvPr/>
            </p:nvSpPr>
            <p:spPr bwMode="auto">
              <a:xfrm>
                <a:off x="564" y="3556"/>
                <a:ext cx="56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65" name="Oval 151"/>
              <p:cNvSpPr>
                <a:spLocks noChangeArrowheads="1"/>
              </p:cNvSpPr>
              <p:nvPr/>
            </p:nvSpPr>
            <p:spPr bwMode="auto">
              <a:xfrm>
                <a:off x="620" y="3556"/>
                <a:ext cx="64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66" name="Oval 152"/>
              <p:cNvSpPr>
                <a:spLocks noChangeArrowheads="1"/>
              </p:cNvSpPr>
              <p:nvPr/>
            </p:nvSpPr>
            <p:spPr bwMode="auto">
              <a:xfrm>
                <a:off x="684" y="3556"/>
                <a:ext cx="56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67" name="Oval 153"/>
              <p:cNvSpPr>
                <a:spLocks noChangeArrowheads="1"/>
              </p:cNvSpPr>
              <p:nvPr/>
            </p:nvSpPr>
            <p:spPr bwMode="auto">
              <a:xfrm>
                <a:off x="740" y="3556"/>
                <a:ext cx="56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68" name="Oval 154"/>
              <p:cNvSpPr>
                <a:spLocks noChangeArrowheads="1"/>
              </p:cNvSpPr>
              <p:nvPr/>
            </p:nvSpPr>
            <p:spPr bwMode="auto">
              <a:xfrm>
                <a:off x="796" y="3556"/>
                <a:ext cx="56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69" name="Oval 155"/>
              <p:cNvSpPr>
                <a:spLocks noChangeArrowheads="1"/>
              </p:cNvSpPr>
              <p:nvPr/>
            </p:nvSpPr>
            <p:spPr bwMode="auto">
              <a:xfrm>
                <a:off x="852" y="3556"/>
                <a:ext cx="56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70" name="Oval 156"/>
              <p:cNvSpPr>
                <a:spLocks noChangeArrowheads="1"/>
              </p:cNvSpPr>
              <p:nvPr/>
            </p:nvSpPr>
            <p:spPr bwMode="auto">
              <a:xfrm>
                <a:off x="908" y="3556"/>
                <a:ext cx="56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grpSp>
          <p:nvGrpSpPr>
            <p:cNvPr id="35876" name="Group 166"/>
            <p:cNvGrpSpPr>
              <a:grpSpLocks/>
            </p:cNvGrpSpPr>
            <p:nvPr/>
          </p:nvGrpSpPr>
          <p:grpSpPr bwMode="auto">
            <a:xfrm>
              <a:off x="540" y="3620"/>
              <a:ext cx="456" cy="56"/>
              <a:chOff x="540" y="3620"/>
              <a:chExt cx="456" cy="56"/>
            </a:xfrm>
          </p:grpSpPr>
          <p:sp>
            <p:nvSpPr>
              <p:cNvPr id="36055" name="Oval 158"/>
              <p:cNvSpPr>
                <a:spLocks noChangeArrowheads="1"/>
              </p:cNvSpPr>
              <p:nvPr/>
            </p:nvSpPr>
            <p:spPr bwMode="auto">
              <a:xfrm>
                <a:off x="540" y="362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56" name="Oval 159"/>
              <p:cNvSpPr>
                <a:spLocks noChangeArrowheads="1"/>
              </p:cNvSpPr>
              <p:nvPr/>
            </p:nvSpPr>
            <p:spPr bwMode="auto">
              <a:xfrm>
                <a:off x="596" y="362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57" name="Oval 160"/>
              <p:cNvSpPr>
                <a:spLocks noChangeArrowheads="1"/>
              </p:cNvSpPr>
              <p:nvPr/>
            </p:nvSpPr>
            <p:spPr bwMode="auto">
              <a:xfrm>
                <a:off x="652" y="362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58" name="Oval 161"/>
              <p:cNvSpPr>
                <a:spLocks noChangeArrowheads="1"/>
              </p:cNvSpPr>
              <p:nvPr/>
            </p:nvSpPr>
            <p:spPr bwMode="auto">
              <a:xfrm>
                <a:off x="708" y="362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59" name="Oval 162"/>
              <p:cNvSpPr>
                <a:spLocks noChangeArrowheads="1"/>
              </p:cNvSpPr>
              <p:nvPr/>
            </p:nvSpPr>
            <p:spPr bwMode="auto">
              <a:xfrm>
                <a:off x="764" y="362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60" name="Oval 163"/>
              <p:cNvSpPr>
                <a:spLocks noChangeArrowheads="1"/>
              </p:cNvSpPr>
              <p:nvPr/>
            </p:nvSpPr>
            <p:spPr bwMode="auto">
              <a:xfrm>
                <a:off x="820" y="362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61" name="Oval 164"/>
              <p:cNvSpPr>
                <a:spLocks noChangeArrowheads="1"/>
              </p:cNvSpPr>
              <p:nvPr/>
            </p:nvSpPr>
            <p:spPr bwMode="auto">
              <a:xfrm>
                <a:off x="876" y="3620"/>
                <a:ext cx="64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62" name="Oval 165"/>
              <p:cNvSpPr>
                <a:spLocks noChangeArrowheads="1"/>
              </p:cNvSpPr>
              <p:nvPr/>
            </p:nvSpPr>
            <p:spPr bwMode="auto">
              <a:xfrm>
                <a:off x="940" y="362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grpSp>
          <p:nvGrpSpPr>
            <p:cNvPr id="35877" name="Group 175"/>
            <p:cNvGrpSpPr>
              <a:grpSpLocks/>
            </p:cNvGrpSpPr>
            <p:nvPr/>
          </p:nvGrpSpPr>
          <p:grpSpPr bwMode="auto">
            <a:xfrm>
              <a:off x="2340" y="3444"/>
              <a:ext cx="456" cy="56"/>
              <a:chOff x="2340" y="3444"/>
              <a:chExt cx="456" cy="56"/>
            </a:xfrm>
          </p:grpSpPr>
          <p:sp>
            <p:nvSpPr>
              <p:cNvPr id="36047" name="Oval 167"/>
              <p:cNvSpPr>
                <a:spLocks noChangeArrowheads="1"/>
              </p:cNvSpPr>
              <p:nvPr/>
            </p:nvSpPr>
            <p:spPr bwMode="auto">
              <a:xfrm>
                <a:off x="2340" y="3444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48" name="Oval 168"/>
              <p:cNvSpPr>
                <a:spLocks noChangeArrowheads="1"/>
              </p:cNvSpPr>
              <p:nvPr/>
            </p:nvSpPr>
            <p:spPr bwMode="auto">
              <a:xfrm>
                <a:off x="2396" y="3444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49" name="Oval 169"/>
              <p:cNvSpPr>
                <a:spLocks noChangeArrowheads="1"/>
              </p:cNvSpPr>
              <p:nvPr/>
            </p:nvSpPr>
            <p:spPr bwMode="auto">
              <a:xfrm>
                <a:off x="2452" y="3444"/>
                <a:ext cx="64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50" name="Oval 170"/>
              <p:cNvSpPr>
                <a:spLocks noChangeArrowheads="1"/>
              </p:cNvSpPr>
              <p:nvPr/>
            </p:nvSpPr>
            <p:spPr bwMode="auto">
              <a:xfrm>
                <a:off x="2516" y="3444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51" name="Oval 171"/>
              <p:cNvSpPr>
                <a:spLocks noChangeArrowheads="1"/>
              </p:cNvSpPr>
              <p:nvPr/>
            </p:nvSpPr>
            <p:spPr bwMode="auto">
              <a:xfrm>
                <a:off x="2572" y="3444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52" name="Oval 172"/>
              <p:cNvSpPr>
                <a:spLocks noChangeArrowheads="1"/>
              </p:cNvSpPr>
              <p:nvPr/>
            </p:nvSpPr>
            <p:spPr bwMode="auto">
              <a:xfrm>
                <a:off x="2628" y="3444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53" name="Oval 173"/>
              <p:cNvSpPr>
                <a:spLocks noChangeArrowheads="1"/>
              </p:cNvSpPr>
              <p:nvPr/>
            </p:nvSpPr>
            <p:spPr bwMode="auto">
              <a:xfrm>
                <a:off x="2684" y="3444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54" name="Oval 174"/>
              <p:cNvSpPr>
                <a:spLocks noChangeArrowheads="1"/>
              </p:cNvSpPr>
              <p:nvPr/>
            </p:nvSpPr>
            <p:spPr bwMode="auto">
              <a:xfrm>
                <a:off x="2740" y="3444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grpSp>
          <p:nvGrpSpPr>
            <p:cNvPr id="35878" name="Group 184"/>
            <p:cNvGrpSpPr>
              <a:grpSpLocks/>
            </p:cNvGrpSpPr>
            <p:nvPr/>
          </p:nvGrpSpPr>
          <p:grpSpPr bwMode="auto">
            <a:xfrm>
              <a:off x="2372" y="3500"/>
              <a:ext cx="456" cy="56"/>
              <a:chOff x="2372" y="3500"/>
              <a:chExt cx="456" cy="56"/>
            </a:xfrm>
          </p:grpSpPr>
          <p:sp>
            <p:nvSpPr>
              <p:cNvPr id="36039" name="Oval 176"/>
              <p:cNvSpPr>
                <a:spLocks noChangeArrowheads="1"/>
              </p:cNvSpPr>
              <p:nvPr/>
            </p:nvSpPr>
            <p:spPr bwMode="auto">
              <a:xfrm>
                <a:off x="2372" y="350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40" name="Oval 177"/>
              <p:cNvSpPr>
                <a:spLocks noChangeArrowheads="1"/>
              </p:cNvSpPr>
              <p:nvPr/>
            </p:nvSpPr>
            <p:spPr bwMode="auto">
              <a:xfrm>
                <a:off x="2428" y="350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41" name="Oval 178"/>
              <p:cNvSpPr>
                <a:spLocks noChangeArrowheads="1"/>
              </p:cNvSpPr>
              <p:nvPr/>
            </p:nvSpPr>
            <p:spPr bwMode="auto">
              <a:xfrm>
                <a:off x="2484" y="350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42" name="Oval 179"/>
              <p:cNvSpPr>
                <a:spLocks noChangeArrowheads="1"/>
              </p:cNvSpPr>
              <p:nvPr/>
            </p:nvSpPr>
            <p:spPr bwMode="auto">
              <a:xfrm>
                <a:off x="2540" y="350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43" name="Oval 180"/>
              <p:cNvSpPr>
                <a:spLocks noChangeArrowheads="1"/>
              </p:cNvSpPr>
              <p:nvPr/>
            </p:nvSpPr>
            <p:spPr bwMode="auto">
              <a:xfrm>
                <a:off x="2596" y="350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44" name="Oval 181"/>
              <p:cNvSpPr>
                <a:spLocks noChangeArrowheads="1"/>
              </p:cNvSpPr>
              <p:nvPr/>
            </p:nvSpPr>
            <p:spPr bwMode="auto">
              <a:xfrm>
                <a:off x="2652" y="350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45" name="Oval 182"/>
              <p:cNvSpPr>
                <a:spLocks noChangeArrowheads="1"/>
              </p:cNvSpPr>
              <p:nvPr/>
            </p:nvSpPr>
            <p:spPr bwMode="auto">
              <a:xfrm>
                <a:off x="2708" y="3500"/>
                <a:ext cx="64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46" name="Oval 183"/>
              <p:cNvSpPr>
                <a:spLocks noChangeArrowheads="1"/>
              </p:cNvSpPr>
              <p:nvPr/>
            </p:nvSpPr>
            <p:spPr bwMode="auto">
              <a:xfrm>
                <a:off x="2772" y="350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grpSp>
          <p:nvGrpSpPr>
            <p:cNvPr id="35879" name="Group 193"/>
            <p:cNvGrpSpPr>
              <a:grpSpLocks/>
            </p:cNvGrpSpPr>
            <p:nvPr/>
          </p:nvGrpSpPr>
          <p:grpSpPr bwMode="auto">
            <a:xfrm>
              <a:off x="2340" y="3556"/>
              <a:ext cx="456" cy="64"/>
              <a:chOff x="2340" y="3556"/>
              <a:chExt cx="456" cy="64"/>
            </a:xfrm>
          </p:grpSpPr>
          <p:sp>
            <p:nvSpPr>
              <p:cNvPr id="36031" name="Oval 185"/>
              <p:cNvSpPr>
                <a:spLocks noChangeArrowheads="1"/>
              </p:cNvSpPr>
              <p:nvPr/>
            </p:nvSpPr>
            <p:spPr bwMode="auto">
              <a:xfrm>
                <a:off x="2340" y="3556"/>
                <a:ext cx="56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32" name="Oval 186"/>
              <p:cNvSpPr>
                <a:spLocks noChangeArrowheads="1"/>
              </p:cNvSpPr>
              <p:nvPr/>
            </p:nvSpPr>
            <p:spPr bwMode="auto">
              <a:xfrm>
                <a:off x="2396" y="3556"/>
                <a:ext cx="56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33" name="Oval 187"/>
              <p:cNvSpPr>
                <a:spLocks noChangeArrowheads="1"/>
              </p:cNvSpPr>
              <p:nvPr/>
            </p:nvSpPr>
            <p:spPr bwMode="auto">
              <a:xfrm>
                <a:off x="2452" y="3556"/>
                <a:ext cx="64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34" name="Oval 188"/>
              <p:cNvSpPr>
                <a:spLocks noChangeArrowheads="1"/>
              </p:cNvSpPr>
              <p:nvPr/>
            </p:nvSpPr>
            <p:spPr bwMode="auto">
              <a:xfrm>
                <a:off x="2516" y="3556"/>
                <a:ext cx="56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35" name="Oval 189"/>
              <p:cNvSpPr>
                <a:spLocks noChangeArrowheads="1"/>
              </p:cNvSpPr>
              <p:nvPr/>
            </p:nvSpPr>
            <p:spPr bwMode="auto">
              <a:xfrm>
                <a:off x="2572" y="3556"/>
                <a:ext cx="56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36" name="Oval 190"/>
              <p:cNvSpPr>
                <a:spLocks noChangeArrowheads="1"/>
              </p:cNvSpPr>
              <p:nvPr/>
            </p:nvSpPr>
            <p:spPr bwMode="auto">
              <a:xfrm>
                <a:off x="2628" y="3556"/>
                <a:ext cx="56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37" name="Oval 191"/>
              <p:cNvSpPr>
                <a:spLocks noChangeArrowheads="1"/>
              </p:cNvSpPr>
              <p:nvPr/>
            </p:nvSpPr>
            <p:spPr bwMode="auto">
              <a:xfrm>
                <a:off x="2684" y="3556"/>
                <a:ext cx="56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38" name="Oval 192"/>
              <p:cNvSpPr>
                <a:spLocks noChangeArrowheads="1"/>
              </p:cNvSpPr>
              <p:nvPr/>
            </p:nvSpPr>
            <p:spPr bwMode="auto">
              <a:xfrm>
                <a:off x="2740" y="3556"/>
                <a:ext cx="56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grpSp>
          <p:nvGrpSpPr>
            <p:cNvPr id="35880" name="Group 202"/>
            <p:cNvGrpSpPr>
              <a:grpSpLocks/>
            </p:cNvGrpSpPr>
            <p:nvPr/>
          </p:nvGrpSpPr>
          <p:grpSpPr bwMode="auto">
            <a:xfrm>
              <a:off x="2372" y="3620"/>
              <a:ext cx="456" cy="56"/>
              <a:chOff x="2372" y="3620"/>
              <a:chExt cx="456" cy="56"/>
            </a:xfrm>
          </p:grpSpPr>
          <p:sp>
            <p:nvSpPr>
              <p:cNvPr id="36023" name="Oval 194"/>
              <p:cNvSpPr>
                <a:spLocks noChangeArrowheads="1"/>
              </p:cNvSpPr>
              <p:nvPr/>
            </p:nvSpPr>
            <p:spPr bwMode="auto">
              <a:xfrm>
                <a:off x="2372" y="362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24" name="Oval 195"/>
              <p:cNvSpPr>
                <a:spLocks noChangeArrowheads="1"/>
              </p:cNvSpPr>
              <p:nvPr/>
            </p:nvSpPr>
            <p:spPr bwMode="auto">
              <a:xfrm>
                <a:off x="2428" y="362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25" name="Oval 196"/>
              <p:cNvSpPr>
                <a:spLocks noChangeArrowheads="1"/>
              </p:cNvSpPr>
              <p:nvPr/>
            </p:nvSpPr>
            <p:spPr bwMode="auto">
              <a:xfrm>
                <a:off x="2484" y="362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26" name="Oval 197"/>
              <p:cNvSpPr>
                <a:spLocks noChangeArrowheads="1"/>
              </p:cNvSpPr>
              <p:nvPr/>
            </p:nvSpPr>
            <p:spPr bwMode="auto">
              <a:xfrm>
                <a:off x="2540" y="362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27" name="Oval 198"/>
              <p:cNvSpPr>
                <a:spLocks noChangeArrowheads="1"/>
              </p:cNvSpPr>
              <p:nvPr/>
            </p:nvSpPr>
            <p:spPr bwMode="auto">
              <a:xfrm>
                <a:off x="2596" y="362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28" name="Oval 199"/>
              <p:cNvSpPr>
                <a:spLocks noChangeArrowheads="1"/>
              </p:cNvSpPr>
              <p:nvPr/>
            </p:nvSpPr>
            <p:spPr bwMode="auto">
              <a:xfrm>
                <a:off x="2652" y="362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29" name="Oval 200"/>
              <p:cNvSpPr>
                <a:spLocks noChangeArrowheads="1"/>
              </p:cNvSpPr>
              <p:nvPr/>
            </p:nvSpPr>
            <p:spPr bwMode="auto">
              <a:xfrm>
                <a:off x="2708" y="3620"/>
                <a:ext cx="64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30" name="Oval 201"/>
              <p:cNvSpPr>
                <a:spLocks noChangeArrowheads="1"/>
              </p:cNvSpPr>
              <p:nvPr/>
            </p:nvSpPr>
            <p:spPr bwMode="auto">
              <a:xfrm>
                <a:off x="2772" y="3620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grpSp>
          <p:nvGrpSpPr>
            <p:cNvPr id="35881" name="Group 211"/>
            <p:cNvGrpSpPr>
              <a:grpSpLocks/>
            </p:cNvGrpSpPr>
            <p:nvPr/>
          </p:nvGrpSpPr>
          <p:grpSpPr bwMode="auto">
            <a:xfrm>
              <a:off x="972" y="3676"/>
              <a:ext cx="456" cy="56"/>
              <a:chOff x="972" y="3676"/>
              <a:chExt cx="456" cy="56"/>
            </a:xfrm>
          </p:grpSpPr>
          <p:sp>
            <p:nvSpPr>
              <p:cNvPr id="36015" name="Oval 203"/>
              <p:cNvSpPr>
                <a:spLocks noChangeArrowheads="1"/>
              </p:cNvSpPr>
              <p:nvPr/>
            </p:nvSpPr>
            <p:spPr bwMode="auto">
              <a:xfrm>
                <a:off x="972" y="3676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16" name="Oval 204"/>
              <p:cNvSpPr>
                <a:spLocks noChangeArrowheads="1"/>
              </p:cNvSpPr>
              <p:nvPr/>
            </p:nvSpPr>
            <p:spPr bwMode="auto">
              <a:xfrm>
                <a:off x="1028" y="3676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17" name="Oval 205"/>
              <p:cNvSpPr>
                <a:spLocks noChangeArrowheads="1"/>
              </p:cNvSpPr>
              <p:nvPr/>
            </p:nvSpPr>
            <p:spPr bwMode="auto">
              <a:xfrm>
                <a:off x="1084" y="3676"/>
                <a:ext cx="64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18" name="Oval 206"/>
              <p:cNvSpPr>
                <a:spLocks noChangeArrowheads="1"/>
              </p:cNvSpPr>
              <p:nvPr/>
            </p:nvSpPr>
            <p:spPr bwMode="auto">
              <a:xfrm>
                <a:off x="1148" y="3676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19" name="Oval 207"/>
              <p:cNvSpPr>
                <a:spLocks noChangeArrowheads="1"/>
              </p:cNvSpPr>
              <p:nvPr/>
            </p:nvSpPr>
            <p:spPr bwMode="auto">
              <a:xfrm>
                <a:off x="1204" y="3676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20" name="Oval 208"/>
              <p:cNvSpPr>
                <a:spLocks noChangeArrowheads="1"/>
              </p:cNvSpPr>
              <p:nvPr/>
            </p:nvSpPr>
            <p:spPr bwMode="auto">
              <a:xfrm>
                <a:off x="1260" y="3676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21" name="Oval 209"/>
              <p:cNvSpPr>
                <a:spLocks noChangeArrowheads="1"/>
              </p:cNvSpPr>
              <p:nvPr/>
            </p:nvSpPr>
            <p:spPr bwMode="auto">
              <a:xfrm>
                <a:off x="1316" y="3676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22" name="Oval 210"/>
              <p:cNvSpPr>
                <a:spLocks noChangeArrowheads="1"/>
              </p:cNvSpPr>
              <p:nvPr/>
            </p:nvSpPr>
            <p:spPr bwMode="auto">
              <a:xfrm>
                <a:off x="1372" y="3676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grpSp>
          <p:nvGrpSpPr>
            <p:cNvPr id="35882" name="Group 220"/>
            <p:cNvGrpSpPr>
              <a:grpSpLocks/>
            </p:cNvGrpSpPr>
            <p:nvPr/>
          </p:nvGrpSpPr>
          <p:grpSpPr bwMode="auto">
            <a:xfrm>
              <a:off x="1428" y="3676"/>
              <a:ext cx="456" cy="56"/>
              <a:chOff x="1428" y="3676"/>
              <a:chExt cx="456" cy="56"/>
            </a:xfrm>
          </p:grpSpPr>
          <p:sp>
            <p:nvSpPr>
              <p:cNvPr id="36007" name="Oval 212"/>
              <p:cNvSpPr>
                <a:spLocks noChangeArrowheads="1"/>
              </p:cNvSpPr>
              <p:nvPr/>
            </p:nvSpPr>
            <p:spPr bwMode="auto">
              <a:xfrm>
                <a:off x="1428" y="3676"/>
                <a:ext cx="64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08" name="Oval 213"/>
              <p:cNvSpPr>
                <a:spLocks noChangeArrowheads="1"/>
              </p:cNvSpPr>
              <p:nvPr/>
            </p:nvSpPr>
            <p:spPr bwMode="auto">
              <a:xfrm>
                <a:off x="1492" y="3676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09" name="Oval 214"/>
              <p:cNvSpPr>
                <a:spLocks noChangeArrowheads="1"/>
              </p:cNvSpPr>
              <p:nvPr/>
            </p:nvSpPr>
            <p:spPr bwMode="auto">
              <a:xfrm>
                <a:off x="1548" y="3676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10" name="Oval 215"/>
              <p:cNvSpPr>
                <a:spLocks noChangeArrowheads="1"/>
              </p:cNvSpPr>
              <p:nvPr/>
            </p:nvSpPr>
            <p:spPr bwMode="auto">
              <a:xfrm>
                <a:off x="1604" y="3676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11" name="Oval 216"/>
              <p:cNvSpPr>
                <a:spLocks noChangeArrowheads="1"/>
              </p:cNvSpPr>
              <p:nvPr/>
            </p:nvSpPr>
            <p:spPr bwMode="auto">
              <a:xfrm>
                <a:off x="1660" y="3676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12" name="Oval 217"/>
              <p:cNvSpPr>
                <a:spLocks noChangeArrowheads="1"/>
              </p:cNvSpPr>
              <p:nvPr/>
            </p:nvSpPr>
            <p:spPr bwMode="auto">
              <a:xfrm>
                <a:off x="1716" y="3676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13" name="Oval 218"/>
              <p:cNvSpPr>
                <a:spLocks noChangeArrowheads="1"/>
              </p:cNvSpPr>
              <p:nvPr/>
            </p:nvSpPr>
            <p:spPr bwMode="auto">
              <a:xfrm>
                <a:off x="1772" y="3676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14" name="Oval 219"/>
              <p:cNvSpPr>
                <a:spLocks noChangeArrowheads="1"/>
              </p:cNvSpPr>
              <p:nvPr/>
            </p:nvSpPr>
            <p:spPr bwMode="auto">
              <a:xfrm>
                <a:off x="1828" y="3676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grpSp>
          <p:nvGrpSpPr>
            <p:cNvPr id="35883" name="Group 229"/>
            <p:cNvGrpSpPr>
              <a:grpSpLocks/>
            </p:cNvGrpSpPr>
            <p:nvPr/>
          </p:nvGrpSpPr>
          <p:grpSpPr bwMode="auto">
            <a:xfrm>
              <a:off x="1884" y="3676"/>
              <a:ext cx="456" cy="56"/>
              <a:chOff x="1884" y="3676"/>
              <a:chExt cx="456" cy="56"/>
            </a:xfrm>
          </p:grpSpPr>
          <p:sp>
            <p:nvSpPr>
              <p:cNvPr id="35999" name="Oval 221"/>
              <p:cNvSpPr>
                <a:spLocks noChangeArrowheads="1"/>
              </p:cNvSpPr>
              <p:nvPr/>
            </p:nvSpPr>
            <p:spPr bwMode="auto">
              <a:xfrm>
                <a:off x="1884" y="3676"/>
                <a:ext cx="64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00" name="Oval 222"/>
              <p:cNvSpPr>
                <a:spLocks noChangeArrowheads="1"/>
              </p:cNvSpPr>
              <p:nvPr/>
            </p:nvSpPr>
            <p:spPr bwMode="auto">
              <a:xfrm>
                <a:off x="1948" y="3676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01" name="Oval 223"/>
              <p:cNvSpPr>
                <a:spLocks noChangeArrowheads="1"/>
              </p:cNvSpPr>
              <p:nvPr/>
            </p:nvSpPr>
            <p:spPr bwMode="auto">
              <a:xfrm>
                <a:off x="2004" y="3676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02" name="Oval 224"/>
              <p:cNvSpPr>
                <a:spLocks noChangeArrowheads="1"/>
              </p:cNvSpPr>
              <p:nvPr/>
            </p:nvSpPr>
            <p:spPr bwMode="auto">
              <a:xfrm>
                <a:off x="2060" y="3676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03" name="Oval 225"/>
              <p:cNvSpPr>
                <a:spLocks noChangeArrowheads="1"/>
              </p:cNvSpPr>
              <p:nvPr/>
            </p:nvSpPr>
            <p:spPr bwMode="auto">
              <a:xfrm>
                <a:off x="2116" y="3676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04" name="Oval 226"/>
              <p:cNvSpPr>
                <a:spLocks noChangeArrowheads="1"/>
              </p:cNvSpPr>
              <p:nvPr/>
            </p:nvSpPr>
            <p:spPr bwMode="auto">
              <a:xfrm>
                <a:off x="2172" y="3676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05" name="Oval 227"/>
              <p:cNvSpPr>
                <a:spLocks noChangeArrowheads="1"/>
              </p:cNvSpPr>
              <p:nvPr/>
            </p:nvSpPr>
            <p:spPr bwMode="auto">
              <a:xfrm>
                <a:off x="2228" y="3676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6006" name="Oval 228"/>
              <p:cNvSpPr>
                <a:spLocks noChangeArrowheads="1"/>
              </p:cNvSpPr>
              <p:nvPr/>
            </p:nvSpPr>
            <p:spPr bwMode="auto">
              <a:xfrm>
                <a:off x="2284" y="3676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grpSp>
          <p:nvGrpSpPr>
            <p:cNvPr id="35884" name="Group 238"/>
            <p:cNvGrpSpPr>
              <a:grpSpLocks/>
            </p:cNvGrpSpPr>
            <p:nvPr/>
          </p:nvGrpSpPr>
          <p:grpSpPr bwMode="auto">
            <a:xfrm>
              <a:off x="516" y="3676"/>
              <a:ext cx="456" cy="56"/>
              <a:chOff x="516" y="3676"/>
              <a:chExt cx="456" cy="56"/>
            </a:xfrm>
          </p:grpSpPr>
          <p:sp>
            <p:nvSpPr>
              <p:cNvPr id="35991" name="Oval 230"/>
              <p:cNvSpPr>
                <a:spLocks noChangeArrowheads="1"/>
              </p:cNvSpPr>
              <p:nvPr/>
            </p:nvSpPr>
            <p:spPr bwMode="auto">
              <a:xfrm>
                <a:off x="516" y="3676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92" name="Oval 231"/>
              <p:cNvSpPr>
                <a:spLocks noChangeArrowheads="1"/>
              </p:cNvSpPr>
              <p:nvPr/>
            </p:nvSpPr>
            <p:spPr bwMode="auto">
              <a:xfrm>
                <a:off x="572" y="3676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93" name="Oval 232"/>
              <p:cNvSpPr>
                <a:spLocks noChangeArrowheads="1"/>
              </p:cNvSpPr>
              <p:nvPr/>
            </p:nvSpPr>
            <p:spPr bwMode="auto">
              <a:xfrm>
                <a:off x="628" y="3676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94" name="Oval 233"/>
              <p:cNvSpPr>
                <a:spLocks noChangeArrowheads="1"/>
              </p:cNvSpPr>
              <p:nvPr/>
            </p:nvSpPr>
            <p:spPr bwMode="auto">
              <a:xfrm>
                <a:off x="684" y="3676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95" name="Oval 234"/>
              <p:cNvSpPr>
                <a:spLocks noChangeArrowheads="1"/>
              </p:cNvSpPr>
              <p:nvPr/>
            </p:nvSpPr>
            <p:spPr bwMode="auto">
              <a:xfrm>
                <a:off x="740" y="3676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96" name="Oval 235"/>
              <p:cNvSpPr>
                <a:spLocks noChangeArrowheads="1"/>
              </p:cNvSpPr>
              <p:nvPr/>
            </p:nvSpPr>
            <p:spPr bwMode="auto">
              <a:xfrm>
                <a:off x="796" y="3676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97" name="Oval 236"/>
              <p:cNvSpPr>
                <a:spLocks noChangeArrowheads="1"/>
              </p:cNvSpPr>
              <p:nvPr/>
            </p:nvSpPr>
            <p:spPr bwMode="auto">
              <a:xfrm>
                <a:off x="852" y="3676"/>
                <a:ext cx="64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98" name="Oval 237"/>
              <p:cNvSpPr>
                <a:spLocks noChangeArrowheads="1"/>
              </p:cNvSpPr>
              <p:nvPr/>
            </p:nvSpPr>
            <p:spPr bwMode="auto">
              <a:xfrm>
                <a:off x="916" y="3676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sp>
          <p:nvSpPr>
            <p:cNvPr id="35885" name="Oval 239"/>
            <p:cNvSpPr>
              <a:spLocks noChangeArrowheads="1"/>
            </p:cNvSpPr>
            <p:nvPr/>
          </p:nvSpPr>
          <p:spPr bwMode="auto">
            <a:xfrm>
              <a:off x="2348" y="3676"/>
              <a:ext cx="56" cy="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35886" name="Oval 240"/>
            <p:cNvSpPr>
              <a:spLocks noChangeArrowheads="1"/>
            </p:cNvSpPr>
            <p:nvPr/>
          </p:nvSpPr>
          <p:spPr bwMode="auto">
            <a:xfrm>
              <a:off x="2404" y="3676"/>
              <a:ext cx="56" cy="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35887" name="Oval 241"/>
            <p:cNvSpPr>
              <a:spLocks noChangeArrowheads="1"/>
            </p:cNvSpPr>
            <p:nvPr/>
          </p:nvSpPr>
          <p:spPr bwMode="auto">
            <a:xfrm>
              <a:off x="2460" y="3676"/>
              <a:ext cx="56" cy="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35888" name="Oval 242"/>
            <p:cNvSpPr>
              <a:spLocks noChangeArrowheads="1"/>
            </p:cNvSpPr>
            <p:nvPr/>
          </p:nvSpPr>
          <p:spPr bwMode="auto">
            <a:xfrm>
              <a:off x="2572" y="3676"/>
              <a:ext cx="56" cy="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35889" name="Oval 243"/>
            <p:cNvSpPr>
              <a:spLocks noChangeArrowheads="1"/>
            </p:cNvSpPr>
            <p:nvPr/>
          </p:nvSpPr>
          <p:spPr bwMode="auto">
            <a:xfrm>
              <a:off x="2628" y="3676"/>
              <a:ext cx="56" cy="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35890" name="Oval 244"/>
            <p:cNvSpPr>
              <a:spLocks noChangeArrowheads="1"/>
            </p:cNvSpPr>
            <p:nvPr/>
          </p:nvSpPr>
          <p:spPr bwMode="auto">
            <a:xfrm>
              <a:off x="2684" y="3676"/>
              <a:ext cx="64" cy="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35891" name="Oval 245"/>
            <p:cNvSpPr>
              <a:spLocks noChangeArrowheads="1"/>
            </p:cNvSpPr>
            <p:nvPr/>
          </p:nvSpPr>
          <p:spPr bwMode="auto">
            <a:xfrm>
              <a:off x="2748" y="3676"/>
              <a:ext cx="56" cy="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35892" name="Oval 246"/>
            <p:cNvSpPr>
              <a:spLocks noChangeArrowheads="1"/>
            </p:cNvSpPr>
            <p:nvPr/>
          </p:nvSpPr>
          <p:spPr bwMode="auto">
            <a:xfrm>
              <a:off x="1004" y="3732"/>
              <a:ext cx="56" cy="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35893" name="Oval 247"/>
            <p:cNvSpPr>
              <a:spLocks noChangeArrowheads="1"/>
            </p:cNvSpPr>
            <p:nvPr/>
          </p:nvSpPr>
          <p:spPr bwMode="auto">
            <a:xfrm>
              <a:off x="1060" y="3732"/>
              <a:ext cx="56" cy="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35894" name="Oval 248"/>
            <p:cNvSpPr>
              <a:spLocks noChangeArrowheads="1"/>
            </p:cNvSpPr>
            <p:nvPr/>
          </p:nvSpPr>
          <p:spPr bwMode="auto">
            <a:xfrm>
              <a:off x="1116" y="3732"/>
              <a:ext cx="64" cy="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35895" name="Oval 249"/>
            <p:cNvSpPr>
              <a:spLocks noChangeArrowheads="1"/>
            </p:cNvSpPr>
            <p:nvPr/>
          </p:nvSpPr>
          <p:spPr bwMode="auto">
            <a:xfrm>
              <a:off x="1180" y="3732"/>
              <a:ext cx="56" cy="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35896" name="Oval 250"/>
            <p:cNvSpPr>
              <a:spLocks noChangeArrowheads="1"/>
            </p:cNvSpPr>
            <p:nvPr/>
          </p:nvSpPr>
          <p:spPr bwMode="auto">
            <a:xfrm>
              <a:off x="1292" y="3732"/>
              <a:ext cx="56" cy="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35897" name="Oval 251"/>
            <p:cNvSpPr>
              <a:spLocks noChangeArrowheads="1"/>
            </p:cNvSpPr>
            <p:nvPr/>
          </p:nvSpPr>
          <p:spPr bwMode="auto">
            <a:xfrm>
              <a:off x="1348" y="3732"/>
              <a:ext cx="56" cy="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35898" name="Oval 252"/>
            <p:cNvSpPr>
              <a:spLocks noChangeArrowheads="1"/>
            </p:cNvSpPr>
            <p:nvPr/>
          </p:nvSpPr>
          <p:spPr bwMode="auto">
            <a:xfrm>
              <a:off x="1404" y="3732"/>
              <a:ext cx="56" cy="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grpSp>
          <p:nvGrpSpPr>
            <p:cNvPr id="35899" name="Group 261"/>
            <p:cNvGrpSpPr>
              <a:grpSpLocks/>
            </p:cNvGrpSpPr>
            <p:nvPr/>
          </p:nvGrpSpPr>
          <p:grpSpPr bwMode="auto">
            <a:xfrm>
              <a:off x="1460" y="3732"/>
              <a:ext cx="456" cy="56"/>
              <a:chOff x="1460" y="3732"/>
              <a:chExt cx="456" cy="56"/>
            </a:xfrm>
          </p:grpSpPr>
          <p:sp>
            <p:nvSpPr>
              <p:cNvPr id="35983" name="Oval 253"/>
              <p:cNvSpPr>
                <a:spLocks noChangeArrowheads="1"/>
              </p:cNvSpPr>
              <p:nvPr/>
            </p:nvSpPr>
            <p:spPr bwMode="auto">
              <a:xfrm>
                <a:off x="1460" y="3732"/>
                <a:ext cx="64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84" name="Oval 254"/>
              <p:cNvSpPr>
                <a:spLocks noChangeArrowheads="1"/>
              </p:cNvSpPr>
              <p:nvPr/>
            </p:nvSpPr>
            <p:spPr bwMode="auto">
              <a:xfrm>
                <a:off x="1524" y="3732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85" name="Oval 255"/>
              <p:cNvSpPr>
                <a:spLocks noChangeArrowheads="1"/>
              </p:cNvSpPr>
              <p:nvPr/>
            </p:nvSpPr>
            <p:spPr bwMode="auto">
              <a:xfrm>
                <a:off x="1580" y="3732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86" name="Oval 256"/>
              <p:cNvSpPr>
                <a:spLocks noChangeArrowheads="1"/>
              </p:cNvSpPr>
              <p:nvPr/>
            </p:nvSpPr>
            <p:spPr bwMode="auto">
              <a:xfrm>
                <a:off x="1636" y="3732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87" name="Oval 257"/>
              <p:cNvSpPr>
                <a:spLocks noChangeArrowheads="1"/>
              </p:cNvSpPr>
              <p:nvPr/>
            </p:nvSpPr>
            <p:spPr bwMode="auto">
              <a:xfrm>
                <a:off x="1692" y="3732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88" name="Oval 258"/>
              <p:cNvSpPr>
                <a:spLocks noChangeArrowheads="1"/>
              </p:cNvSpPr>
              <p:nvPr/>
            </p:nvSpPr>
            <p:spPr bwMode="auto">
              <a:xfrm>
                <a:off x="1748" y="3732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89" name="Oval 259"/>
              <p:cNvSpPr>
                <a:spLocks noChangeArrowheads="1"/>
              </p:cNvSpPr>
              <p:nvPr/>
            </p:nvSpPr>
            <p:spPr bwMode="auto">
              <a:xfrm>
                <a:off x="1804" y="3732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90" name="Oval 260"/>
              <p:cNvSpPr>
                <a:spLocks noChangeArrowheads="1"/>
              </p:cNvSpPr>
              <p:nvPr/>
            </p:nvSpPr>
            <p:spPr bwMode="auto">
              <a:xfrm>
                <a:off x="1860" y="3732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grpSp>
          <p:nvGrpSpPr>
            <p:cNvPr id="35900" name="Group 270"/>
            <p:cNvGrpSpPr>
              <a:grpSpLocks/>
            </p:cNvGrpSpPr>
            <p:nvPr/>
          </p:nvGrpSpPr>
          <p:grpSpPr bwMode="auto">
            <a:xfrm>
              <a:off x="1916" y="3732"/>
              <a:ext cx="456" cy="56"/>
              <a:chOff x="1916" y="3732"/>
              <a:chExt cx="456" cy="56"/>
            </a:xfrm>
          </p:grpSpPr>
          <p:sp>
            <p:nvSpPr>
              <p:cNvPr id="35975" name="Oval 262"/>
              <p:cNvSpPr>
                <a:spLocks noChangeArrowheads="1"/>
              </p:cNvSpPr>
              <p:nvPr/>
            </p:nvSpPr>
            <p:spPr bwMode="auto">
              <a:xfrm>
                <a:off x="1916" y="3732"/>
                <a:ext cx="64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76" name="Oval 263"/>
              <p:cNvSpPr>
                <a:spLocks noChangeArrowheads="1"/>
              </p:cNvSpPr>
              <p:nvPr/>
            </p:nvSpPr>
            <p:spPr bwMode="auto">
              <a:xfrm>
                <a:off x="1980" y="3732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77" name="Oval 264"/>
              <p:cNvSpPr>
                <a:spLocks noChangeArrowheads="1"/>
              </p:cNvSpPr>
              <p:nvPr/>
            </p:nvSpPr>
            <p:spPr bwMode="auto">
              <a:xfrm>
                <a:off x="2036" y="3732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78" name="Oval 265"/>
              <p:cNvSpPr>
                <a:spLocks noChangeArrowheads="1"/>
              </p:cNvSpPr>
              <p:nvPr/>
            </p:nvSpPr>
            <p:spPr bwMode="auto">
              <a:xfrm>
                <a:off x="2092" y="3732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79" name="Oval 266"/>
              <p:cNvSpPr>
                <a:spLocks noChangeArrowheads="1"/>
              </p:cNvSpPr>
              <p:nvPr/>
            </p:nvSpPr>
            <p:spPr bwMode="auto">
              <a:xfrm>
                <a:off x="2148" y="3732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80" name="Oval 267"/>
              <p:cNvSpPr>
                <a:spLocks noChangeArrowheads="1"/>
              </p:cNvSpPr>
              <p:nvPr/>
            </p:nvSpPr>
            <p:spPr bwMode="auto">
              <a:xfrm>
                <a:off x="2204" y="3732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81" name="Oval 268"/>
              <p:cNvSpPr>
                <a:spLocks noChangeArrowheads="1"/>
              </p:cNvSpPr>
              <p:nvPr/>
            </p:nvSpPr>
            <p:spPr bwMode="auto">
              <a:xfrm>
                <a:off x="2260" y="3732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82" name="Oval 269"/>
              <p:cNvSpPr>
                <a:spLocks noChangeArrowheads="1"/>
              </p:cNvSpPr>
              <p:nvPr/>
            </p:nvSpPr>
            <p:spPr bwMode="auto">
              <a:xfrm>
                <a:off x="2316" y="3732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grpSp>
          <p:nvGrpSpPr>
            <p:cNvPr id="35901" name="Group 279"/>
            <p:cNvGrpSpPr>
              <a:grpSpLocks/>
            </p:cNvGrpSpPr>
            <p:nvPr/>
          </p:nvGrpSpPr>
          <p:grpSpPr bwMode="auto">
            <a:xfrm>
              <a:off x="548" y="3732"/>
              <a:ext cx="456" cy="56"/>
              <a:chOff x="548" y="3732"/>
              <a:chExt cx="456" cy="56"/>
            </a:xfrm>
          </p:grpSpPr>
          <p:sp>
            <p:nvSpPr>
              <p:cNvPr id="35967" name="Oval 271"/>
              <p:cNvSpPr>
                <a:spLocks noChangeArrowheads="1"/>
              </p:cNvSpPr>
              <p:nvPr/>
            </p:nvSpPr>
            <p:spPr bwMode="auto">
              <a:xfrm>
                <a:off x="548" y="3732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68" name="Oval 272"/>
              <p:cNvSpPr>
                <a:spLocks noChangeArrowheads="1"/>
              </p:cNvSpPr>
              <p:nvPr/>
            </p:nvSpPr>
            <p:spPr bwMode="auto">
              <a:xfrm>
                <a:off x="604" y="3732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69" name="Oval 273"/>
              <p:cNvSpPr>
                <a:spLocks noChangeArrowheads="1"/>
              </p:cNvSpPr>
              <p:nvPr/>
            </p:nvSpPr>
            <p:spPr bwMode="auto">
              <a:xfrm>
                <a:off x="660" y="3732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70" name="Oval 274"/>
              <p:cNvSpPr>
                <a:spLocks noChangeArrowheads="1"/>
              </p:cNvSpPr>
              <p:nvPr/>
            </p:nvSpPr>
            <p:spPr bwMode="auto">
              <a:xfrm>
                <a:off x="716" y="3732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71" name="Oval 275"/>
              <p:cNvSpPr>
                <a:spLocks noChangeArrowheads="1"/>
              </p:cNvSpPr>
              <p:nvPr/>
            </p:nvSpPr>
            <p:spPr bwMode="auto">
              <a:xfrm>
                <a:off x="772" y="3732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72" name="Oval 276"/>
              <p:cNvSpPr>
                <a:spLocks noChangeArrowheads="1"/>
              </p:cNvSpPr>
              <p:nvPr/>
            </p:nvSpPr>
            <p:spPr bwMode="auto">
              <a:xfrm>
                <a:off x="828" y="3732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73" name="Oval 277"/>
              <p:cNvSpPr>
                <a:spLocks noChangeArrowheads="1"/>
              </p:cNvSpPr>
              <p:nvPr/>
            </p:nvSpPr>
            <p:spPr bwMode="auto">
              <a:xfrm>
                <a:off x="884" y="3732"/>
                <a:ext cx="64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74" name="Oval 278"/>
              <p:cNvSpPr>
                <a:spLocks noChangeArrowheads="1"/>
              </p:cNvSpPr>
              <p:nvPr/>
            </p:nvSpPr>
            <p:spPr bwMode="auto">
              <a:xfrm>
                <a:off x="948" y="3732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grpSp>
          <p:nvGrpSpPr>
            <p:cNvPr id="35902" name="Group 288"/>
            <p:cNvGrpSpPr>
              <a:grpSpLocks/>
            </p:cNvGrpSpPr>
            <p:nvPr/>
          </p:nvGrpSpPr>
          <p:grpSpPr bwMode="auto">
            <a:xfrm>
              <a:off x="2380" y="3732"/>
              <a:ext cx="456" cy="56"/>
              <a:chOff x="2380" y="3732"/>
              <a:chExt cx="456" cy="56"/>
            </a:xfrm>
          </p:grpSpPr>
          <p:sp>
            <p:nvSpPr>
              <p:cNvPr id="35959" name="Oval 280"/>
              <p:cNvSpPr>
                <a:spLocks noChangeArrowheads="1"/>
              </p:cNvSpPr>
              <p:nvPr/>
            </p:nvSpPr>
            <p:spPr bwMode="auto">
              <a:xfrm>
                <a:off x="2380" y="3732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60" name="Oval 281"/>
              <p:cNvSpPr>
                <a:spLocks noChangeArrowheads="1"/>
              </p:cNvSpPr>
              <p:nvPr/>
            </p:nvSpPr>
            <p:spPr bwMode="auto">
              <a:xfrm>
                <a:off x="2436" y="3732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61" name="Oval 282"/>
              <p:cNvSpPr>
                <a:spLocks noChangeArrowheads="1"/>
              </p:cNvSpPr>
              <p:nvPr/>
            </p:nvSpPr>
            <p:spPr bwMode="auto">
              <a:xfrm>
                <a:off x="2492" y="3732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62" name="Oval 283"/>
              <p:cNvSpPr>
                <a:spLocks noChangeArrowheads="1"/>
              </p:cNvSpPr>
              <p:nvPr/>
            </p:nvSpPr>
            <p:spPr bwMode="auto">
              <a:xfrm>
                <a:off x="2548" y="3732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63" name="Oval 284"/>
              <p:cNvSpPr>
                <a:spLocks noChangeArrowheads="1"/>
              </p:cNvSpPr>
              <p:nvPr/>
            </p:nvSpPr>
            <p:spPr bwMode="auto">
              <a:xfrm>
                <a:off x="2604" y="3732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64" name="Oval 285"/>
              <p:cNvSpPr>
                <a:spLocks noChangeArrowheads="1"/>
              </p:cNvSpPr>
              <p:nvPr/>
            </p:nvSpPr>
            <p:spPr bwMode="auto">
              <a:xfrm>
                <a:off x="2660" y="3732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65" name="Oval 286"/>
              <p:cNvSpPr>
                <a:spLocks noChangeArrowheads="1"/>
              </p:cNvSpPr>
              <p:nvPr/>
            </p:nvSpPr>
            <p:spPr bwMode="auto">
              <a:xfrm>
                <a:off x="2716" y="3732"/>
                <a:ext cx="64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66" name="Oval 287"/>
              <p:cNvSpPr>
                <a:spLocks noChangeArrowheads="1"/>
              </p:cNvSpPr>
              <p:nvPr/>
            </p:nvSpPr>
            <p:spPr bwMode="auto">
              <a:xfrm>
                <a:off x="2780" y="3732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grpSp>
          <p:nvGrpSpPr>
            <p:cNvPr id="35903" name="Group 297"/>
            <p:cNvGrpSpPr>
              <a:grpSpLocks/>
            </p:cNvGrpSpPr>
            <p:nvPr/>
          </p:nvGrpSpPr>
          <p:grpSpPr bwMode="auto">
            <a:xfrm>
              <a:off x="980" y="3788"/>
              <a:ext cx="456" cy="56"/>
              <a:chOff x="980" y="3788"/>
              <a:chExt cx="456" cy="56"/>
            </a:xfrm>
          </p:grpSpPr>
          <p:sp>
            <p:nvSpPr>
              <p:cNvPr id="35951" name="Oval 289"/>
              <p:cNvSpPr>
                <a:spLocks noChangeArrowheads="1"/>
              </p:cNvSpPr>
              <p:nvPr/>
            </p:nvSpPr>
            <p:spPr bwMode="auto">
              <a:xfrm>
                <a:off x="980" y="37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52" name="Oval 290"/>
              <p:cNvSpPr>
                <a:spLocks noChangeArrowheads="1"/>
              </p:cNvSpPr>
              <p:nvPr/>
            </p:nvSpPr>
            <p:spPr bwMode="auto">
              <a:xfrm>
                <a:off x="1036" y="37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53" name="Oval 291"/>
              <p:cNvSpPr>
                <a:spLocks noChangeArrowheads="1"/>
              </p:cNvSpPr>
              <p:nvPr/>
            </p:nvSpPr>
            <p:spPr bwMode="auto">
              <a:xfrm>
                <a:off x="1092" y="3788"/>
                <a:ext cx="64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54" name="Oval 292"/>
              <p:cNvSpPr>
                <a:spLocks noChangeArrowheads="1"/>
              </p:cNvSpPr>
              <p:nvPr/>
            </p:nvSpPr>
            <p:spPr bwMode="auto">
              <a:xfrm>
                <a:off x="1156" y="37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55" name="Oval 293"/>
              <p:cNvSpPr>
                <a:spLocks noChangeArrowheads="1"/>
              </p:cNvSpPr>
              <p:nvPr/>
            </p:nvSpPr>
            <p:spPr bwMode="auto">
              <a:xfrm>
                <a:off x="1212" y="37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56" name="Oval 294"/>
              <p:cNvSpPr>
                <a:spLocks noChangeArrowheads="1"/>
              </p:cNvSpPr>
              <p:nvPr/>
            </p:nvSpPr>
            <p:spPr bwMode="auto">
              <a:xfrm>
                <a:off x="1268" y="37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57" name="Oval 295"/>
              <p:cNvSpPr>
                <a:spLocks noChangeArrowheads="1"/>
              </p:cNvSpPr>
              <p:nvPr/>
            </p:nvSpPr>
            <p:spPr bwMode="auto">
              <a:xfrm>
                <a:off x="1324" y="37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58" name="Oval 296"/>
              <p:cNvSpPr>
                <a:spLocks noChangeArrowheads="1"/>
              </p:cNvSpPr>
              <p:nvPr/>
            </p:nvSpPr>
            <p:spPr bwMode="auto">
              <a:xfrm>
                <a:off x="1380" y="37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grpSp>
          <p:nvGrpSpPr>
            <p:cNvPr id="35904" name="Group 306"/>
            <p:cNvGrpSpPr>
              <a:grpSpLocks/>
            </p:cNvGrpSpPr>
            <p:nvPr/>
          </p:nvGrpSpPr>
          <p:grpSpPr bwMode="auto">
            <a:xfrm>
              <a:off x="1436" y="3788"/>
              <a:ext cx="456" cy="56"/>
              <a:chOff x="1436" y="3788"/>
              <a:chExt cx="456" cy="56"/>
            </a:xfrm>
          </p:grpSpPr>
          <p:sp>
            <p:nvSpPr>
              <p:cNvPr id="35943" name="Oval 298"/>
              <p:cNvSpPr>
                <a:spLocks noChangeArrowheads="1"/>
              </p:cNvSpPr>
              <p:nvPr/>
            </p:nvSpPr>
            <p:spPr bwMode="auto">
              <a:xfrm>
                <a:off x="1436" y="3788"/>
                <a:ext cx="64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44" name="Oval 299"/>
              <p:cNvSpPr>
                <a:spLocks noChangeArrowheads="1"/>
              </p:cNvSpPr>
              <p:nvPr/>
            </p:nvSpPr>
            <p:spPr bwMode="auto">
              <a:xfrm>
                <a:off x="1500" y="37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45" name="Oval 300"/>
              <p:cNvSpPr>
                <a:spLocks noChangeArrowheads="1"/>
              </p:cNvSpPr>
              <p:nvPr/>
            </p:nvSpPr>
            <p:spPr bwMode="auto">
              <a:xfrm>
                <a:off x="1556" y="37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46" name="Oval 301"/>
              <p:cNvSpPr>
                <a:spLocks noChangeArrowheads="1"/>
              </p:cNvSpPr>
              <p:nvPr/>
            </p:nvSpPr>
            <p:spPr bwMode="auto">
              <a:xfrm>
                <a:off x="1612" y="37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47" name="Oval 302"/>
              <p:cNvSpPr>
                <a:spLocks noChangeArrowheads="1"/>
              </p:cNvSpPr>
              <p:nvPr/>
            </p:nvSpPr>
            <p:spPr bwMode="auto">
              <a:xfrm>
                <a:off x="1668" y="37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48" name="Oval 303"/>
              <p:cNvSpPr>
                <a:spLocks noChangeArrowheads="1"/>
              </p:cNvSpPr>
              <p:nvPr/>
            </p:nvSpPr>
            <p:spPr bwMode="auto">
              <a:xfrm>
                <a:off x="1724" y="37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49" name="Oval 304"/>
              <p:cNvSpPr>
                <a:spLocks noChangeArrowheads="1"/>
              </p:cNvSpPr>
              <p:nvPr/>
            </p:nvSpPr>
            <p:spPr bwMode="auto">
              <a:xfrm>
                <a:off x="1780" y="37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50" name="Oval 305"/>
              <p:cNvSpPr>
                <a:spLocks noChangeArrowheads="1"/>
              </p:cNvSpPr>
              <p:nvPr/>
            </p:nvSpPr>
            <p:spPr bwMode="auto">
              <a:xfrm>
                <a:off x="1836" y="37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grpSp>
          <p:nvGrpSpPr>
            <p:cNvPr id="35905" name="Group 315"/>
            <p:cNvGrpSpPr>
              <a:grpSpLocks/>
            </p:cNvGrpSpPr>
            <p:nvPr/>
          </p:nvGrpSpPr>
          <p:grpSpPr bwMode="auto">
            <a:xfrm>
              <a:off x="1892" y="3788"/>
              <a:ext cx="456" cy="56"/>
              <a:chOff x="1892" y="3788"/>
              <a:chExt cx="456" cy="56"/>
            </a:xfrm>
          </p:grpSpPr>
          <p:sp>
            <p:nvSpPr>
              <p:cNvPr id="35935" name="Oval 307"/>
              <p:cNvSpPr>
                <a:spLocks noChangeArrowheads="1"/>
              </p:cNvSpPr>
              <p:nvPr/>
            </p:nvSpPr>
            <p:spPr bwMode="auto">
              <a:xfrm>
                <a:off x="1892" y="3788"/>
                <a:ext cx="64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36" name="Oval 308"/>
              <p:cNvSpPr>
                <a:spLocks noChangeArrowheads="1"/>
              </p:cNvSpPr>
              <p:nvPr/>
            </p:nvSpPr>
            <p:spPr bwMode="auto">
              <a:xfrm>
                <a:off x="1956" y="37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37" name="Oval 309"/>
              <p:cNvSpPr>
                <a:spLocks noChangeArrowheads="1"/>
              </p:cNvSpPr>
              <p:nvPr/>
            </p:nvSpPr>
            <p:spPr bwMode="auto">
              <a:xfrm>
                <a:off x="2012" y="37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38" name="Oval 310"/>
              <p:cNvSpPr>
                <a:spLocks noChangeArrowheads="1"/>
              </p:cNvSpPr>
              <p:nvPr/>
            </p:nvSpPr>
            <p:spPr bwMode="auto">
              <a:xfrm>
                <a:off x="2068" y="37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39" name="Oval 311"/>
              <p:cNvSpPr>
                <a:spLocks noChangeArrowheads="1"/>
              </p:cNvSpPr>
              <p:nvPr/>
            </p:nvSpPr>
            <p:spPr bwMode="auto">
              <a:xfrm>
                <a:off x="2124" y="37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40" name="Oval 312"/>
              <p:cNvSpPr>
                <a:spLocks noChangeArrowheads="1"/>
              </p:cNvSpPr>
              <p:nvPr/>
            </p:nvSpPr>
            <p:spPr bwMode="auto">
              <a:xfrm>
                <a:off x="2180" y="37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41" name="Oval 313"/>
              <p:cNvSpPr>
                <a:spLocks noChangeArrowheads="1"/>
              </p:cNvSpPr>
              <p:nvPr/>
            </p:nvSpPr>
            <p:spPr bwMode="auto">
              <a:xfrm>
                <a:off x="2236" y="37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42" name="Oval 314"/>
              <p:cNvSpPr>
                <a:spLocks noChangeArrowheads="1"/>
              </p:cNvSpPr>
              <p:nvPr/>
            </p:nvSpPr>
            <p:spPr bwMode="auto">
              <a:xfrm>
                <a:off x="2292" y="37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grpSp>
          <p:nvGrpSpPr>
            <p:cNvPr id="35906" name="Group 324"/>
            <p:cNvGrpSpPr>
              <a:grpSpLocks/>
            </p:cNvGrpSpPr>
            <p:nvPr/>
          </p:nvGrpSpPr>
          <p:grpSpPr bwMode="auto">
            <a:xfrm>
              <a:off x="524" y="3788"/>
              <a:ext cx="456" cy="56"/>
              <a:chOff x="524" y="3788"/>
              <a:chExt cx="456" cy="56"/>
            </a:xfrm>
          </p:grpSpPr>
          <p:sp>
            <p:nvSpPr>
              <p:cNvPr id="35927" name="Oval 316"/>
              <p:cNvSpPr>
                <a:spLocks noChangeArrowheads="1"/>
              </p:cNvSpPr>
              <p:nvPr/>
            </p:nvSpPr>
            <p:spPr bwMode="auto">
              <a:xfrm>
                <a:off x="524" y="37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28" name="Oval 317"/>
              <p:cNvSpPr>
                <a:spLocks noChangeArrowheads="1"/>
              </p:cNvSpPr>
              <p:nvPr/>
            </p:nvSpPr>
            <p:spPr bwMode="auto">
              <a:xfrm>
                <a:off x="580" y="37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29" name="Oval 318"/>
              <p:cNvSpPr>
                <a:spLocks noChangeArrowheads="1"/>
              </p:cNvSpPr>
              <p:nvPr/>
            </p:nvSpPr>
            <p:spPr bwMode="auto">
              <a:xfrm>
                <a:off x="636" y="37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30" name="Oval 319"/>
              <p:cNvSpPr>
                <a:spLocks noChangeArrowheads="1"/>
              </p:cNvSpPr>
              <p:nvPr/>
            </p:nvSpPr>
            <p:spPr bwMode="auto">
              <a:xfrm>
                <a:off x="692" y="37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31" name="Oval 320"/>
              <p:cNvSpPr>
                <a:spLocks noChangeArrowheads="1"/>
              </p:cNvSpPr>
              <p:nvPr/>
            </p:nvSpPr>
            <p:spPr bwMode="auto">
              <a:xfrm>
                <a:off x="748" y="37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32" name="Oval 321"/>
              <p:cNvSpPr>
                <a:spLocks noChangeArrowheads="1"/>
              </p:cNvSpPr>
              <p:nvPr/>
            </p:nvSpPr>
            <p:spPr bwMode="auto">
              <a:xfrm>
                <a:off x="804" y="37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33" name="Oval 322"/>
              <p:cNvSpPr>
                <a:spLocks noChangeArrowheads="1"/>
              </p:cNvSpPr>
              <p:nvPr/>
            </p:nvSpPr>
            <p:spPr bwMode="auto">
              <a:xfrm>
                <a:off x="860" y="3788"/>
                <a:ext cx="64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34" name="Oval 323"/>
              <p:cNvSpPr>
                <a:spLocks noChangeArrowheads="1"/>
              </p:cNvSpPr>
              <p:nvPr/>
            </p:nvSpPr>
            <p:spPr bwMode="auto">
              <a:xfrm>
                <a:off x="924" y="37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grpSp>
          <p:nvGrpSpPr>
            <p:cNvPr id="35907" name="Group 333"/>
            <p:cNvGrpSpPr>
              <a:grpSpLocks/>
            </p:cNvGrpSpPr>
            <p:nvPr/>
          </p:nvGrpSpPr>
          <p:grpSpPr bwMode="auto">
            <a:xfrm>
              <a:off x="2356" y="3788"/>
              <a:ext cx="456" cy="56"/>
              <a:chOff x="2356" y="3788"/>
              <a:chExt cx="456" cy="56"/>
            </a:xfrm>
          </p:grpSpPr>
          <p:sp>
            <p:nvSpPr>
              <p:cNvPr id="35919" name="Oval 325"/>
              <p:cNvSpPr>
                <a:spLocks noChangeArrowheads="1"/>
              </p:cNvSpPr>
              <p:nvPr/>
            </p:nvSpPr>
            <p:spPr bwMode="auto">
              <a:xfrm>
                <a:off x="2356" y="37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20" name="Oval 326"/>
              <p:cNvSpPr>
                <a:spLocks noChangeArrowheads="1"/>
              </p:cNvSpPr>
              <p:nvPr/>
            </p:nvSpPr>
            <p:spPr bwMode="auto">
              <a:xfrm>
                <a:off x="2412" y="37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21" name="Oval 327"/>
              <p:cNvSpPr>
                <a:spLocks noChangeArrowheads="1"/>
              </p:cNvSpPr>
              <p:nvPr/>
            </p:nvSpPr>
            <p:spPr bwMode="auto">
              <a:xfrm>
                <a:off x="2468" y="37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22" name="Oval 328"/>
              <p:cNvSpPr>
                <a:spLocks noChangeArrowheads="1"/>
              </p:cNvSpPr>
              <p:nvPr/>
            </p:nvSpPr>
            <p:spPr bwMode="auto">
              <a:xfrm>
                <a:off x="2524" y="37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23" name="Oval 329"/>
              <p:cNvSpPr>
                <a:spLocks noChangeArrowheads="1"/>
              </p:cNvSpPr>
              <p:nvPr/>
            </p:nvSpPr>
            <p:spPr bwMode="auto">
              <a:xfrm>
                <a:off x="2580" y="37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24" name="Oval 330"/>
              <p:cNvSpPr>
                <a:spLocks noChangeArrowheads="1"/>
              </p:cNvSpPr>
              <p:nvPr/>
            </p:nvSpPr>
            <p:spPr bwMode="auto">
              <a:xfrm>
                <a:off x="2636" y="37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25" name="Oval 331"/>
              <p:cNvSpPr>
                <a:spLocks noChangeArrowheads="1"/>
              </p:cNvSpPr>
              <p:nvPr/>
            </p:nvSpPr>
            <p:spPr bwMode="auto">
              <a:xfrm>
                <a:off x="2692" y="3788"/>
                <a:ext cx="64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926" name="Oval 332"/>
              <p:cNvSpPr>
                <a:spLocks noChangeArrowheads="1"/>
              </p:cNvSpPr>
              <p:nvPr/>
            </p:nvSpPr>
            <p:spPr bwMode="auto">
              <a:xfrm>
                <a:off x="2756" y="3788"/>
                <a:ext cx="56" cy="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grpSp>
          <p:nvGrpSpPr>
            <p:cNvPr id="35908" name="Group 337"/>
            <p:cNvGrpSpPr>
              <a:grpSpLocks/>
            </p:cNvGrpSpPr>
            <p:nvPr/>
          </p:nvGrpSpPr>
          <p:grpSpPr bwMode="auto">
            <a:xfrm>
              <a:off x="2104" y="3432"/>
              <a:ext cx="128" cy="232"/>
              <a:chOff x="2104" y="3432"/>
              <a:chExt cx="128" cy="232"/>
            </a:xfrm>
          </p:grpSpPr>
          <p:sp>
            <p:nvSpPr>
              <p:cNvPr id="35916" name="Freeform 334"/>
              <p:cNvSpPr>
                <a:spLocks/>
              </p:cNvSpPr>
              <p:nvPr/>
            </p:nvSpPr>
            <p:spPr bwMode="auto">
              <a:xfrm>
                <a:off x="2104" y="3432"/>
                <a:ext cx="88" cy="104"/>
              </a:xfrm>
              <a:custGeom>
                <a:avLst/>
                <a:gdLst>
                  <a:gd name="T0" fmla="*/ 8 w 88"/>
                  <a:gd name="T1" fmla="*/ 0 h 104"/>
                  <a:gd name="T2" fmla="*/ 88 w 88"/>
                  <a:gd name="T3" fmla="*/ 56 h 104"/>
                  <a:gd name="T4" fmla="*/ 32 w 88"/>
                  <a:gd name="T5" fmla="*/ 48 h 104"/>
                  <a:gd name="T6" fmla="*/ 0 w 88"/>
                  <a:gd name="T7" fmla="*/ 104 h 104"/>
                  <a:gd name="T8" fmla="*/ 8 w 88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104"/>
                  <a:gd name="T17" fmla="*/ 88 w 88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104">
                    <a:moveTo>
                      <a:pt x="8" y="0"/>
                    </a:moveTo>
                    <a:lnTo>
                      <a:pt x="88" y="56"/>
                    </a:lnTo>
                    <a:lnTo>
                      <a:pt x="32" y="48"/>
                    </a:lnTo>
                    <a:lnTo>
                      <a:pt x="0" y="10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7" name="Freeform 335"/>
              <p:cNvSpPr>
                <a:spLocks/>
              </p:cNvSpPr>
              <p:nvPr/>
            </p:nvSpPr>
            <p:spPr bwMode="auto">
              <a:xfrm>
                <a:off x="2144" y="3560"/>
                <a:ext cx="88" cy="104"/>
              </a:xfrm>
              <a:custGeom>
                <a:avLst/>
                <a:gdLst>
                  <a:gd name="T0" fmla="*/ 80 w 88"/>
                  <a:gd name="T1" fmla="*/ 104 h 104"/>
                  <a:gd name="T2" fmla="*/ 0 w 88"/>
                  <a:gd name="T3" fmla="*/ 48 h 104"/>
                  <a:gd name="T4" fmla="*/ 56 w 88"/>
                  <a:gd name="T5" fmla="*/ 56 h 104"/>
                  <a:gd name="T6" fmla="*/ 88 w 88"/>
                  <a:gd name="T7" fmla="*/ 0 h 104"/>
                  <a:gd name="T8" fmla="*/ 80 w 88"/>
                  <a:gd name="T9" fmla="*/ 104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104"/>
                  <a:gd name="T17" fmla="*/ 88 w 88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104">
                    <a:moveTo>
                      <a:pt x="80" y="104"/>
                    </a:moveTo>
                    <a:lnTo>
                      <a:pt x="0" y="48"/>
                    </a:lnTo>
                    <a:lnTo>
                      <a:pt x="56" y="56"/>
                    </a:lnTo>
                    <a:lnTo>
                      <a:pt x="88" y="0"/>
                    </a:lnTo>
                    <a:lnTo>
                      <a:pt x="80" y="104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8" name="Line 336"/>
              <p:cNvSpPr>
                <a:spLocks noChangeShapeType="1"/>
              </p:cNvSpPr>
              <p:nvPr/>
            </p:nvSpPr>
            <p:spPr bwMode="auto">
              <a:xfrm>
                <a:off x="2136" y="3480"/>
                <a:ext cx="64" cy="136"/>
              </a:xfrm>
              <a:prstGeom prst="line">
                <a:avLst/>
              </a:prstGeom>
              <a:noFill/>
              <a:ln w="254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909" name="Group 341"/>
            <p:cNvGrpSpPr>
              <a:grpSpLocks/>
            </p:cNvGrpSpPr>
            <p:nvPr/>
          </p:nvGrpSpPr>
          <p:grpSpPr bwMode="auto">
            <a:xfrm>
              <a:off x="1128" y="3432"/>
              <a:ext cx="128" cy="232"/>
              <a:chOff x="1128" y="3432"/>
              <a:chExt cx="128" cy="232"/>
            </a:xfrm>
          </p:grpSpPr>
          <p:sp>
            <p:nvSpPr>
              <p:cNvPr id="35913" name="Freeform 338"/>
              <p:cNvSpPr>
                <a:spLocks/>
              </p:cNvSpPr>
              <p:nvPr/>
            </p:nvSpPr>
            <p:spPr bwMode="auto">
              <a:xfrm>
                <a:off x="1128" y="3560"/>
                <a:ext cx="88" cy="104"/>
              </a:xfrm>
              <a:custGeom>
                <a:avLst/>
                <a:gdLst>
                  <a:gd name="T0" fmla="*/ 8 w 88"/>
                  <a:gd name="T1" fmla="*/ 104 h 104"/>
                  <a:gd name="T2" fmla="*/ 0 w 88"/>
                  <a:gd name="T3" fmla="*/ 0 h 104"/>
                  <a:gd name="T4" fmla="*/ 32 w 88"/>
                  <a:gd name="T5" fmla="*/ 56 h 104"/>
                  <a:gd name="T6" fmla="*/ 88 w 88"/>
                  <a:gd name="T7" fmla="*/ 48 h 104"/>
                  <a:gd name="T8" fmla="*/ 8 w 88"/>
                  <a:gd name="T9" fmla="*/ 104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104"/>
                  <a:gd name="T17" fmla="*/ 88 w 88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104">
                    <a:moveTo>
                      <a:pt x="8" y="104"/>
                    </a:moveTo>
                    <a:lnTo>
                      <a:pt x="0" y="0"/>
                    </a:lnTo>
                    <a:lnTo>
                      <a:pt x="32" y="56"/>
                    </a:lnTo>
                    <a:lnTo>
                      <a:pt x="88" y="48"/>
                    </a:lnTo>
                    <a:lnTo>
                      <a:pt x="8" y="104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4" name="Freeform 339"/>
              <p:cNvSpPr>
                <a:spLocks/>
              </p:cNvSpPr>
              <p:nvPr/>
            </p:nvSpPr>
            <p:spPr bwMode="auto">
              <a:xfrm>
                <a:off x="1168" y="3432"/>
                <a:ext cx="88" cy="104"/>
              </a:xfrm>
              <a:custGeom>
                <a:avLst/>
                <a:gdLst>
                  <a:gd name="T0" fmla="*/ 80 w 88"/>
                  <a:gd name="T1" fmla="*/ 0 h 104"/>
                  <a:gd name="T2" fmla="*/ 88 w 88"/>
                  <a:gd name="T3" fmla="*/ 104 h 104"/>
                  <a:gd name="T4" fmla="*/ 56 w 88"/>
                  <a:gd name="T5" fmla="*/ 48 h 104"/>
                  <a:gd name="T6" fmla="*/ 0 w 88"/>
                  <a:gd name="T7" fmla="*/ 56 h 104"/>
                  <a:gd name="T8" fmla="*/ 80 w 88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104"/>
                  <a:gd name="T17" fmla="*/ 88 w 88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104">
                    <a:moveTo>
                      <a:pt x="80" y="0"/>
                    </a:moveTo>
                    <a:lnTo>
                      <a:pt x="88" y="104"/>
                    </a:lnTo>
                    <a:lnTo>
                      <a:pt x="56" y="48"/>
                    </a:lnTo>
                    <a:lnTo>
                      <a:pt x="0" y="56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5" name="Line 340"/>
              <p:cNvSpPr>
                <a:spLocks noChangeShapeType="1"/>
              </p:cNvSpPr>
              <p:nvPr/>
            </p:nvSpPr>
            <p:spPr bwMode="auto">
              <a:xfrm flipV="1">
                <a:off x="1160" y="3480"/>
                <a:ext cx="64" cy="136"/>
              </a:xfrm>
              <a:prstGeom prst="line">
                <a:avLst/>
              </a:prstGeom>
              <a:noFill/>
              <a:ln w="254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910" name="Rectangle 342"/>
            <p:cNvSpPr>
              <a:spLocks noChangeArrowheads="1"/>
            </p:cNvSpPr>
            <p:nvPr/>
          </p:nvSpPr>
          <p:spPr bwMode="auto">
            <a:xfrm>
              <a:off x="592" y="3080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1600">
                  <a:solidFill>
                    <a:srgbClr val="AA0000"/>
                  </a:solidFill>
                  <a:latin typeface="Liberation Sans" charset="0"/>
                </a:rPr>
                <a:t>I</a:t>
              </a:r>
              <a:endParaRPr lang="en-US">
                <a:latin typeface="Liberation Sans" charset="0"/>
              </a:endParaRPr>
            </a:p>
          </p:txBody>
        </p:sp>
        <p:sp>
          <p:nvSpPr>
            <p:cNvPr id="35911" name="Rectangle 343"/>
            <p:cNvSpPr>
              <a:spLocks noChangeArrowheads="1"/>
            </p:cNvSpPr>
            <p:nvPr/>
          </p:nvSpPr>
          <p:spPr bwMode="auto">
            <a:xfrm>
              <a:off x="632" y="3080"/>
              <a:ext cx="18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1600">
                  <a:solidFill>
                    <a:srgbClr val="AA0000"/>
                  </a:solidFill>
                  <a:latin typeface="Liberation Sans" charset="0"/>
                </a:rPr>
                <a:t>sland grows/shrinks to maintain </a:t>
              </a:r>
              <a:endParaRPr lang="en-US">
                <a:latin typeface="Liberation Sans" charset="0"/>
              </a:endParaRPr>
            </a:p>
          </p:txBody>
        </p:sp>
        <p:sp>
          <p:nvSpPr>
            <p:cNvPr id="35912" name="Rectangle 344"/>
            <p:cNvSpPr>
              <a:spLocks noChangeArrowheads="1"/>
            </p:cNvSpPr>
            <p:nvPr/>
          </p:nvSpPr>
          <p:spPr bwMode="auto">
            <a:xfrm>
              <a:off x="568" y="3224"/>
              <a:ext cx="189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1600">
                  <a:solidFill>
                    <a:srgbClr val="AA0000"/>
                  </a:solidFill>
                  <a:latin typeface="Liberation Sans" charset="0"/>
                </a:rPr>
                <a:t>equil. vancancy conc. in the bulk.</a:t>
              </a:r>
              <a:endParaRPr lang="en-US">
                <a:latin typeface="Liberation Sans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1C7702F-64B4-4C1A-84C4-A8CD5F5EC53C}" type="slidenum">
              <a:rPr lang="en-US" sz="1200">
                <a:latin typeface="Liberation Sans" charset="0"/>
              </a:rPr>
              <a:pPr/>
              <a:t>12</a:t>
            </a:fld>
            <a:endParaRPr lang="en-US" sz="1200">
              <a:latin typeface="Liberation Sans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2768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533400" y="1066800"/>
            <a:ext cx="807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latin typeface="Liberation Sans" charset="0"/>
              </a:rPr>
              <a:t>Two outcomes if impurity (B) added to host (A):</a:t>
            </a: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762000" y="1401763"/>
            <a:ext cx="7924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200">
                <a:latin typeface="Liberation Sans" charset="0"/>
              </a:rPr>
              <a:t>•  </a:t>
            </a:r>
            <a:r>
              <a:rPr lang="en-US" sz="2200">
                <a:solidFill>
                  <a:schemeClr val="accent2"/>
                </a:solidFill>
                <a:latin typeface="Liberation Sans" charset="0"/>
              </a:rPr>
              <a:t>Solid solution</a:t>
            </a:r>
            <a:r>
              <a:rPr lang="en-US" sz="2200">
                <a:latin typeface="Liberation Sans" charset="0"/>
              </a:rPr>
              <a:t> of </a:t>
            </a:r>
            <a:r>
              <a:rPr lang="en-US" sz="2200">
                <a:solidFill>
                  <a:srgbClr val="CC6600"/>
                </a:solidFill>
                <a:latin typeface="Liberation Sans" charset="0"/>
              </a:rPr>
              <a:t>B</a:t>
            </a:r>
            <a:r>
              <a:rPr lang="en-US" sz="2200">
                <a:latin typeface="Liberation Sans" charset="0"/>
              </a:rPr>
              <a:t> in </a:t>
            </a:r>
            <a:r>
              <a:rPr lang="en-US" sz="2200">
                <a:solidFill>
                  <a:srgbClr val="333333"/>
                </a:solidFill>
                <a:latin typeface="Liberation Sans" charset="0"/>
              </a:rPr>
              <a:t>A</a:t>
            </a:r>
            <a:r>
              <a:rPr lang="en-US" sz="2000">
                <a:latin typeface="Liberation Sans" charset="0"/>
              </a:rPr>
              <a:t> (i.e., random dist. of point defects)</a:t>
            </a: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762000" y="4146550"/>
            <a:ext cx="78486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200">
                <a:latin typeface="Liberation Sans" charset="0"/>
              </a:rPr>
              <a:t>•  Solid solution of </a:t>
            </a:r>
            <a:r>
              <a:rPr lang="en-US" sz="2200">
                <a:solidFill>
                  <a:srgbClr val="CC6600"/>
                </a:solidFill>
                <a:latin typeface="Liberation Sans" charset="0"/>
              </a:rPr>
              <a:t>B</a:t>
            </a:r>
            <a:r>
              <a:rPr lang="en-US" sz="2200">
                <a:latin typeface="Liberation Sans" charset="0"/>
              </a:rPr>
              <a:t> in </a:t>
            </a:r>
            <a:r>
              <a:rPr lang="en-US" sz="2200">
                <a:solidFill>
                  <a:srgbClr val="333333"/>
                </a:solidFill>
                <a:latin typeface="Liberation Sans" charset="0"/>
              </a:rPr>
              <a:t>A</a:t>
            </a:r>
            <a:r>
              <a:rPr lang="en-US" sz="2200">
                <a:latin typeface="Liberation Sans" charset="0"/>
              </a:rPr>
              <a:t> plus particles of a new</a:t>
            </a:r>
          </a:p>
          <a:p>
            <a:r>
              <a:rPr lang="en-US" sz="2200">
                <a:latin typeface="Liberation Sans" charset="0"/>
              </a:rPr>
              <a:t>      phase (usually for a larger amount of B)</a:t>
            </a:r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3886200" y="243840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latin typeface="Liberation Sans" charset="0"/>
              </a:rPr>
              <a:t>OR</a:t>
            </a:r>
          </a:p>
        </p:txBody>
      </p:sp>
      <p:sp>
        <p:nvSpPr>
          <p:cNvPr id="37895" name="Line 8"/>
          <p:cNvSpPr>
            <a:spLocks noChangeShapeType="1"/>
          </p:cNvSpPr>
          <p:nvPr/>
        </p:nvSpPr>
        <p:spPr bwMode="auto">
          <a:xfrm flipH="1">
            <a:off x="2819400" y="5130800"/>
            <a:ext cx="129540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917575" y="3352800"/>
            <a:ext cx="31956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000">
                <a:solidFill>
                  <a:schemeClr val="accent2"/>
                </a:solidFill>
                <a:latin typeface="Liberation Sans" charset="0"/>
              </a:rPr>
              <a:t>Substitutional</a:t>
            </a:r>
            <a:r>
              <a:rPr lang="en-US" sz="2000">
                <a:latin typeface="Liberation Sans" charset="0"/>
              </a:rPr>
              <a:t> solid soln.</a:t>
            </a:r>
          </a:p>
          <a:p>
            <a:pPr algn="ctr"/>
            <a:r>
              <a:rPr lang="en-US" sz="2000">
                <a:latin typeface="Liberation Sans" charset="0"/>
              </a:rPr>
              <a:t>(e.g., </a:t>
            </a:r>
            <a:r>
              <a:rPr lang="en-US" sz="2000">
                <a:solidFill>
                  <a:srgbClr val="CC6600"/>
                </a:solidFill>
                <a:latin typeface="Liberation Sans" charset="0"/>
              </a:rPr>
              <a:t>Cu</a:t>
            </a:r>
            <a:r>
              <a:rPr lang="en-US" sz="2000">
                <a:latin typeface="Liberation Sans" charset="0"/>
              </a:rPr>
              <a:t> in </a:t>
            </a:r>
            <a:r>
              <a:rPr lang="en-US" sz="2000">
                <a:solidFill>
                  <a:srgbClr val="333333"/>
                </a:solidFill>
                <a:latin typeface="Liberation Sans" charset="0"/>
              </a:rPr>
              <a:t>Ni</a:t>
            </a:r>
            <a:r>
              <a:rPr lang="en-US" sz="2000">
                <a:latin typeface="Liberation Sans" charset="0"/>
              </a:rPr>
              <a:t>)</a:t>
            </a:r>
          </a:p>
        </p:txBody>
      </p:sp>
      <p:pic>
        <p:nvPicPr>
          <p:cNvPr id="3789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21209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Rectangle 12"/>
          <p:cNvSpPr>
            <a:spLocks noChangeArrowheads="1"/>
          </p:cNvSpPr>
          <p:nvPr/>
        </p:nvSpPr>
        <p:spPr bwMode="auto">
          <a:xfrm>
            <a:off x="4510088" y="3352800"/>
            <a:ext cx="28019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000">
                <a:solidFill>
                  <a:schemeClr val="accent2"/>
                </a:solidFill>
                <a:latin typeface="Liberation Sans" charset="0"/>
              </a:rPr>
              <a:t>Interstitial</a:t>
            </a:r>
            <a:r>
              <a:rPr lang="en-US" sz="2000">
                <a:latin typeface="Liberation Sans" charset="0"/>
              </a:rPr>
              <a:t> solid soln.</a:t>
            </a:r>
          </a:p>
          <a:p>
            <a:pPr algn="ctr"/>
            <a:r>
              <a:rPr lang="en-US" sz="2000">
                <a:latin typeface="Liberation Sans" charset="0"/>
              </a:rPr>
              <a:t>(e.g., </a:t>
            </a:r>
            <a:r>
              <a:rPr lang="en-US" sz="2000">
                <a:solidFill>
                  <a:srgbClr val="CC6600"/>
                </a:solidFill>
                <a:latin typeface="Liberation Sans" charset="0"/>
              </a:rPr>
              <a:t>C</a:t>
            </a:r>
            <a:r>
              <a:rPr lang="en-US" sz="2000">
                <a:latin typeface="Liberation Sans" charset="0"/>
              </a:rPr>
              <a:t> in </a:t>
            </a:r>
            <a:r>
              <a:rPr lang="en-US" sz="2000">
                <a:solidFill>
                  <a:srgbClr val="333333"/>
                </a:solidFill>
                <a:latin typeface="Liberation Sans" charset="0"/>
              </a:rPr>
              <a:t>Fe</a:t>
            </a:r>
            <a:r>
              <a:rPr lang="en-US" sz="2000">
                <a:latin typeface="Liberation Sans" charset="0"/>
              </a:rPr>
              <a:t>)</a:t>
            </a:r>
          </a:p>
        </p:txBody>
      </p:sp>
      <p:sp>
        <p:nvSpPr>
          <p:cNvPr id="37899" name="Rectangle 13"/>
          <p:cNvSpPr>
            <a:spLocks noChangeArrowheads="1"/>
          </p:cNvSpPr>
          <p:nvPr/>
        </p:nvSpPr>
        <p:spPr bwMode="auto">
          <a:xfrm>
            <a:off x="4191000" y="4927600"/>
            <a:ext cx="31067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000">
                <a:latin typeface="Liberation Sans" charset="0"/>
              </a:rPr>
              <a:t>Second phase particle</a:t>
            </a:r>
          </a:p>
          <a:p>
            <a:r>
              <a:rPr lang="en-US" sz="2000">
                <a:latin typeface="Liberation Sans" charset="0"/>
              </a:rPr>
              <a:t>-- different </a:t>
            </a:r>
            <a:r>
              <a:rPr lang="en-US" sz="2000">
                <a:solidFill>
                  <a:schemeClr val="accent2"/>
                </a:solidFill>
                <a:latin typeface="Liberation Sans" charset="0"/>
              </a:rPr>
              <a:t>composition</a:t>
            </a:r>
            <a:endParaRPr lang="en-US" sz="2000">
              <a:latin typeface="Liberation Sans" charset="0"/>
            </a:endParaRPr>
          </a:p>
          <a:p>
            <a:r>
              <a:rPr lang="en-US" sz="2000">
                <a:latin typeface="Liberation Sans" charset="0"/>
              </a:rPr>
              <a:t>-- often different structure.</a:t>
            </a:r>
          </a:p>
        </p:txBody>
      </p:sp>
      <p:sp>
        <p:nvSpPr>
          <p:cNvPr id="37900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Liberation Sans" charset="0"/>
                <a:ea typeface="ＭＳ Ｐゴシック" panose="020B0600070205080204" pitchFamily="34" charset="-128"/>
              </a:rPr>
              <a:t>Imperfections in Metals (i)</a:t>
            </a:r>
          </a:p>
        </p:txBody>
      </p:sp>
      <p:grpSp>
        <p:nvGrpSpPr>
          <p:cNvPr id="37901" name="Group 16"/>
          <p:cNvGrpSpPr>
            <a:grpSpLocks noChangeAspect="1"/>
          </p:cNvGrpSpPr>
          <p:nvPr/>
        </p:nvGrpSpPr>
        <p:grpSpPr bwMode="auto">
          <a:xfrm>
            <a:off x="4876800" y="1905000"/>
            <a:ext cx="2120900" cy="1587500"/>
            <a:chOff x="3072" y="1200"/>
            <a:chExt cx="1336" cy="1000"/>
          </a:xfrm>
        </p:grpSpPr>
        <p:sp>
          <p:nvSpPr>
            <p:cNvPr id="37902" name="AutoShape 15"/>
            <p:cNvSpPr>
              <a:spLocks noChangeAspect="1" noChangeArrowheads="1" noTextEdit="1"/>
            </p:cNvSpPr>
            <p:nvPr/>
          </p:nvSpPr>
          <p:spPr bwMode="auto">
            <a:xfrm>
              <a:off x="3072" y="1200"/>
              <a:ext cx="1336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903" name="Group 44"/>
            <p:cNvGrpSpPr>
              <a:grpSpLocks/>
            </p:cNvGrpSpPr>
            <p:nvPr/>
          </p:nvGrpSpPr>
          <p:grpSpPr bwMode="auto">
            <a:xfrm>
              <a:off x="3080" y="1208"/>
              <a:ext cx="1304" cy="968"/>
              <a:chOff x="3080" y="1208"/>
              <a:chExt cx="1304" cy="968"/>
            </a:xfrm>
          </p:grpSpPr>
          <p:sp>
            <p:nvSpPr>
              <p:cNvPr id="37910" name="Oval 17"/>
              <p:cNvSpPr>
                <a:spLocks noChangeArrowheads="1"/>
              </p:cNvSpPr>
              <p:nvPr/>
            </p:nvSpPr>
            <p:spPr bwMode="auto">
              <a:xfrm>
                <a:off x="3184" y="1208"/>
                <a:ext cx="216" cy="216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7911" name="Oval 18"/>
              <p:cNvSpPr>
                <a:spLocks noChangeArrowheads="1"/>
              </p:cNvSpPr>
              <p:nvPr/>
            </p:nvSpPr>
            <p:spPr bwMode="auto">
              <a:xfrm>
                <a:off x="3400" y="1208"/>
                <a:ext cx="216" cy="216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7912" name="Oval 19"/>
              <p:cNvSpPr>
                <a:spLocks noChangeArrowheads="1"/>
              </p:cNvSpPr>
              <p:nvPr/>
            </p:nvSpPr>
            <p:spPr bwMode="auto">
              <a:xfrm>
                <a:off x="3616" y="1208"/>
                <a:ext cx="216" cy="216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7913" name="Oval 20"/>
              <p:cNvSpPr>
                <a:spLocks noChangeArrowheads="1"/>
              </p:cNvSpPr>
              <p:nvPr/>
            </p:nvSpPr>
            <p:spPr bwMode="auto">
              <a:xfrm>
                <a:off x="3832" y="1208"/>
                <a:ext cx="216" cy="216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7914" name="Oval 21"/>
              <p:cNvSpPr>
                <a:spLocks noChangeArrowheads="1"/>
              </p:cNvSpPr>
              <p:nvPr/>
            </p:nvSpPr>
            <p:spPr bwMode="auto">
              <a:xfrm>
                <a:off x="4048" y="1208"/>
                <a:ext cx="216" cy="216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7915" name="Oval 22"/>
              <p:cNvSpPr>
                <a:spLocks noChangeArrowheads="1"/>
              </p:cNvSpPr>
              <p:nvPr/>
            </p:nvSpPr>
            <p:spPr bwMode="auto">
              <a:xfrm>
                <a:off x="3192" y="1584"/>
                <a:ext cx="216" cy="216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7916" name="Oval 23"/>
              <p:cNvSpPr>
                <a:spLocks noChangeArrowheads="1"/>
              </p:cNvSpPr>
              <p:nvPr/>
            </p:nvSpPr>
            <p:spPr bwMode="auto">
              <a:xfrm>
                <a:off x="3408" y="1584"/>
                <a:ext cx="216" cy="216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7917" name="Oval 24"/>
              <p:cNvSpPr>
                <a:spLocks noChangeArrowheads="1"/>
              </p:cNvSpPr>
              <p:nvPr/>
            </p:nvSpPr>
            <p:spPr bwMode="auto">
              <a:xfrm>
                <a:off x="3624" y="1584"/>
                <a:ext cx="216" cy="216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7918" name="Oval 25"/>
              <p:cNvSpPr>
                <a:spLocks noChangeArrowheads="1"/>
              </p:cNvSpPr>
              <p:nvPr/>
            </p:nvSpPr>
            <p:spPr bwMode="auto">
              <a:xfrm>
                <a:off x="3840" y="1584"/>
                <a:ext cx="216" cy="216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7919" name="Oval 26"/>
              <p:cNvSpPr>
                <a:spLocks noChangeArrowheads="1"/>
              </p:cNvSpPr>
              <p:nvPr/>
            </p:nvSpPr>
            <p:spPr bwMode="auto">
              <a:xfrm>
                <a:off x="4056" y="1584"/>
                <a:ext cx="216" cy="216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7920" name="Oval 27"/>
              <p:cNvSpPr>
                <a:spLocks noChangeArrowheads="1"/>
              </p:cNvSpPr>
              <p:nvPr/>
            </p:nvSpPr>
            <p:spPr bwMode="auto">
              <a:xfrm>
                <a:off x="3080" y="1392"/>
                <a:ext cx="216" cy="216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7921" name="Oval 28"/>
              <p:cNvSpPr>
                <a:spLocks noChangeArrowheads="1"/>
              </p:cNvSpPr>
              <p:nvPr/>
            </p:nvSpPr>
            <p:spPr bwMode="auto">
              <a:xfrm>
                <a:off x="3296" y="1392"/>
                <a:ext cx="216" cy="216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7922" name="Oval 29"/>
              <p:cNvSpPr>
                <a:spLocks noChangeArrowheads="1"/>
              </p:cNvSpPr>
              <p:nvPr/>
            </p:nvSpPr>
            <p:spPr bwMode="auto">
              <a:xfrm>
                <a:off x="3512" y="1392"/>
                <a:ext cx="216" cy="216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7923" name="Oval 30"/>
              <p:cNvSpPr>
                <a:spLocks noChangeArrowheads="1"/>
              </p:cNvSpPr>
              <p:nvPr/>
            </p:nvSpPr>
            <p:spPr bwMode="auto">
              <a:xfrm>
                <a:off x="3728" y="1392"/>
                <a:ext cx="216" cy="216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7924" name="Oval 31"/>
              <p:cNvSpPr>
                <a:spLocks noChangeArrowheads="1"/>
              </p:cNvSpPr>
              <p:nvPr/>
            </p:nvSpPr>
            <p:spPr bwMode="auto">
              <a:xfrm>
                <a:off x="3944" y="1392"/>
                <a:ext cx="216" cy="216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7925" name="Oval 32"/>
              <p:cNvSpPr>
                <a:spLocks noChangeArrowheads="1"/>
              </p:cNvSpPr>
              <p:nvPr/>
            </p:nvSpPr>
            <p:spPr bwMode="auto">
              <a:xfrm>
                <a:off x="4160" y="1392"/>
                <a:ext cx="216" cy="216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7926" name="Oval 33"/>
              <p:cNvSpPr>
                <a:spLocks noChangeArrowheads="1"/>
              </p:cNvSpPr>
              <p:nvPr/>
            </p:nvSpPr>
            <p:spPr bwMode="auto">
              <a:xfrm>
                <a:off x="3088" y="1776"/>
                <a:ext cx="216" cy="216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7927" name="Oval 34"/>
              <p:cNvSpPr>
                <a:spLocks noChangeArrowheads="1"/>
              </p:cNvSpPr>
              <p:nvPr/>
            </p:nvSpPr>
            <p:spPr bwMode="auto">
              <a:xfrm>
                <a:off x="3304" y="1776"/>
                <a:ext cx="216" cy="216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7928" name="Oval 35"/>
              <p:cNvSpPr>
                <a:spLocks noChangeArrowheads="1"/>
              </p:cNvSpPr>
              <p:nvPr/>
            </p:nvSpPr>
            <p:spPr bwMode="auto">
              <a:xfrm>
                <a:off x="3520" y="1776"/>
                <a:ext cx="216" cy="216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7929" name="Oval 36"/>
              <p:cNvSpPr>
                <a:spLocks noChangeArrowheads="1"/>
              </p:cNvSpPr>
              <p:nvPr/>
            </p:nvSpPr>
            <p:spPr bwMode="auto">
              <a:xfrm>
                <a:off x="3736" y="1776"/>
                <a:ext cx="216" cy="216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7930" name="Oval 37"/>
              <p:cNvSpPr>
                <a:spLocks noChangeArrowheads="1"/>
              </p:cNvSpPr>
              <p:nvPr/>
            </p:nvSpPr>
            <p:spPr bwMode="auto">
              <a:xfrm>
                <a:off x="3952" y="1776"/>
                <a:ext cx="216" cy="216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7931" name="Oval 38"/>
              <p:cNvSpPr>
                <a:spLocks noChangeArrowheads="1"/>
              </p:cNvSpPr>
              <p:nvPr/>
            </p:nvSpPr>
            <p:spPr bwMode="auto">
              <a:xfrm>
                <a:off x="4168" y="1776"/>
                <a:ext cx="216" cy="216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7932" name="Oval 39"/>
              <p:cNvSpPr>
                <a:spLocks noChangeArrowheads="1"/>
              </p:cNvSpPr>
              <p:nvPr/>
            </p:nvSpPr>
            <p:spPr bwMode="auto">
              <a:xfrm>
                <a:off x="3200" y="1960"/>
                <a:ext cx="216" cy="216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7933" name="Oval 40"/>
              <p:cNvSpPr>
                <a:spLocks noChangeArrowheads="1"/>
              </p:cNvSpPr>
              <p:nvPr/>
            </p:nvSpPr>
            <p:spPr bwMode="auto">
              <a:xfrm>
                <a:off x="3416" y="1960"/>
                <a:ext cx="216" cy="216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7934" name="Oval 41"/>
              <p:cNvSpPr>
                <a:spLocks noChangeArrowheads="1"/>
              </p:cNvSpPr>
              <p:nvPr/>
            </p:nvSpPr>
            <p:spPr bwMode="auto">
              <a:xfrm>
                <a:off x="3632" y="1960"/>
                <a:ext cx="216" cy="216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7935" name="Oval 42"/>
              <p:cNvSpPr>
                <a:spLocks noChangeArrowheads="1"/>
              </p:cNvSpPr>
              <p:nvPr/>
            </p:nvSpPr>
            <p:spPr bwMode="auto">
              <a:xfrm>
                <a:off x="3848" y="1960"/>
                <a:ext cx="216" cy="216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7936" name="Oval 43"/>
              <p:cNvSpPr>
                <a:spLocks noChangeArrowheads="1"/>
              </p:cNvSpPr>
              <p:nvPr/>
            </p:nvSpPr>
            <p:spPr bwMode="auto">
              <a:xfrm>
                <a:off x="4064" y="1960"/>
                <a:ext cx="216" cy="216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grpSp>
          <p:nvGrpSpPr>
            <p:cNvPr id="37904" name="Group 50"/>
            <p:cNvGrpSpPr>
              <a:grpSpLocks/>
            </p:cNvGrpSpPr>
            <p:nvPr/>
          </p:nvGrpSpPr>
          <p:grpSpPr bwMode="auto">
            <a:xfrm>
              <a:off x="3280" y="1352"/>
              <a:ext cx="688" cy="616"/>
              <a:chOff x="3280" y="1352"/>
              <a:chExt cx="688" cy="616"/>
            </a:xfrm>
          </p:grpSpPr>
          <p:sp>
            <p:nvSpPr>
              <p:cNvPr id="37905" name="Oval 45"/>
              <p:cNvSpPr>
                <a:spLocks noChangeArrowheads="1"/>
              </p:cNvSpPr>
              <p:nvPr/>
            </p:nvSpPr>
            <p:spPr bwMode="auto">
              <a:xfrm>
                <a:off x="3288" y="1920"/>
                <a:ext cx="48" cy="48"/>
              </a:xfrm>
              <a:prstGeom prst="ellipse">
                <a:avLst/>
              </a:prstGeom>
              <a:solidFill>
                <a:srgbClr val="FF99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7906" name="Oval 46"/>
              <p:cNvSpPr>
                <a:spLocks noChangeArrowheads="1"/>
              </p:cNvSpPr>
              <p:nvPr/>
            </p:nvSpPr>
            <p:spPr bwMode="auto">
              <a:xfrm>
                <a:off x="3720" y="1792"/>
                <a:ext cx="48" cy="48"/>
              </a:xfrm>
              <a:prstGeom prst="ellipse">
                <a:avLst/>
              </a:prstGeom>
              <a:solidFill>
                <a:srgbClr val="FF99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7907" name="Oval 47"/>
              <p:cNvSpPr>
                <a:spLocks noChangeArrowheads="1"/>
              </p:cNvSpPr>
              <p:nvPr/>
            </p:nvSpPr>
            <p:spPr bwMode="auto">
              <a:xfrm>
                <a:off x="3920" y="1544"/>
                <a:ext cx="48" cy="48"/>
              </a:xfrm>
              <a:prstGeom prst="ellipse">
                <a:avLst/>
              </a:prstGeom>
              <a:solidFill>
                <a:srgbClr val="FF99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7908" name="Oval 48"/>
              <p:cNvSpPr>
                <a:spLocks noChangeArrowheads="1"/>
              </p:cNvSpPr>
              <p:nvPr/>
            </p:nvSpPr>
            <p:spPr bwMode="auto">
              <a:xfrm>
                <a:off x="3584" y="1352"/>
                <a:ext cx="48" cy="48"/>
              </a:xfrm>
              <a:prstGeom prst="ellipse">
                <a:avLst/>
              </a:prstGeom>
              <a:solidFill>
                <a:srgbClr val="FF99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7909" name="Oval 49"/>
              <p:cNvSpPr>
                <a:spLocks noChangeArrowheads="1"/>
              </p:cNvSpPr>
              <p:nvPr/>
            </p:nvSpPr>
            <p:spPr bwMode="auto">
              <a:xfrm>
                <a:off x="3280" y="1552"/>
                <a:ext cx="48" cy="48"/>
              </a:xfrm>
              <a:prstGeom prst="ellipse">
                <a:avLst/>
              </a:prstGeom>
              <a:solidFill>
                <a:srgbClr val="FF99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9310A50-1EE8-44EA-B29D-37278FD12FCA}" type="slidenum">
              <a:rPr lang="en-US" sz="1200">
                <a:latin typeface="Liberation Sans" charset="0"/>
              </a:rPr>
              <a:pPr/>
              <a:t>13</a:t>
            </a:fld>
            <a:endParaRPr lang="en-US" sz="1200">
              <a:latin typeface="Liberation Sans" charset="0"/>
            </a:endParaRPr>
          </a:p>
        </p:txBody>
      </p:sp>
      <p:sp>
        <p:nvSpPr>
          <p:cNvPr id="399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iberation Sans" charset="0"/>
                <a:ea typeface="ＭＳ Ｐゴシック" panose="020B0600070205080204" pitchFamily="34" charset="-128"/>
              </a:rPr>
              <a:t>Imperfections in Metals (ii)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latin typeface="Liberation Sans" charset="0"/>
                <a:ea typeface="ＭＳ Ｐゴシック" panose="020B0600070205080204" pitchFamily="34" charset="-128"/>
              </a:rPr>
              <a:t>Conditions for substitutional solid solution (S.S.)</a:t>
            </a:r>
          </a:p>
          <a:p>
            <a:r>
              <a:rPr lang="en-US" sz="2800">
                <a:solidFill>
                  <a:srgbClr val="0000FF"/>
                </a:solidFill>
                <a:latin typeface="Liberation Sans" charset="0"/>
                <a:ea typeface="ＭＳ Ｐゴシック" panose="020B0600070205080204" pitchFamily="34" charset="-128"/>
              </a:rPr>
              <a:t>W. Hume – Rothery rule</a:t>
            </a:r>
          </a:p>
          <a:p>
            <a:pPr lvl="1"/>
            <a:r>
              <a:rPr lang="en-US" sz="2400">
                <a:latin typeface="Liberation Sans" charset="0"/>
                <a:ea typeface="ＭＳ Ｐゴシック" panose="020B0600070205080204" pitchFamily="34" charset="-128"/>
              </a:rPr>
              <a:t>1.  </a:t>
            </a:r>
            <a:r>
              <a:rPr lang="en-US" sz="2400">
                <a:latin typeface="Liberation Sans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Δ</a:t>
            </a:r>
            <a:r>
              <a:rPr lang="en-US" sz="2400" i="1">
                <a:latin typeface="Liberation Sans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r</a:t>
            </a:r>
            <a:r>
              <a:rPr lang="en-US" sz="2400" i="1">
                <a:latin typeface="Liberation Sans" charset="0"/>
                <a:ea typeface="ＭＳ Ｐゴシック" panose="020B0600070205080204" pitchFamily="34" charset="-128"/>
              </a:rPr>
              <a:t> </a:t>
            </a:r>
            <a:r>
              <a:rPr lang="en-US" sz="2400">
                <a:latin typeface="Liberation Sans" charset="0"/>
                <a:ea typeface="ＭＳ Ｐゴシック" panose="020B0600070205080204" pitchFamily="34" charset="-128"/>
              </a:rPr>
              <a:t>(atomic radius) &lt; 15%</a:t>
            </a:r>
          </a:p>
          <a:p>
            <a:pPr lvl="1"/>
            <a:r>
              <a:rPr lang="en-US" sz="2400">
                <a:latin typeface="Liberation Sans" charset="0"/>
                <a:ea typeface="ＭＳ Ｐゴシック" panose="020B0600070205080204" pitchFamily="34" charset="-128"/>
              </a:rPr>
              <a:t>2.  Proximity in periodic table </a:t>
            </a:r>
          </a:p>
          <a:p>
            <a:pPr lvl="2"/>
            <a:r>
              <a:rPr lang="en-US" sz="2000">
                <a:latin typeface="Liberation Sans" charset="0"/>
                <a:ea typeface="ＭＳ Ｐゴシック" panose="020B0600070205080204" pitchFamily="34" charset="-128"/>
              </a:rPr>
              <a:t>i.e., similar electronegativities</a:t>
            </a:r>
          </a:p>
          <a:p>
            <a:pPr lvl="1"/>
            <a:r>
              <a:rPr lang="en-US" sz="2400">
                <a:latin typeface="Liberation Sans" charset="0"/>
                <a:ea typeface="ＭＳ Ｐゴシック" panose="020B0600070205080204" pitchFamily="34" charset="-128"/>
              </a:rPr>
              <a:t>3.  Same crystal structure for pure metals</a:t>
            </a:r>
          </a:p>
          <a:p>
            <a:pPr lvl="1"/>
            <a:r>
              <a:rPr lang="en-US" sz="2400">
                <a:latin typeface="Liberation Sans" charset="0"/>
                <a:ea typeface="ＭＳ Ｐゴシック" panose="020B0600070205080204" pitchFamily="34" charset="-128"/>
              </a:rPr>
              <a:t>4.  Valency</a:t>
            </a:r>
          </a:p>
          <a:p>
            <a:pPr lvl="2"/>
            <a:r>
              <a:rPr lang="en-US" sz="2000">
                <a:latin typeface="Liberation Sans" charset="0"/>
                <a:ea typeface="ＭＳ Ｐゴシック" panose="020B0600070205080204" pitchFamily="34" charset="-128"/>
              </a:rPr>
              <a:t>All else being equal, a metal will have a greater tendency to dissolve a metal of higher valency than one of lower valency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6AFDCF-6EC9-43C7-9977-BF67634554D7}" type="slidenum">
              <a:rPr lang="en-US" sz="1200">
                <a:latin typeface="Liberation Sans" charset="0"/>
              </a:rPr>
              <a:pPr/>
              <a:t>14</a:t>
            </a:fld>
            <a:endParaRPr lang="en-US" sz="1200">
              <a:latin typeface="Liberation Sans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iberation Sans" charset="0"/>
                <a:ea typeface="ＭＳ Ｐゴシック" panose="020B0600070205080204" pitchFamily="34" charset="-128"/>
              </a:rPr>
              <a:t>Imperfections in Metals (iii)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203325"/>
            <a:ext cx="7986713" cy="489267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latin typeface="Liberation Sans" charset="0"/>
                <a:ea typeface="ＭＳ Ｐゴシック" panose="020B0600070205080204" pitchFamily="34" charset="-128"/>
              </a:rPr>
              <a:t>Application of Hume–Rothery rules – Solid Solutions</a:t>
            </a:r>
          </a:p>
          <a:p>
            <a:pPr>
              <a:buFontTx/>
              <a:buNone/>
            </a:pPr>
            <a:endParaRPr lang="en-US" sz="2800">
              <a:latin typeface="Liberation Sans" charset="0"/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sz="2800">
                <a:latin typeface="Liberation Sans" charset="0"/>
                <a:ea typeface="ＭＳ Ｐゴシック" panose="020B0600070205080204" pitchFamily="34" charset="-128"/>
              </a:rPr>
              <a:t>1. Would you predict</a:t>
            </a:r>
            <a:br>
              <a:rPr lang="en-US" sz="2800">
                <a:latin typeface="Liberation Sans" charset="0"/>
                <a:ea typeface="ＭＳ Ｐゴシック" panose="020B0600070205080204" pitchFamily="34" charset="-128"/>
              </a:rPr>
            </a:br>
            <a:r>
              <a:rPr lang="en-US" sz="2800">
                <a:latin typeface="Liberation Sans" charset="0"/>
                <a:ea typeface="ＭＳ Ｐゴシック" panose="020B0600070205080204" pitchFamily="34" charset="-128"/>
              </a:rPr>
              <a:t>more Al or Ag </a:t>
            </a:r>
            <a:br>
              <a:rPr lang="en-US" sz="2800">
                <a:latin typeface="Liberation Sans" charset="0"/>
                <a:ea typeface="ＭＳ Ｐゴシック" panose="020B0600070205080204" pitchFamily="34" charset="-128"/>
              </a:rPr>
            </a:br>
            <a:r>
              <a:rPr lang="en-US" sz="2800">
                <a:latin typeface="Liberation Sans" charset="0"/>
                <a:ea typeface="ＭＳ Ｐゴシック" panose="020B0600070205080204" pitchFamily="34" charset="-128"/>
              </a:rPr>
              <a:t>to dissolve in Zn? </a:t>
            </a:r>
          </a:p>
          <a:p>
            <a:pPr>
              <a:buFontTx/>
              <a:buNone/>
            </a:pPr>
            <a:endParaRPr lang="en-US" sz="2800">
              <a:latin typeface="Liberation Sans" charset="0"/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sz="2800">
                <a:latin typeface="Liberation Sans" charset="0"/>
                <a:ea typeface="ＭＳ Ｐゴシック" panose="020B0600070205080204" pitchFamily="34" charset="-128"/>
              </a:rPr>
              <a:t>2. More Zn or Al </a:t>
            </a:r>
          </a:p>
          <a:p>
            <a:pPr>
              <a:buFontTx/>
              <a:buNone/>
            </a:pPr>
            <a:r>
              <a:rPr lang="en-US" sz="2800">
                <a:latin typeface="Liberation Sans" charset="0"/>
                <a:ea typeface="ＭＳ Ｐゴシック" panose="020B0600070205080204" pitchFamily="34" charset="-128"/>
              </a:rPr>
              <a:t>	in Cu?</a:t>
            </a:r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4749800" y="6013450"/>
            <a:ext cx="30622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Liberation Sans" charset="0"/>
              </a:rPr>
              <a:t>Table on p. 135, </a:t>
            </a:r>
            <a:r>
              <a:rPr lang="en-US" sz="1200" i="1">
                <a:solidFill>
                  <a:srgbClr val="000000"/>
                </a:solidFill>
                <a:latin typeface="Liberation Sans" charset="0"/>
              </a:rPr>
              <a:t>Callister &amp; Rethwisch 9e.</a:t>
            </a:r>
          </a:p>
        </p:txBody>
      </p:sp>
      <p:grpSp>
        <p:nvGrpSpPr>
          <p:cNvPr id="41989" name="Group 13"/>
          <p:cNvGrpSpPr>
            <a:grpSpLocks/>
          </p:cNvGrpSpPr>
          <p:nvPr/>
        </p:nvGrpSpPr>
        <p:grpSpPr bwMode="auto">
          <a:xfrm>
            <a:off x="3805238" y="1944688"/>
            <a:ext cx="5153025" cy="3965575"/>
            <a:chOff x="2397" y="1225"/>
            <a:chExt cx="3246" cy="2498"/>
          </a:xfrm>
        </p:grpSpPr>
        <p:sp>
          <p:nvSpPr>
            <p:cNvPr id="41990" name="Text Box 9"/>
            <p:cNvSpPr txBox="1">
              <a:spLocks noChangeArrowheads="1"/>
            </p:cNvSpPr>
            <p:nvPr/>
          </p:nvSpPr>
          <p:spPr bwMode="auto">
            <a:xfrm>
              <a:off x="2397" y="1225"/>
              <a:ext cx="3246" cy="2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452438" algn="ctr"/>
                  <a:tab pos="1141413" algn="dec"/>
                  <a:tab pos="1258888" algn="ctr"/>
                  <a:tab pos="2346325" algn="ctr"/>
                  <a:tab pos="3368675" algn="ctr"/>
                  <a:tab pos="4348163" algn="ct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tabLst>
                  <a:tab pos="452438" algn="ctr"/>
                  <a:tab pos="1141413" algn="dec"/>
                  <a:tab pos="1258888" algn="ctr"/>
                  <a:tab pos="2346325" algn="ctr"/>
                  <a:tab pos="3368675" algn="ctr"/>
                  <a:tab pos="4348163" algn="ct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tabLst>
                  <a:tab pos="452438" algn="ctr"/>
                  <a:tab pos="1141413" algn="dec"/>
                  <a:tab pos="1258888" algn="ctr"/>
                  <a:tab pos="2346325" algn="ctr"/>
                  <a:tab pos="3368675" algn="ctr"/>
                  <a:tab pos="4348163" algn="ct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tabLst>
                  <a:tab pos="452438" algn="ctr"/>
                  <a:tab pos="1141413" algn="dec"/>
                  <a:tab pos="1258888" algn="ctr"/>
                  <a:tab pos="2346325" algn="ctr"/>
                  <a:tab pos="3368675" algn="ctr"/>
                  <a:tab pos="4348163" algn="ct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tabLst>
                  <a:tab pos="452438" algn="ctr"/>
                  <a:tab pos="1141413" algn="dec"/>
                  <a:tab pos="1258888" algn="ctr"/>
                  <a:tab pos="2346325" algn="ctr"/>
                  <a:tab pos="3368675" algn="ctr"/>
                  <a:tab pos="4348163" algn="ct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ctr"/>
                  <a:tab pos="1141413" algn="dec"/>
                  <a:tab pos="1258888" algn="ctr"/>
                  <a:tab pos="2346325" algn="ctr"/>
                  <a:tab pos="3368675" algn="ctr"/>
                  <a:tab pos="4348163" algn="ct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ctr"/>
                  <a:tab pos="1141413" algn="dec"/>
                  <a:tab pos="1258888" algn="ctr"/>
                  <a:tab pos="2346325" algn="ctr"/>
                  <a:tab pos="3368675" algn="ctr"/>
                  <a:tab pos="4348163" algn="ct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ctr"/>
                  <a:tab pos="1141413" algn="dec"/>
                  <a:tab pos="1258888" algn="ctr"/>
                  <a:tab pos="2346325" algn="ctr"/>
                  <a:tab pos="3368675" algn="ctr"/>
                  <a:tab pos="4348163" algn="ct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ctr"/>
                  <a:tab pos="1141413" algn="dec"/>
                  <a:tab pos="1258888" algn="ctr"/>
                  <a:tab pos="2346325" algn="ctr"/>
                  <a:tab pos="3368675" algn="ctr"/>
                  <a:tab pos="4348163" algn="ct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i="1">
                  <a:latin typeface="Liberation Sans" charset="0"/>
                </a:rPr>
                <a:t>	Element		Atomic	Crystal	Electro-	Valence</a:t>
              </a:r>
              <a:br>
                <a:rPr lang="en-US" sz="1600" i="1">
                  <a:latin typeface="Liberation Sans" charset="0"/>
                </a:rPr>
              </a:br>
              <a:r>
                <a:rPr lang="en-US" sz="1600" i="1">
                  <a:latin typeface="Liberation Sans" charset="0"/>
                </a:rPr>
                <a:t>			Radius 	 Structure 	nega-</a:t>
              </a:r>
              <a:br>
                <a:rPr lang="en-US" sz="1600" i="1">
                  <a:latin typeface="Liberation Sans" charset="0"/>
                </a:rPr>
              </a:br>
              <a:r>
                <a:rPr lang="en-US" sz="1600" i="1">
                  <a:latin typeface="Liberation Sans" charset="0"/>
                </a:rPr>
                <a:t>	 		(nm) 		tivity</a:t>
              </a:r>
            </a:p>
            <a:p>
              <a:pPr>
                <a:spcBef>
                  <a:spcPct val="50000"/>
                </a:spcBef>
              </a:pPr>
              <a:r>
                <a:rPr lang="en-US" sz="1600">
                  <a:latin typeface="Liberation Sans" charset="0"/>
                </a:rPr>
                <a:t>	Cu	0.1278	FCC	1.9	+2</a:t>
              </a:r>
              <a:br>
                <a:rPr lang="en-US" sz="1600">
                  <a:latin typeface="Liberation Sans" charset="0"/>
                </a:rPr>
              </a:br>
              <a:r>
                <a:rPr lang="en-US" sz="1600">
                  <a:latin typeface="Liberation Sans" charset="0"/>
                </a:rPr>
                <a:t>	C	0.071</a:t>
              </a:r>
              <a:br>
                <a:rPr lang="en-US" sz="1600">
                  <a:latin typeface="Liberation Sans" charset="0"/>
                </a:rPr>
              </a:br>
              <a:r>
                <a:rPr lang="en-US" sz="1600">
                  <a:latin typeface="Liberation Sans" charset="0"/>
                </a:rPr>
                <a:t>	H	0.046</a:t>
              </a:r>
              <a:br>
                <a:rPr lang="en-US" sz="1600">
                  <a:latin typeface="Liberation Sans" charset="0"/>
                </a:rPr>
              </a:br>
              <a:r>
                <a:rPr lang="en-US" sz="1600">
                  <a:latin typeface="Liberation Sans" charset="0"/>
                </a:rPr>
                <a:t>	O	0.060</a:t>
              </a:r>
              <a:br>
                <a:rPr lang="en-US" sz="1600">
                  <a:latin typeface="Liberation Sans" charset="0"/>
                </a:rPr>
              </a:br>
              <a:r>
                <a:rPr lang="en-US" sz="1600">
                  <a:latin typeface="Liberation Sans" charset="0"/>
                </a:rPr>
                <a:t>	Ag	0.1445	FCC	1.9	+1</a:t>
              </a:r>
              <a:br>
                <a:rPr lang="en-US" sz="1600">
                  <a:latin typeface="Liberation Sans" charset="0"/>
                </a:rPr>
              </a:br>
              <a:r>
                <a:rPr lang="en-US" sz="1600">
                  <a:latin typeface="Liberation Sans" charset="0"/>
                </a:rPr>
                <a:t>	Al	0.1431	FCC	1.5	+3</a:t>
              </a:r>
              <a:br>
                <a:rPr lang="en-US" sz="1600">
                  <a:latin typeface="Liberation Sans" charset="0"/>
                </a:rPr>
              </a:br>
              <a:r>
                <a:rPr lang="en-US" sz="1600">
                  <a:latin typeface="Liberation Sans" charset="0"/>
                </a:rPr>
                <a:t>	Co	0.1253	HCP	1.8	+2</a:t>
              </a:r>
              <a:br>
                <a:rPr lang="en-US" sz="1600">
                  <a:latin typeface="Liberation Sans" charset="0"/>
                </a:rPr>
              </a:br>
              <a:r>
                <a:rPr lang="en-US" sz="1600">
                  <a:latin typeface="Liberation Sans" charset="0"/>
                </a:rPr>
                <a:t>	Cr	0.1249	BCC	1.6	+3</a:t>
              </a:r>
              <a:br>
                <a:rPr lang="en-US" sz="1600">
                  <a:latin typeface="Liberation Sans" charset="0"/>
                </a:rPr>
              </a:br>
              <a:r>
                <a:rPr lang="en-US" sz="1600">
                  <a:latin typeface="Liberation Sans" charset="0"/>
                </a:rPr>
                <a:t>	Fe	0.1241	BCC	1.8	+2</a:t>
              </a:r>
              <a:br>
                <a:rPr lang="en-US" sz="1600">
                  <a:latin typeface="Liberation Sans" charset="0"/>
                </a:rPr>
              </a:br>
              <a:r>
                <a:rPr lang="en-US" sz="1600">
                  <a:latin typeface="Liberation Sans" charset="0"/>
                </a:rPr>
                <a:t>	Ni	0.1246	FCC	1.8	+2</a:t>
              </a:r>
              <a:br>
                <a:rPr lang="en-US" sz="1600">
                  <a:latin typeface="Liberation Sans" charset="0"/>
                </a:rPr>
              </a:br>
              <a:r>
                <a:rPr lang="en-US" sz="1600">
                  <a:latin typeface="Liberation Sans" charset="0"/>
                </a:rPr>
                <a:t>	Pd	0.1376	FCC	2.2	+2</a:t>
              </a:r>
              <a:br>
                <a:rPr lang="en-US" sz="1600">
                  <a:latin typeface="Liberation Sans" charset="0"/>
                </a:rPr>
              </a:br>
              <a:r>
                <a:rPr lang="en-US" sz="1600">
                  <a:latin typeface="Liberation Sans" charset="0"/>
                </a:rPr>
                <a:t>	Zn	0.1332	HCP	1.6	+2</a:t>
              </a:r>
              <a:endParaRPr lang="en-US" sz="1600" i="1">
                <a:latin typeface="Liberation Sans" charset="0"/>
              </a:endParaRPr>
            </a:p>
          </p:txBody>
        </p:sp>
        <p:sp>
          <p:nvSpPr>
            <p:cNvPr id="41991" name="Line 10"/>
            <p:cNvSpPr>
              <a:spLocks noChangeShapeType="1"/>
            </p:cNvSpPr>
            <p:nvPr/>
          </p:nvSpPr>
          <p:spPr bwMode="auto">
            <a:xfrm>
              <a:off x="2481" y="1234"/>
              <a:ext cx="3031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Line 11"/>
            <p:cNvSpPr>
              <a:spLocks noChangeShapeType="1"/>
            </p:cNvSpPr>
            <p:nvPr/>
          </p:nvSpPr>
          <p:spPr bwMode="auto">
            <a:xfrm>
              <a:off x="2481" y="1724"/>
              <a:ext cx="3031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3" name="Line 12"/>
            <p:cNvSpPr>
              <a:spLocks noChangeShapeType="1"/>
            </p:cNvSpPr>
            <p:nvPr/>
          </p:nvSpPr>
          <p:spPr bwMode="auto">
            <a:xfrm>
              <a:off x="2481" y="3723"/>
              <a:ext cx="3031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977549B-C7AA-4A90-A4F1-55E22C35D754}" type="slidenum">
              <a:rPr lang="en-US" sz="1200">
                <a:latin typeface="Liberation Sans" charset="0"/>
              </a:rPr>
              <a:pPr/>
              <a:t>15</a:t>
            </a:fld>
            <a:endParaRPr lang="en-US" sz="1200">
              <a:latin typeface="Liberation Sans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Liberation Sans" charset="0"/>
                <a:ea typeface="ＭＳ Ｐゴシック" panose="020B0600070205080204" pitchFamily="34" charset="-128"/>
              </a:rPr>
              <a:t>Impurities in Solids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389063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Liberation Sans" charset="0"/>
                <a:ea typeface="ＭＳ Ｐゴシック" panose="020B0600070205080204" pitchFamily="34" charset="-128"/>
              </a:rPr>
              <a:t>Specification of composition</a:t>
            </a:r>
          </a:p>
          <a:p>
            <a:pPr lvl="1">
              <a:lnSpc>
                <a:spcPct val="90000"/>
              </a:lnSpc>
            </a:pPr>
            <a:endParaRPr lang="en-US" sz="2400">
              <a:latin typeface="Liberation Sans" charset="0"/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rgbClr val="0000FF"/>
                </a:solidFill>
                <a:latin typeface="Liberation Sans" charset="0"/>
                <a:ea typeface="ＭＳ Ｐゴシック" panose="020B0600070205080204" pitchFamily="34" charset="-128"/>
              </a:rPr>
              <a:t>weight percent</a:t>
            </a:r>
            <a:endParaRPr lang="en-US" sz="2400">
              <a:latin typeface="Liberation Sans" charset="0"/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>
              <a:latin typeface="Liberation Sans" charset="0"/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endParaRPr lang="en-US" sz="1800">
              <a:latin typeface="Liberation Sans" charset="0"/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>
              <a:latin typeface="Liberation Sans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4459288" y="1997075"/>
          <a:ext cx="269398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3" name="Equation" r:id="rId4" imgW="1269449" imgH="431613" progId="Equation.3">
                  <p:embed/>
                </p:oleObj>
              </mc:Choice>
              <mc:Fallback>
                <p:oleObj name="Equation" r:id="rId4" imgW="1269449" imgH="4316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1997075"/>
                        <a:ext cx="2693987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2124075" y="2986088"/>
            <a:ext cx="3259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000" i="1">
                <a:latin typeface="Liberation Sans" charset="0"/>
              </a:rPr>
              <a:t>m</a:t>
            </a:r>
            <a:r>
              <a:rPr lang="en-US" sz="2000" i="1" baseline="-25000">
                <a:latin typeface="Liberation Sans" charset="0"/>
              </a:rPr>
              <a:t>1</a:t>
            </a:r>
            <a:r>
              <a:rPr lang="en-US" sz="2000">
                <a:latin typeface="Liberation Sans" charset="0"/>
              </a:rPr>
              <a:t> = mass of component 1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111250" y="3790950"/>
            <a:ext cx="6084888" cy="1570038"/>
            <a:chOff x="700" y="2388"/>
            <a:chExt cx="3833" cy="989"/>
          </a:xfrm>
        </p:grpSpPr>
        <p:graphicFrame>
          <p:nvGraphicFramePr>
            <p:cNvPr id="44039" name="Object 5"/>
            <p:cNvGraphicFramePr>
              <a:graphicFrameLocks noChangeAspect="1"/>
            </p:cNvGraphicFramePr>
            <p:nvPr/>
          </p:nvGraphicFramePr>
          <p:xfrm>
            <a:off x="2734" y="2388"/>
            <a:ext cx="1799" cy="5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54" name="Equation" r:id="rId6" imgW="1346200" imgH="431800" progId="Equation.3">
                    <p:embed/>
                  </p:oleObj>
                </mc:Choice>
                <mc:Fallback>
                  <p:oleObj name="Equation" r:id="rId6" imgW="1346200" imgH="4318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4" y="2388"/>
                          <a:ext cx="1799" cy="5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040" name="Text Box 7"/>
            <p:cNvSpPr txBox="1">
              <a:spLocks noChangeArrowheads="1"/>
            </p:cNvSpPr>
            <p:nvPr/>
          </p:nvSpPr>
          <p:spPr bwMode="auto">
            <a:xfrm>
              <a:off x="1338" y="3125"/>
              <a:ext cx="291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2000" i="1">
                  <a:latin typeface="Liberation Sans" charset="0"/>
                </a:rPr>
                <a:t>n</a:t>
              </a:r>
              <a:r>
                <a:rPr lang="en-US" sz="2000" i="1" baseline="-25000">
                  <a:latin typeface="Liberation Sans" charset="0"/>
                </a:rPr>
                <a:t>m1</a:t>
              </a:r>
              <a:r>
                <a:rPr lang="en-US" sz="2000">
                  <a:latin typeface="Liberation Sans" charset="0"/>
                </a:rPr>
                <a:t> = number of moles of component 1</a:t>
              </a:r>
            </a:p>
          </p:txBody>
        </p:sp>
        <p:sp>
          <p:nvSpPr>
            <p:cNvPr id="44041" name="Rectangle 8"/>
            <p:cNvSpPr>
              <a:spLocks noChangeArrowheads="1"/>
            </p:cNvSpPr>
            <p:nvPr/>
          </p:nvSpPr>
          <p:spPr bwMode="auto">
            <a:xfrm>
              <a:off x="700" y="2528"/>
              <a:ext cx="13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Arial" panose="020B0604020202020204" pitchFamily="34" charset="0"/>
                <a:buChar char="–"/>
              </a:pPr>
              <a:r>
                <a:rPr lang="en-US">
                  <a:solidFill>
                    <a:srgbClr val="0000FF"/>
                  </a:solidFill>
                  <a:latin typeface="Liberation Sans" charset="0"/>
                </a:rPr>
                <a:t> atom percent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CF74FA-61F1-485F-82FA-3FBFAF3F783D}" type="slidenum">
              <a:rPr lang="en-US" sz="1200">
                <a:latin typeface="Liberation Sans" charset="0"/>
              </a:rPr>
              <a:pPr/>
              <a:t>16</a:t>
            </a:fld>
            <a:endParaRPr lang="en-US" sz="1200">
              <a:latin typeface="Liberation Sans" charset="0"/>
            </a:endParaRPr>
          </a:p>
        </p:txBody>
      </p:sp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762000" y="1371600"/>
            <a:ext cx="7848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200">
                <a:latin typeface="Liberation Sans" charset="0"/>
              </a:rPr>
              <a:t>•  are line defects,</a:t>
            </a:r>
          </a:p>
          <a:p>
            <a:r>
              <a:rPr lang="en-US" sz="2200">
                <a:latin typeface="Liberation Sans" charset="0"/>
              </a:rPr>
              <a:t>•  slip between crystal planes result when dislocations move,</a:t>
            </a:r>
          </a:p>
          <a:p>
            <a:r>
              <a:rPr lang="en-US" sz="2200">
                <a:latin typeface="Liberation Sans" charset="0"/>
              </a:rPr>
              <a:t>•  produce permanent (plastic) deformation.</a:t>
            </a: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533400" y="990600"/>
            <a:ext cx="3657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800">
                <a:solidFill>
                  <a:schemeClr val="accent2"/>
                </a:solidFill>
                <a:latin typeface="Liberation Sans" charset="0"/>
              </a:rPr>
              <a:t>Dislocations</a:t>
            </a:r>
            <a:r>
              <a:rPr lang="en-US" sz="2800">
                <a:latin typeface="Liberation Sans" charset="0"/>
              </a:rPr>
              <a:t>:</a:t>
            </a:r>
            <a:endParaRPr lang="en-US">
              <a:latin typeface="Liberation Sans" charset="0"/>
            </a:endParaRPr>
          </a:p>
        </p:txBody>
      </p:sp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533400" y="2773363"/>
            <a:ext cx="464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latin typeface="Liberation Sans" charset="0"/>
              </a:rPr>
              <a:t>Schematic of Zinc (HCP):</a:t>
            </a:r>
          </a:p>
        </p:txBody>
      </p:sp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669925" y="3149600"/>
            <a:ext cx="27828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200">
                <a:latin typeface="Liberation Sans" charset="0"/>
              </a:rPr>
              <a:t>•  before deformation</a:t>
            </a:r>
          </a:p>
        </p:txBody>
      </p:sp>
      <p:sp>
        <p:nvSpPr>
          <p:cNvPr id="46086" name="Rectangle 7"/>
          <p:cNvSpPr>
            <a:spLocks noChangeArrowheads="1"/>
          </p:cNvSpPr>
          <p:nvPr/>
        </p:nvSpPr>
        <p:spPr bwMode="auto">
          <a:xfrm>
            <a:off x="4556125" y="3149600"/>
            <a:ext cx="32480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200">
                <a:latin typeface="Liberation Sans" charset="0"/>
              </a:rPr>
              <a:t>•  after tensile elongation</a:t>
            </a:r>
          </a:p>
        </p:txBody>
      </p:sp>
      <p:sp>
        <p:nvSpPr>
          <p:cNvPr id="46087" name="Line 8"/>
          <p:cNvSpPr>
            <a:spLocks noChangeShapeType="1"/>
          </p:cNvSpPr>
          <p:nvPr/>
        </p:nvSpPr>
        <p:spPr bwMode="auto">
          <a:xfrm flipH="1">
            <a:off x="6019800" y="4267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Rectangle 9"/>
          <p:cNvSpPr>
            <a:spLocks noChangeArrowheads="1"/>
          </p:cNvSpPr>
          <p:nvPr/>
        </p:nvSpPr>
        <p:spPr bwMode="auto">
          <a:xfrm>
            <a:off x="6553200" y="4038600"/>
            <a:ext cx="145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latin typeface="Liberation Sans" charset="0"/>
              </a:rPr>
              <a:t>slip steps</a:t>
            </a:r>
          </a:p>
        </p:txBody>
      </p:sp>
      <p:sp>
        <p:nvSpPr>
          <p:cNvPr id="46089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Liberation Sans" charset="0"/>
                <a:ea typeface="ＭＳ Ｐゴシック" panose="020B0600070205080204" pitchFamily="34" charset="-128"/>
              </a:rPr>
              <a:t>Line Defects</a:t>
            </a:r>
          </a:p>
        </p:txBody>
      </p:sp>
      <p:sp>
        <p:nvSpPr>
          <p:cNvPr id="46090" name="AutoShape 13"/>
          <p:cNvSpPr>
            <a:spLocks noChangeAspect="1" noChangeArrowheads="1" noTextEdit="1"/>
          </p:cNvSpPr>
          <p:nvPr/>
        </p:nvSpPr>
        <p:spPr bwMode="auto">
          <a:xfrm>
            <a:off x="2057400" y="4114800"/>
            <a:ext cx="3683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Freeform 15"/>
          <p:cNvSpPr>
            <a:spLocks/>
          </p:cNvSpPr>
          <p:nvPr/>
        </p:nvSpPr>
        <p:spPr bwMode="auto">
          <a:xfrm>
            <a:off x="2070100" y="4127500"/>
            <a:ext cx="317500" cy="1600200"/>
          </a:xfrm>
          <a:custGeom>
            <a:avLst/>
            <a:gdLst>
              <a:gd name="T0" fmla="*/ 0 w 200"/>
              <a:gd name="T1" fmla="*/ 0 h 1008"/>
              <a:gd name="T2" fmla="*/ 0 w 200"/>
              <a:gd name="T3" fmla="*/ 2147483647 h 1008"/>
              <a:gd name="T4" fmla="*/ 2147483647 w 200"/>
              <a:gd name="T5" fmla="*/ 2147483647 h 1008"/>
              <a:gd name="T6" fmla="*/ 2147483647 w 200"/>
              <a:gd name="T7" fmla="*/ 0 h 1008"/>
              <a:gd name="T8" fmla="*/ 0 w 200"/>
              <a:gd name="T9" fmla="*/ 0 h 1008"/>
              <a:gd name="T10" fmla="*/ 0 w 200"/>
              <a:gd name="T11" fmla="*/ 0 h 10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"/>
              <a:gd name="T19" fmla="*/ 0 h 1008"/>
              <a:gd name="T20" fmla="*/ 200 w 200"/>
              <a:gd name="T21" fmla="*/ 1008 h 10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" h="1008">
                <a:moveTo>
                  <a:pt x="0" y="0"/>
                </a:moveTo>
                <a:lnTo>
                  <a:pt x="0" y="1008"/>
                </a:lnTo>
                <a:lnTo>
                  <a:pt x="200" y="1008"/>
                </a:lnTo>
                <a:lnTo>
                  <a:pt x="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66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6092" name="Group 49"/>
          <p:cNvGrpSpPr>
            <a:grpSpLocks/>
          </p:cNvGrpSpPr>
          <p:nvPr/>
        </p:nvGrpSpPr>
        <p:grpSpPr bwMode="auto">
          <a:xfrm>
            <a:off x="5664200" y="3581400"/>
            <a:ext cx="495300" cy="2560638"/>
            <a:chOff x="3568" y="2256"/>
            <a:chExt cx="312" cy="1613"/>
          </a:xfrm>
        </p:grpSpPr>
        <p:sp>
          <p:nvSpPr>
            <p:cNvPr id="46093" name="Freeform 46"/>
            <p:cNvSpPr>
              <a:spLocks/>
            </p:cNvSpPr>
            <p:nvPr/>
          </p:nvSpPr>
          <p:spPr bwMode="auto">
            <a:xfrm>
              <a:off x="3612" y="2840"/>
              <a:ext cx="196" cy="308"/>
            </a:xfrm>
            <a:custGeom>
              <a:avLst/>
              <a:gdLst>
                <a:gd name="T0" fmla="*/ 0 w 196"/>
                <a:gd name="T1" fmla="*/ 0 h 308"/>
                <a:gd name="T2" fmla="*/ 0 w 196"/>
                <a:gd name="T3" fmla="*/ 112 h 308"/>
                <a:gd name="T4" fmla="*/ 196 w 196"/>
                <a:gd name="T5" fmla="*/ 308 h 308"/>
                <a:gd name="T6" fmla="*/ 196 w 196"/>
                <a:gd name="T7" fmla="*/ 200 h 308"/>
                <a:gd name="T8" fmla="*/ 0 w 196"/>
                <a:gd name="T9" fmla="*/ 0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308"/>
                <a:gd name="T17" fmla="*/ 196 w 196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308">
                  <a:moveTo>
                    <a:pt x="0" y="0"/>
                  </a:moveTo>
                  <a:lnTo>
                    <a:pt x="0" y="112"/>
                  </a:lnTo>
                  <a:lnTo>
                    <a:pt x="196" y="308"/>
                  </a:lnTo>
                  <a:lnTo>
                    <a:pt x="196" y="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6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4" name="Freeform 45"/>
            <p:cNvSpPr>
              <a:spLocks/>
            </p:cNvSpPr>
            <p:nvPr/>
          </p:nvSpPr>
          <p:spPr bwMode="auto">
            <a:xfrm rot="10800000">
              <a:off x="3676" y="3120"/>
              <a:ext cx="204" cy="504"/>
            </a:xfrm>
            <a:custGeom>
              <a:avLst/>
              <a:gdLst>
                <a:gd name="T0" fmla="*/ 4 w 204"/>
                <a:gd name="T1" fmla="*/ 0 h 504"/>
                <a:gd name="T2" fmla="*/ 204 w 204"/>
                <a:gd name="T3" fmla="*/ 0 h 504"/>
                <a:gd name="T4" fmla="*/ 204 w 204"/>
                <a:gd name="T5" fmla="*/ 504 h 504"/>
                <a:gd name="T6" fmla="*/ 0 w 204"/>
                <a:gd name="T7" fmla="*/ 300 h 504"/>
                <a:gd name="T8" fmla="*/ 4 w 204"/>
                <a:gd name="T9" fmla="*/ 0 h 5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504"/>
                <a:gd name="T17" fmla="*/ 204 w 204"/>
                <a:gd name="T18" fmla="*/ 504 h 5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504">
                  <a:moveTo>
                    <a:pt x="4" y="0"/>
                  </a:moveTo>
                  <a:lnTo>
                    <a:pt x="204" y="0"/>
                  </a:lnTo>
                  <a:lnTo>
                    <a:pt x="204" y="504"/>
                  </a:lnTo>
                  <a:lnTo>
                    <a:pt x="0" y="30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666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5" name="Freeform 44"/>
            <p:cNvSpPr>
              <a:spLocks/>
            </p:cNvSpPr>
            <p:nvPr/>
          </p:nvSpPr>
          <p:spPr bwMode="auto">
            <a:xfrm>
              <a:off x="3568" y="2500"/>
              <a:ext cx="204" cy="504"/>
            </a:xfrm>
            <a:custGeom>
              <a:avLst/>
              <a:gdLst>
                <a:gd name="T0" fmla="*/ 4 w 204"/>
                <a:gd name="T1" fmla="*/ 0 h 504"/>
                <a:gd name="T2" fmla="*/ 204 w 204"/>
                <a:gd name="T3" fmla="*/ 0 h 504"/>
                <a:gd name="T4" fmla="*/ 204 w 204"/>
                <a:gd name="T5" fmla="*/ 504 h 504"/>
                <a:gd name="T6" fmla="*/ 0 w 204"/>
                <a:gd name="T7" fmla="*/ 300 h 504"/>
                <a:gd name="T8" fmla="*/ 4 w 204"/>
                <a:gd name="T9" fmla="*/ 0 h 5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504"/>
                <a:gd name="T17" fmla="*/ 204 w 204"/>
                <a:gd name="T18" fmla="*/ 504 h 5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504">
                  <a:moveTo>
                    <a:pt x="4" y="0"/>
                  </a:moveTo>
                  <a:lnTo>
                    <a:pt x="204" y="0"/>
                  </a:lnTo>
                  <a:lnTo>
                    <a:pt x="204" y="504"/>
                  </a:lnTo>
                  <a:lnTo>
                    <a:pt x="0" y="30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666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6" name="Line 32"/>
            <p:cNvSpPr>
              <a:spLocks noChangeShapeType="1"/>
            </p:cNvSpPr>
            <p:nvPr/>
          </p:nvSpPr>
          <p:spPr bwMode="auto">
            <a:xfrm>
              <a:off x="3782" y="3619"/>
              <a:ext cx="0" cy="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7" name="Line 33"/>
            <p:cNvSpPr>
              <a:spLocks noChangeShapeType="1"/>
            </p:cNvSpPr>
            <p:nvPr/>
          </p:nvSpPr>
          <p:spPr bwMode="auto">
            <a:xfrm flipV="1">
              <a:off x="3675" y="2256"/>
              <a:ext cx="0" cy="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8" name="Freeform 48"/>
            <p:cNvSpPr>
              <a:spLocks/>
            </p:cNvSpPr>
            <p:nvPr/>
          </p:nvSpPr>
          <p:spPr bwMode="auto">
            <a:xfrm>
              <a:off x="3640" y="2976"/>
              <a:ext cx="196" cy="308"/>
            </a:xfrm>
            <a:custGeom>
              <a:avLst/>
              <a:gdLst>
                <a:gd name="T0" fmla="*/ 0 w 196"/>
                <a:gd name="T1" fmla="*/ 0 h 308"/>
                <a:gd name="T2" fmla="*/ 0 w 196"/>
                <a:gd name="T3" fmla="*/ 112 h 308"/>
                <a:gd name="T4" fmla="*/ 196 w 196"/>
                <a:gd name="T5" fmla="*/ 308 h 308"/>
                <a:gd name="T6" fmla="*/ 196 w 196"/>
                <a:gd name="T7" fmla="*/ 200 h 308"/>
                <a:gd name="T8" fmla="*/ 0 w 196"/>
                <a:gd name="T9" fmla="*/ 0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308"/>
                <a:gd name="T17" fmla="*/ 196 w 196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308">
                  <a:moveTo>
                    <a:pt x="0" y="0"/>
                  </a:moveTo>
                  <a:lnTo>
                    <a:pt x="0" y="112"/>
                  </a:lnTo>
                  <a:lnTo>
                    <a:pt x="196" y="308"/>
                  </a:lnTo>
                  <a:lnTo>
                    <a:pt x="196" y="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6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68A080-C17E-4739-9645-397E3F5E5C0C}" type="slidenum">
              <a:rPr lang="en-US" sz="1200">
                <a:latin typeface="Liberation Sans" charset="0"/>
              </a:rPr>
              <a:pPr/>
              <a:t>17</a:t>
            </a:fld>
            <a:endParaRPr lang="en-US" sz="1200">
              <a:latin typeface="Liberation Sans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Liberation Sans" charset="0"/>
                <a:ea typeface="ＭＳ Ｐゴシック" panose="020B0600070205080204" pitchFamily="34" charset="-128"/>
              </a:rPr>
              <a:t>Imperfections in Solids</a:t>
            </a:r>
            <a:endParaRPr lang="en-US">
              <a:latin typeface="Liberation Sans" charset="0"/>
              <a:ea typeface="ＭＳ Ｐゴシック" panose="020B0600070205080204" pitchFamily="34" charset="-128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61925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Liberation Sans" charset="0"/>
                <a:ea typeface="ＭＳ Ｐゴシック" panose="020B0600070205080204" pitchFamily="34" charset="-128"/>
              </a:rPr>
              <a:t>Linear Defects (</a:t>
            </a:r>
            <a:r>
              <a:rPr lang="en-US" sz="2400">
                <a:solidFill>
                  <a:schemeClr val="accent2"/>
                </a:solidFill>
                <a:latin typeface="Liberation Sans" charset="0"/>
                <a:ea typeface="ＭＳ Ｐゴシック" panose="020B0600070205080204" pitchFamily="34" charset="-128"/>
              </a:rPr>
              <a:t>Dislocations</a:t>
            </a:r>
            <a:r>
              <a:rPr lang="en-US" sz="2400">
                <a:latin typeface="Liberation Sans" charset="0"/>
                <a:ea typeface="ＭＳ Ｐゴシック" panose="020B0600070205080204" pitchFamily="34" charset="-128"/>
              </a:rPr>
              <a:t>)</a:t>
            </a:r>
            <a:endParaRPr lang="en-US" sz="1800">
              <a:latin typeface="Liberation Sans" charset="0"/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000">
                <a:latin typeface="Liberation Sans" charset="0"/>
                <a:ea typeface="ＭＳ Ｐゴシック" panose="020B0600070205080204" pitchFamily="34" charset="-128"/>
              </a:rPr>
              <a:t>Are one-dimensional defects around which atoms are misaligned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  <a:latin typeface="Liberation Sans" charset="0"/>
                <a:ea typeface="ＭＳ Ｐゴシック" panose="020B0600070205080204" pitchFamily="34" charset="-128"/>
              </a:rPr>
              <a:t>Edge dislocation:</a:t>
            </a:r>
            <a:r>
              <a:rPr lang="en-US" sz="2400">
                <a:latin typeface="Liberation Sans" charset="0"/>
                <a:ea typeface="ＭＳ Ｐゴシック" panose="020B0600070205080204" pitchFamily="34" charset="-128"/>
              </a:rPr>
              <a:t>	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Liberation Sans" charset="0"/>
                <a:ea typeface="ＭＳ Ｐゴシック" panose="020B0600070205080204" pitchFamily="34" charset="-128"/>
              </a:rPr>
              <a:t>extra half-plane of atoms inserted in a crystal structure</a:t>
            </a:r>
          </a:p>
          <a:p>
            <a:pPr lvl="1">
              <a:lnSpc>
                <a:spcPct val="90000"/>
              </a:lnSpc>
            </a:pPr>
            <a:r>
              <a:rPr lang="en-US" sz="2000" b="1">
                <a:latin typeface="Liberation Sans" charset="0"/>
                <a:ea typeface="ＭＳ Ｐゴシック" panose="020B0600070205080204" pitchFamily="34" charset="-128"/>
              </a:rPr>
              <a:t>b</a:t>
            </a:r>
            <a:r>
              <a:rPr lang="en-US" sz="2000">
                <a:latin typeface="Liberation Sans" charset="0"/>
                <a:ea typeface="ＭＳ Ｐゴシック" panose="020B0600070205080204" pitchFamily="34" charset="-128"/>
              </a:rPr>
              <a:t> perpendicular (</a:t>
            </a:r>
            <a:r>
              <a:rPr lang="en-US" sz="2000">
                <a:latin typeface="Liberation Sans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) to dislocation line</a:t>
            </a:r>
            <a:endParaRPr lang="en-US" sz="2000">
              <a:latin typeface="Liberation Sans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  <a:latin typeface="Liberation Sans" charset="0"/>
                <a:ea typeface="ＭＳ Ｐゴシック" panose="020B0600070205080204" pitchFamily="34" charset="-128"/>
              </a:rPr>
              <a:t>Screw dislocation:</a:t>
            </a:r>
            <a:r>
              <a:rPr lang="en-US" sz="2400">
                <a:latin typeface="Liberation Sans" charset="0"/>
                <a:ea typeface="ＭＳ Ｐゴシック" panose="020B0600070205080204" pitchFamily="34" charset="-128"/>
              </a:rPr>
              <a:t>	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Liberation Sans" charset="0"/>
                <a:ea typeface="ＭＳ Ｐゴシック" panose="020B0600070205080204" pitchFamily="34" charset="-128"/>
              </a:rPr>
              <a:t>spiral planar ramp resulting from shear deformation</a:t>
            </a:r>
          </a:p>
          <a:p>
            <a:pPr lvl="1">
              <a:lnSpc>
                <a:spcPct val="90000"/>
              </a:lnSpc>
            </a:pPr>
            <a:r>
              <a:rPr lang="en-US" sz="2000" b="1">
                <a:latin typeface="Liberation Sans" charset="0"/>
                <a:ea typeface="ＭＳ Ｐゴシック" panose="020B0600070205080204" pitchFamily="34" charset="-128"/>
              </a:rPr>
              <a:t>b</a:t>
            </a:r>
            <a:r>
              <a:rPr lang="en-US" sz="2000">
                <a:latin typeface="Liberation Sans" charset="0"/>
                <a:ea typeface="ＭＳ Ｐゴシック" panose="020B0600070205080204" pitchFamily="34" charset="-128"/>
              </a:rPr>
              <a:t> parallel (</a:t>
            </a:r>
            <a:r>
              <a:rPr lang="en-US" sz="2000">
                <a:latin typeface="Liberation Sans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) to dislocation line</a:t>
            </a:r>
            <a:endParaRPr lang="en-US" sz="2000">
              <a:latin typeface="Liberation Sans" charset="0"/>
              <a:ea typeface="ＭＳ Ｐゴシック" panose="020B0600070205080204" pitchFamily="34" charset="-128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071563" y="4905375"/>
            <a:ext cx="7002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000">
                <a:solidFill>
                  <a:schemeClr val="accent2"/>
                </a:solidFill>
                <a:latin typeface="Liberation Sans" charset="0"/>
              </a:rPr>
              <a:t>Burger</a:t>
            </a:r>
            <a:r>
              <a:rPr lang="ja-JP" altLang="en-US" sz="2000">
                <a:solidFill>
                  <a:schemeClr val="accent2"/>
                </a:solidFill>
                <a:latin typeface="Liberation Sans" charset="0"/>
              </a:rPr>
              <a:t>’</a:t>
            </a:r>
            <a:r>
              <a:rPr lang="en-US" altLang="ja-JP" sz="2000">
                <a:solidFill>
                  <a:schemeClr val="accent2"/>
                </a:solidFill>
                <a:latin typeface="Liberation Sans" charset="0"/>
              </a:rPr>
              <a:t>s vector, </a:t>
            </a:r>
            <a:r>
              <a:rPr lang="en-US" altLang="ja-JP" sz="2000" b="1">
                <a:solidFill>
                  <a:schemeClr val="accent2"/>
                </a:solidFill>
                <a:latin typeface="Liberation Sans" charset="0"/>
              </a:rPr>
              <a:t>b</a:t>
            </a:r>
            <a:r>
              <a:rPr lang="en-US" altLang="ja-JP" sz="2000">
                <a:solidFill>
                  <a:schemeClr val="accent2"/>
                </a:solidFill>
                <a:latin typeface="Liberation Sans" charset="0"/>
              </a:rPr>
              <a:t>:</a:t>
            </a:r>
            <a:r>
              <a:rPr lang="en-US" altLang="ja-JP" sz="2000">
                <a:latin typeface="Liberation Sans" charset="0"/>
              </a:rPr>
              <a:t> measure of lattice distortion</a:t>
            </a:r>
            <a:endParaRPr lang="en-US" sz="2000">
              <a:latin typeface="Liberation Sans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9710738" y="27797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76D073E-921D-4B6A-B63F-F3E366FB037C}" type="slidenum">
              <a:rPr lang="en-US" sz="1200">
                <a:latin typeface="Liberation Sans" charset="0"/>
              </a:rPr>
              <a:pPr/>
              <a:t>18</a:t>
            </a:fld>
            <a:endParaRPr lang="en-US" sz="1200">
              <a:latin typeface="Liberation Sans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Liberation Sans" charset="0"/>
                <a:ea typeface="ＭＳ Ｐゴシック" panose="020B0600070205080204" pitchFamily="34" charset="-128"/>
              </a:rPr>
              <a:t>Imperfections in Solids</a:t>
            </a:r>
          </a:p>
        </p:txBody>
      </p:sp>
      <p:graphicFrame>
        <p:nvGraphicFramePr>
          <p:cNvPr id="50179" name="Object 7"/>
          <p:cNvGraphicFramePr>
            <a:graphicFrameLocks noChangeAspect="1"/>
          </p:cNvGraphicFramePr>
          <p:nvPr/>
        </p:nvGraphicFramePr>
        <p:xfrm>
          <a:off x="2324100" y="1647825"/>
          <a:ext cx="5632450" cy="421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8" name="Image" r:id="rId4" imgW="2550857" imgH="1906286" progId="Photoshop.Image.9">
                  <p:embed/>
                </p:oleObj>
              </mc:Choice>
              <mc:Fallback>
                <p:oleObj name="Image" r:id="rId4" imgW="2550857" imgH="1906286" progId="Photoshop.Image.9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1647825"/>
                        <a:ext cx="5632450" cy="421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330325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  <a:latin typeface="Liberation Sans" charset="0"/>
                <a:ea typeface="ＭＳ Ｐゴシック" panose="020B0600070205080204" pitchFamily="34" charset="-128"/>
              </a:rPr>
              <a:t>Edge Dislocation</a:t>
            </a:r>
          </a:p>
        </p:txBody>
      </p:sp>
      <p:sp>
        <p:nvSpPr>
          <p:cNvPr id="50181" name="Rectangle 1"/>
          <p:cNvSpPr>
            <a:spLocks noChangeArrowheads="1"/>
          </p:cNvSpPr>
          <p:nvPr/>
        </p:nvSpPr>
        <p:spPr bwMode="auto">
          <a:xfrm>
            <a:off x="4332288" y="5938838"/>
            <a:ext cx="3375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Liberation Sans" charset="0"/>
              </a:rPr>
              <a:t>Fig. 4.4, </a:t>
            </a:r>
            <a:r>
              <a:rPr lang="en-US" sz="1200" i="1">
                <a:solidFill>
                  <a:srgbClr val="000000"/>
                </a:solidFill>
                <a:latin typeface="Liberation Sans" charset="0"/>
              </a:rPr>
              <a:t>Callister &amp; Rethwisch 9e. </a:t>
            </a:r>
            <a:r>
              <a:rPr lang="en-US" sz="1200">
                <a:latin typeface="Liberation Sans" charset="0"/>
              </a:rPr>
              <a:t> </a:t>
            </a:r>
            <a:r>
              <a:rPr lang="en-US" sz="1000">
                <a:latin typeface="Liberation Sans" charset="0"/>
              </a:rPr>
              <a:t>(Adapted from A. G. Guy, Essentials of Materials Science, McGraw-Hill Book Company, New York, NY, 1976, p. 153.)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B242654-7AC0-4EE8-8E5E-8D3FB8FCF439}" type="slidenum">
              <a:rPr lang="en-US" sz="1200">
                <a:latin typeface="Liberation Sans" charset="0"/>
              </a:rPr>
              <a:pPr/>
              <a:t>19</a:t>
            </a:fld>
            <a:endParaRPr lang="en-US" sz="1200">
              <a:latin typeface="Liberation Sans" charset="0"/>
            </a:endParaRP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Liberation Sans" charset="0"/>
                <a:ea typeface="ＭＳ Ｐゴシック" panose="020B0600070205080204" pitchFamily="34" charset="-128"/>
              </a:rPr>
              <a:t>Imperfections in Solids</a:t>
            </a:r>
          </a:p>
        </p:txBody>
      </p:sp>
      <p:sp>
        <p:nvSpPr>
          <p:cNvPr id="5427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Liberation Sans" charset="0"/>
                <a:ea typeface="ＭＳ Ｐゴシック" panose="020B0600070205080204" pitchFamily="34" charset="-128"/>
              </a:rPr>
              <a:t>Screw Dislocation</a:t>
            </a:r>
          </a:p>
        </p:txBody>
      </p:sp>
      <p:sp>
        <p:nvSpPr>
          <p:cNvPr id="54276" name="Rectangle 6"/>
          <p:cNvSpPr>
            <a:spLocks noChangeArrowheads="1"/>
          </p:cNvSpPr>
          <p:nvPr/>
        </p:nvSpPr>
        <p:spPr bwMode="auto">
          <a:xfrm>
            <a:off x="3078163" y="5843588"/>
            <a:ext cx="3603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Liberation Sans" charset="0"/>
              </a:rPr>
              <a:t>Adapted from Fig. 4.5, </a:t>
            </a:r>
            <a:r>
              <a:rPr lang="en-US" sz="1200" i="1">
                <a:solidFill>
                  <a:srgbClr val="000000"/>
                </a:solidFill>
                <a:latin typeface="Liberation Sans" charset="0"/>
              </a:rPr>
              <a:t>Callister &amp; Rethwisch 9e</a:t>
            </a:r>
            <a:r>
              <a:rPr lang="en-US" sz="1000" b="1" i="1">
                <a:solidFill>
                  <a:srgbClr val="000000"/>
                </a:solidFill>
                <a:latin typeface="Liberation Sans" charset="0"/>
              </a:rPr>
              <a:t>.</a:t>
            </a:r>
          </a:p>
          <a:p>
            <a:r>
              <a:rPr lang="en-US" sz="1000">
                <a:latin typeface="Liberation Sans" charset="0"/>
              </a:rPr>
              <a:t>[Figure (b) from W. T. Read, Jr.,Dislocations in Crystals, </a:t>
            </a:r>
            <a:br>
              <a:rPr lang="en-US" sz="1000">
                <a:latin typeface="Liberation Sans" charset="0"/>
              </a:rPr>
            </a:br>
            <a:r>
              <a:rPr lang="en-US" sz="1000">
                <a:latin typeface="Liberation Sans" charset="0"/>
              </a:rPr>
              <a:t>McGraw-Hill Book Company, New York, NY, 1953.]</a:t>
            </a:r>
            <a:endParaRPr lang="en-US" sz="1000" i="1">
              <a:solidFill>
                <a:srgbClr val="000000"/>
              </a:solidFill>
              <a:latin typeface="Liberation Sans" charset="0"/>
            </a:endParaRPr>
          </a:p>
        </p:txBody>
      </p:sp>
      <p:pic>
        <p:nvPicPr>
          <p:cNvPr id="54277" name="Picture 7" descr="Figure 4_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906588"/>
            <a:ext cx="421798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Freeform 16"/>
          <p:cNvSpPr>
            <a:spLocks/>
          </p:cNvSpPr>
          <p:nvPr/>
        </p:nvSpPr>
        <p:spPr bwMode="auto">
          <a:xfrm>
            <a:off x="2247900" y="4548188"/>
            <a:ext cx="71438" cy="42862"/>
          </a:xfrm>
          <a:custGeom>
            <a:avLst/>
            <a:gdLst>
              <a:gd name="T0" fmla="*/ 0 w 45"/>
              <a:gd name="T1" fmla="*/ 2147483647 h 27"/>
              <a:gd name="T2" fmla="*/ 2147483647 w 45"/>
              <a:gd name="T3" fmla="*/ 2147483647 h 27"/>
              <a:gd name="T4" fmla="*/ 2147483647 w 45"/>
              <a:gd name="T5" fmla="*/ 0 h 27"/>
              <a:gd name="T6" fmla="*/ 0 w 45"/>
              <a:gd name="T7" fmla="*/ 2147483647 h 27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27"/>
              <a:gd name="T14" fmla="*/ 45 w 45"/>
              <a:gd name="T15" fmla="*/ 27 h 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27">
                <a:moveTo>
                  <a:pt x="0" y="15"/>
                </a:moveTo>
                <a:lnTo>
                  <a:pt x="33" y="27"/>
                </a:lnTo>
                <a:lnTo>
                  <a:pt x="45" y="0"/>
                </a:lnTo>
                <a:lnTo>
                  <a:pt x="0" y="15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rgbClr val="FF00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9" name="Line 17"/>
          <p:cNvSpPr>
            <a:spLocks noChangeShapeType="1"/>
          </p:cNvSpPr>
          <p:nvPr/>
        </p:nvSpPr>
        <p:spPr bwMode="auto">
          <a:xfrm flipV="1">
            <a:off x="2209800" y="4552950"/>
            <a:ext cx="104775" cy="61913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0" name="Rectangle 20"/>
          <p:cNvSpPr>
            <a:spLocks noChangeArrowheads="1"/>
          </p:cNvSpPr>
          <p:nvPr/>
        </p:nvSpPr>
        <p:spPr bwMode="auto">
          <a:xfrm>
            <a:off x="876300" y="5391150"/>
            <a:ext cx="657225" cy="11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54281" name="Text Box 19"/>
          <p:cNvSpPr txBox="1">
            <a:spLocks noChangeArrowheads="1"/>
          </p:cNvSpPr>
          <p:nvPr/>
        </p:nvSpPr>
        <p:spPr bwMode="auto">
          <a:xfrm>
            <a:off x="731838" y="5532438"/>
            <a:ext cx="1358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Liberation Sans" charset="0"/>
              </a:rPr>
              <a:t>Burgers vector </a:t>
            </a:r>
            <a:r>
              <a:rPr lang="en-US" sz="1200">
                <a:solidFill>
                  <a:srgbClr val="FF0066"/>
                </a:solidFill>
                <a:latin typeface="Liberation Sans" charset="0"/>
              </a:rPr>
              <a:t>b</a:t>
            </a:r>
          </a:p>
        </p:txBody>
      </p:sp>
      <p:sp>
        <p:nvSpPr>
          <p:cNvPr id="54282" name="Rectangle 22"/>
          <p:cNvSpPr>
            <a:spLocks noChangeArrowheads="1"/>
          </p:cNvSpPr>
          <p:nvPr/>
        </p:nvSpPr>
        <p:spPr bwMode="auto">
          <a:xfrm>
            <a:off x="309563" y="5110163"/>
            <a:ext cx="495300" cy="271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54283" name="Text Box 21"/>
          <p:cNvSpPr txBox="1">
            <a:spLocks noChangeArrowheads="1"/>
          </p:cNvSpPr>
          <p:nvPr/>
        </p:nvSpPr>
        <p:spPr bwMode="auto">
          <a:xfrm>
            <a:off x="-6350" y="5121275"/>
            <a:ext cx="93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200">
                <a:latin typeface="Liberation Sans" charset="0"/>
              </a:rPr>
              <a:t>Dislocation</a:t>
            </a:r>
          </a:p>
          <a:p>
            <a:pPr algn="ctr"/>
            <a:r>
              <a:rPr lang="en-US" sz="1200">
                <a:latin typeface="Liberation Sans" charset="0"/>
              </a:rPr>
              <a:t>line</a:t>
            </a:r>
          </a:p>
        </p:txBody>
      </p:sp>
      <p:sp>
        <p:nvSpPr>
          <p:cNvPr id="54284" name="Line 23"/>
          <p:cNvSpPr>
            <a:spLocks noChangeShapeType="1"/>
          </p:cNvSpPr>
          <p:nvPr/>
        </p:nvSpPr>
        <p:spPr bwMode="auto">
          <a:xfrm flipV="1">
            <a:off x="719138" y="2843213"/>
            <a:ext cx="0" cy="1957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5" name="Line 24"/>
          <p:cNvSpPr>
            <a:spLocks noChangeShapeType="1"/>
          </p:cNvSpPr>
          <p:nvPr/>
        </p:nvSpPr>
        <p:spPr bwMode="auto">
          <a:xfrm>
            <a:off x="2562225" y="3676650"/>
            <a:ext cx="0" cy="1957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6" name="Line 25"/>
          <p:cNvSpPr>
            <a:spLocks noChangeShapeType="1"/>
          </p:cNvSpPr>
          <p:nvPr/>
        </p:nvSpPr>
        <p:spPr bwMode="auto">
          <a:xfrm flipH="1">
            <a:off x="2562225" y="2733675"/>
            <a:ext cx="1924050" cy="947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7" name="Line 26"/>
          <p:cNvSpPr>
            <a:spLocks noChangeShapeType="1"/>
          </p:cNvSpPr>
          <p:nvPr/>
        </p:nvSpPr>
        <p:spPr bwMode="auto">
          <a:xfrm flipH="1" flipV="1">
            <a:off x="1971675" y="3390900"/>
            <a:ext cx="59055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8" name="Line 27"/>
          <p:cNvSpPr>
            <a:spLocks noChangeShapeType="1"/>
          </p:cNvSpPr>
          <p:nvPr/>
        </p:nvSpPr>
        <p:spPr bwMode="auto">
          <a:xfrm flipH="1" flipV="1">
            <a:off x="728663" y="2847975"/>
            <a:ext cx="738187" cy="357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9" name="Line 28"/>
          <p:cNvSpPr>
            <a:spLocks noChangeShapeType="1"/>
          </p:cNvSpPr>
          <p:nvPr/>
        </p:nvSpPr>
        <p:spPr bwMode="auto">
          <a:xfrm>
            <a:off x="1462088" y="3200400"/>
            <a:ext cx="514350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0" name="Line 29"/>
          <p:cNvSpPr>
            <a:spLocks noChangeShapeType="1"/>
          </p:cNvSpPr>
          <p:nvPr/>
        </p:nvSpPr>
        <p:spPr bwMode="auto">
          <a:xfrm flipV="1">
            <a:off x="719138" y="1909763"/>
            <a:ext cx="1938337" cy="938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1" name="Rectangle 33"/>
          <p:cNvSpPr>
            <a:spLocks noChangeArrowheads="1"/>
          </p:cNvSpPr>
          <p:nvPr/>
        </p:nvSpPr>
        <p:spPr bwMode="auto">
          <a:xfrm>
            <a:off x="466725" y="4781550"/>
            <a:ext cx="104775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54292" name="Oval 31"/>
          <p:cNvSpPr>
            <a:spLocks noChangeArrowheads="1"/>
          </p:cNvSpPr>
          <p:nvPr/>
        </p:nvSpPr>
        <p:spPr bwMode="auto">
          <a:xfrm rot="2563088">
            <a:off x="388938" y="4848225"/>
            <a:ext cx="277812" cy="239713"/>
          </a:xfrm>
          <a:prstGeom prst="ellips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54293" name="Rectangle 32"/>
          <p:cNvSpPr>
            <a:spLocks noChangeArrowheads="1"/>
          </p:cNvSpPr>
          <p:nvPr/>
        </p:nvSpPr>
        <p:spPr bwMode="auto">
          <a:xfrm rot="3514590">
            <a:off x="546894" y="4844257"/>
            <a:ext cx="142875" cy="1095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54294" name="Line 30"/>
          <p:cNvSpPr>
            <a:spLocks noChangeShapeType="1"/>
          </p:cNvSpPr>
          <p:nvPr/>
        </p:nvSpPr>
        <p:spPr bwMode="auto">
          <a:xfrm flipV="1">
            <a:off x="528638" y="4381500"/>
            <a:ext cx="1104900" cy="576263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295" name="Group 36"/>
          <p:cNvGrpSpPr>
            <a:grpSpLocks/>
          </p:cNvGrpSpPr>
          <p:nvPr/>
        </p:nvGrpSpPr>
        <p:grpSpPr bwMode="auto">
          <a:xfrm>
            <a:off x="519113" y="4819650"/>
            <a:ext cx="52387" cy="33338"/>
            <a:chOff x="327" y="3036"/>
            <a:chExt cx="33" cy="21"/>
          </a:xfrm>
        </p:grpSpPr>
        <p:sp>
          <p:nvSpPr>
            <p:cNvPr id="54320" name="Line 34"/>
            <p:cNvSpPr>
              <a:spLocks noChangeShapeType="1"/>
            </p:cNvSpPr>
            <p:nvPr/>
          </p:nvSpPr>
          <p:spPr bwMode="auto">
            <a:xfrm>
              <a:off x="345" y="3036"/>
              <a:ext cx="12" cy="21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21" name="Line 35"/>
            <p:cNvSpPr>
              <a:spLocks noChangeShapeType="1"/>
            </p:cNvSpPr>
            <p:nvPr/>
          </p:nvSpPr>
          <p:spPr bwMode="auto">
            <a:xfrm>
              <a:off x="327" y="3057"/>
              <a:ext cx="33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4296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2478088"/>
            <a:ext cx="3571875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sp>
        <p:nvSpPr>
          <p:cNvPr id="54297" name="Rectangle 38"/>
          <p:cNvSpPr>
            <a:spLocks noChangeArrowheads="1"/>
          </p:cNvSpPr>
          <p:nvPr/>
        </p:nvSpPr>
        <p:spPr bwMode="auto">
          <a:xfrm>
            <a:off x="4727575" y="5016500"/>
            <a:ext cx="274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200">
                <a:solidFill>
                  <a:srgbClr val="FF0066"/>
                </a:solidFill>
                <a:latin typeface="Liberation Sans" charset="0"/>
              </a:rPr>
              <a:t>b</a:t>
            </a:r>
          </a:p>
        </p:txBody>
      </p:sp>
      <p:sp>
        <p:nvSpPr>
          <p:cNvPr id="54298" name="Line 39"/>
          <p:cNvSpPr>
            <a:spLocks noChangeShapeType="1"/>
          </p:cNvSpPr>
          <p:nvPr/>
        </p:nvSpPr>
        <p:spPr bwMode="auto">
          <a:xfrm>
            <a:off x="5129213" y="5153025"/>
            <a:ext cx="214312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9" name="Line 40"/>
          <p:cNvSpPr>
            <a:spLocks noChangeShapeType="1"/>
          </p:cNvSpPr>
          <p:nvPr/>
        </p:nvSpPr>
        <p:spPr bwMode="auto">
          <a:xfrm flipV="1">
            <a:off x="5238750" y="3228975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0" name="Line 41"/>
          <p:cNvSpPr>
            <a:spLocks noChangeShapeType="1"/>
          </p:cNvSpPr>
          <p:nvPr/>
        </p:nvSpPr>
        <p:spPr bwMode="auto">
          <a:xfrm flipV="1">
            <a:off x="5238750" y="2995613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1" name="Line 42"/>
          <p:cNvSpPr>
            <a:spLocks noChangeShapeType="1"/>
          </p:cNvSpPr>
          <p:nvPr/>
        </p:nvSpPr>
        <p:spPr bwMode="auto">
          <a:xfrm flipV="1">
            <a:off x="5238750" y="2767013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2" name="Line 43"/>
          <p:cNvSpPr>
            <a:spLocks noChangeShapeType="1"/>
          </p:cNvSpPr>
          <p:nvPr/>
        </p:nvSpPr>
        <p:spPr bwMode="auto">
          <a:xfrm flipV="1">
            <a:off x="5238750" y="2533650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3" name="Line 44"/>
          <p:cNvSpPr>
            <a:spLocks noChangeShapeType="1"/>
          </p:cNvSpPr>
          <p:nvPr/>
        </p:nvSpPr>
        <p:spPr bwMode="auto">
          <a:xfrm>
            <a:off x="5272088" y="2509838"/>
            <a:ext cx="161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4" name="Line 45"/>
          <p:cNvSpPr>
            <a:spLocks noChangeShapeType="1"/>
          </p:cNvSpPr>
          <p:nvPr/>
        </p:nvSpPr>
        <p:spPr bwMode="auto">
          <a:xfrm>
            <a:off x="5497513" y="2509838"/>
            <a:ext cx="161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5" name="Line 46"/>
          <p:cNvSpPr>
            <a:spLocks noChangeShapeType="1"/>
          </p:cNvSpPr>
          <p:nvPr/>
        </p:nvSpPr>
        <p:spPr bwMode="auto">
          <a:xfrm>
            <a:off x="5724525" y="2509838"/>
            <a:ext cx="161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6" name="Line 47"/>
          <p:cNvSpPr>
            <a:spLocks noChangeShapeType="1"/>
          </p:cNvSpPr>
          <p:nvPr/>
        </p:nvSpPr>
        <p:spPr bwMode="auto">
          <a:xfrm>
            <a:off x="5949950" y="2509838"/>
            <a:ext cx="161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7" name="Line 48"/>
          <p:cNvSpPr>
            <a:spLocks noChangeShapeType="1"/>
          </p:cNvSpPr>
          <p:nvPr/>
        </p:nvSpPr>
        <p:spPr bwMode="auto">
          <a:xfrm>
            <a:off x="6176963" y="2509838"/>
            <a:ext cx="161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8" name="Line 49"/>
          <p:cNvSpPr>
            <a:spLocks noChangeShapeType="1"/>
          </p:cNvSpPr>
          <p:nvPr/>
        </p:nvSpPr>
        <p:spPr bwMode="auto">
          <a:xfrm>
            <a:off x="6403975" y="2509838"/>
            <a:ext cx="161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9" name="Line 50"/>
          <p:cNvSpPr>
            <a:spLocks noChangeShapeType="1"/>
          </p:cNvSpPr>
          <p:nvPr/>
        </p:nvSpPr>
        <p:spPr bwMode="auto">
          <a:xfrm>
            <a:off x="6629400" y="2509838"/>
            <a:ext cx="161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0" name="Line 51"/>
          <p:cNvSpPr>
            <a:spLocks noChangeShapeType="1"/>
          </p:cNvSpPr>
          <p:nvPr/>
        </p:nvSpPr>
        <p:spPr bwMode="auto">
          <a:xfrm>
            <a:off x="6856413" y="2509838"/>
            <a:ext cx="161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1" name="Line 52"/>
          <p:cNvSpPr>
            <a:spLocks noChangeShapeType="1"/>
          </p:cNvSpPr>
          <p:nvPr/>
        </p:nvSpPr>
        <p:spPr bwMode="auto">
          <a:xfrm>
            <a:off x="7081838" y="2509838"/>
            <a:ext cx="161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2" name="Line 53"/>
          <p:cNvSpPr>
            <a:spLocks noChangeShapeType="1"/>
          </p:cNvSpPr>
          <p:nvPr/>
        </p:nvSpPr>
        <p:spPr bwMode="auto">
          <a:xfrm>
            <a:off x="7308850" y="2509838"/>
            <a:ext cx="161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3" name="Line 54"/>
          <p:cNvSpPr>
            <a:spLocks noChangeShapeType="1"/>
          </p:cNvSpPr>
          <p:nvPr/>
        </p:nvSpPr>
        <p:spPr bwMode="auto">
          <a:xfrm>
            <a:off x="7535863" y="2509838"/>
            <a:ext cx="161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4" name="Line 55"/>
          <p:cNvSpPr>
            <a:spLocks noChangeShapeType="1"/>
          </p:cNvSpPr>
          <p:nvPr/>
        </p:nvSpPr>
        <p:spPr bwMode="auto">
          <a:xfrm>
            <a:off x="7761288" y="2509838"/>
            <a:ext cx="161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5" name="Line 56"/>
          <p:cNvSpPr>
            <a:spLocks noChangeShapeType="1"/>
          </p:cNvSpPr>
          <p:nvPr/>
        </p:nvSpPr>
        <p:spPr bwMode="auto">
          <a:xfrm>
            <a:off x="7988300" y="2509838"/>
            <a:ext cx="161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6" name="Line 57"/>
          <p:cNvSpPr>
            <a:spLocks noChangeShapeType="1"/>
          </p:cNvSpPr>
          <p:nvPr/>
        </p:nvSpPr>
        <p:spPr bwMode="auto">
          <a:xfrm>
            <a:off x="8215313" y="2509838"/>
            <a:ext cx="161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7" name="Text Box 58"/>
          <p:cNvSpPr txBox="1">
            <a:spLocks noChangeArrowheads="1"/>
          </p:cNvSpPr>
          <p:nvPr/>
        </p:nvSpPr>
        <p:spPr bwMode="auto">
          <a:xfrm>
            <a:off x="2582863" y="5689600"/>
            <a:ext cx="493712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Liberation Sans" charset="0"/>
              </a:rPr>
              <a:t>(a)</a:t>
            </a:r>
          </a:p>
        </p:txBody>
      </p:sp>
      <p:sp>
        <p:nvSpPr>
          <p:cNvPr id="54318" name="Text Box 59"/>
          <p:cNvSpPr txBox="1">
            <a:spLocks noChangeArrowheads="1"/>
          </p:cNvSpPr>
          <p:nvPr/>
        </p:nvSpPr>
        <p:spPr bwMode="auto">
          <a:xfrm>
            <a:off x="6624638" y="5480050"/>
            <a:ext cx="493712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Liberation Sans" charset="0"/>
              </a:rPr>
              <a:t>(b)</a:t>
            </a:r>
          </a:p>
        </p:txBody>
      </p:sp>
      <p:sp>
        <p:nvSpPr>
          <p:cNvPr id="54319" name="Text Box 60"/>
          <p:cNvSpPr txBox="1">
            <a:spLocks noChangeArrowheads="1"/>
          </p:cNvSpPr>
          <p:nvPr/>
        </p:nvSpPr>
        <p:spPr bwMode="auto">
          <a:xfrm>
            <a:off x="471488" y="1374775"/>
            <a:ext cx="3009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800">
                <a:solidFill>
                  <a:srgbClr val="0000FF"/>
                </a:solidFill>
                <a:latin typeface="Liberation Sans" charset="0"/>
              </a:rPr>
              <a:t>Screw Dislocation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D45DABF-65BA-43FE-9E91-2F9559203FE8}" type="slidenum">
              <a:rPr lang="en-US" sz="1200">
                <a:latin typeface="Liberation Sans" charset="0"/>
              </a:rPr>
              <a:pPr/>
              <a:t>2</a:t>
            </a:fld>
            <a:endParaRPr lang="en-US" sz="1200">
              <a:latin typeface="Liberation Sans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90663"/>
            <a:ext cx="7772400" cy="2133600"/>
          </a:xfrm>
        </p:spPr>
        <p:txBody>
          <a:bodyPr/>
          <a:lstStyle/>
          <a:p>
            <a:r>
              <a:rPr lang="en-US" sz="2800">
                <a:solidFill>
                  <a:schemeClr val="accent2"/>
                </a:solidFill>
                <a:latin typeface="Liberation Sans" charset="0"/>
                <a:ea typeface="ＭＳ Ｐゴシック" panose="020B0600070205080204" pitchFamily="34" charset="-128"/>
              </a:rPr>
              <a:t>Solidification</a:t>
            </a:r>
            <a:r>
              <a:rPr lang="en-US" sz="2400">
                <a:latin typeface="Liberation Sans" charset="0"/>
                <a:ea typeface="ＭＳ Ｐゴシック" panose="020B0600070205080204" pitchFamily="34" charset="-128"/>
              </a:rPr>
              <a:t>- result of casting of molten material</a:t>
            </a:r>
          </a:p>
          <a:p>
            <a:pPr lvl="1"/>
            <a:r>
              <a:rPr lang="en-US" sz="2000">
                <a:latin typeface="Liberation Sans" charset="0"/>
                <a:ea typeface="ＭＳ Ｐゴシック" panose="020B0600070205080204" pitchFamily="34" charset="-128"/>
              </a:rPr>
              <a:t>2 steps</a:t>
            </a:r>
          </a:p>
          <a:p>
            <a:pPr lvl="2"/>
            <a:r>
              <a:rPr lang="en-US" sz="1800">
                <a:latin typeface="Liberation Sans" charset="0"/>
                <a:ea typeface="ＭＳ Ｐゴシック" panose="020B0600070205080204" pitchFamily="34" charset="-128"/>
              </a:rPr>
              <a:t>Nuclei form </a:t>
            </a:r>
          </a:p>
          <a:p>
            <a:pPr lvl="2"/>
            <a:r>
              <a:rPr lang="en-US" sz="1800">
                <a:latin typeface="Liberation Sans" charset="0"/>
                <a:ea typeface="ＭＳ Ｐゴシック" panose="020B0600070205080204" pitchFamily="34" charset="-128"/>
              </a:rPr>
              <a:t>Nuclei grow to form crystals – grain structure</a:t>
            </a:r>
          </a:p>
          <a:p>
            <a:r>
              <a:rPr lang="en-US" sz="2400">
                <a:latin typeface="Liberation Sans" charset="0"/>
                <a:ea typeface="ＭＳ Ｐゴシック" panose="020B0600070205080204" pitchFamily="34" charset="-128"/>
              </a:rPr>
              <a:t>Start with a molten material – all liquid</a:t>
            </a:r>
            <a:endParaRPr lang="en-US" sz="2800">
              <a:latin typeface="Liberation Sans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iberation Sans" charset="0"/>
                <a:ea typeface="ＭＳ Ｐゴシック" panose="020B0600070205080204" pitchFamily="34" charset="-128"/>
              </a:rPr>
              <a:t>Imperfections in Solids</a:t>
            </a:r>
          </a:p>
        </p:txBody>
      </p:sp>
      <p:sp>
        <p:nvSpPr>
          <p:cNvPr id="57398" name="Rectangle 54"/>
          <p:cNvSpPr>
            <a:spLocks noChangeArrowheads="1"/>
          </p:cNvSpPr>
          <p:nvPr/>
        </p:nvSpPr>
        <p:spPr bwMode="auto">
          <a:xfrm>
            <a:off x="693738" y="5792788"/>
            <a:ext cx="77724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latin typeface="Liberation Sans" charset="0"/>
              </a:rPr>
              <a:t>Crystals grow until they meet each other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4470400" y="3605213"/>
            <a:ext cx="3819525" cy="2079625"/>
            <a:chOff x="4470400" y="3605213"/>
            <a:chExt cx="3819667" cy="2080399"/>
          </a:xfrm>
        </p:grpSpPr>
        <p:sp>
          <p:nvSpPr>
            <p:cNvPr id="17438" name="Rectangle 41"/>
            <p:cNvSpPr>
              <a:spLocks noChangeArrowheads="1"/>
            </p:cNvSpPr>
            <p:nvPr/>
          </p:nvSpPr>
          <p:spPr bwMode="auto">
            <a:xfrm>
              <a:off x="4470400" y="5408613"/>
              <a:ext cx="381966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1200">
                  <a:solidFill>
                    <a:srgbClr val="000000"/>
                  </a:solidFill>
                  <a:latin typeface="Liberation Sans" charset="0"/>
                </a:rPr>
                <a:t>Adapted from Fig. 4.15 (b), </a:t>
              </a:r>
              <a:r>
                <a:rPr lang="en-US" sz="1200" i="1">
                  <a:solidFill>
                    <a:srgbClr val="000000"/>
                  </a:solidFill>
                  <a:latin typeface="Liberation Sans" charset="0"/>
                </a:rPr>
                <a:t>Callister &amp; Rethwisch 9e.</a:t>
              </a:r>
            </a:p>
          </p:txBody>
        </p:sp>
        <p:grpSp>
          <p:nvGrpSpPr>
            <p:cNvPr id="17439" name="Group 57"/>
            <p:cNvGrpSpPr>
              <a:grpSpLocks/>
            </p:cNvGrpSpPr>
            <p:nvPr/>
          </p:nvGrpSpPr>
          <p:grpSpPr bwMode="auto">
            <a:xfrm>
              <a:off x="6005513" y="3605213"/>
              <a:ext cx="1854200" cy="1433513"/>
              <a:chOff x="3783" y="2271"/>
              <a:chExt cx="1168" cy="903"/>
            </a:xfrm>
          </p:grpSpPr>
          <p:pic>
            <p:nvPicPr>
              <p:cNvPr id="17442" name="Picture 3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3" y="2271"/>
                <a:ext cx="1168" cy="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43" name="Rectangle 28"/>
              <p:cNvSpPr>
                <a:spLocks noChangeArrowheads="1"/>
              </p:cNvSpPr>
              <p:nvPr/>
            </p:nvSpPr>
            <p:spPr bwMode="auto">
              <a:xfrm>
                <a:off x="3792" y="2289"/>
                <a:ext cx="1152" cy="86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sp>
          <p:nvSpPr>
            <p:cNvPr id="17440" name="Line 29"/>
            <p:cNvSpPr>
              <a:spLocks noChangeShapeType="1"/>
            </p:cNvSpPr>
            <p:nvPr/>
          </p:nvSpPr>
          <p:spPr bwMode="auto">
            <a:xfrm>
              <a:off x="5410200" y="4319588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Text Box 33"/>
            <p:cNvSpPr txBox="1">
              <a:spLocks noChangeArrowheads="1"/>
            </p:cNvSpPr>
            <p:nvPr/>
          </p:nvSpPr>
          <p:spPr bwMode="auto">
            <a:xfrm>
              <a:off x="6010275" y="5083176"/>
              <a:ext cx="18081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sz="2000">
                  <a:latin typeface="Liberation Sans" charset="0"/>
                </a:rPr>
                <a:t>grain structure</a:t>
              </a: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2819400" y="3633788"/>
            <a:ext cx="2457450" cy="1847850"/>
            <a:chOff x="2819400" y="3633788"/>
            <a:chExt cx="2457451" cy="1847850"/>
          </a:xfrm>
        </p:grpSpPr>
        <p:sp>
          <p:nvSpPr>
            <p:cNvPr id="17424" name="Line 25"/>
            <p:cNvSpPr>
              <a:spLocks noChangeShapeType="1"/>
            </p:cNvSpPr>
            <p:nvPr/>
          </p:nvSpPr>
          <p:spPr bwMode="auto">
            <a:xfrm>
              <a:off x="2819400" y="4319588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Text Box 32"/>
            <p:cNvSpPr txBox="1">
              <a:spLocks noChangeArrowheads="1"/>
            </p:cNvSpPr>
            <p:nvPr/>
          </p:nvSpPr>
          <p:spPr bwMode="auto">
            <a:xfrm>
              <a:off x="3271838" y="5084763"/>
              <a:ext cx="20050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sz="2000">
                  <a:latin typeface="Liberation Sans" charset="0"/>
                </a:rPr>
                <a:t>crystals growing</a:t>
              </a:r>
            </a:p>
          </p:txBody>
        </p:sp>
        <p:sp>
          <p:nvSpPr>
            <p:cNvPr id="17426" name="Line 38"/>
            <p:cNvSpPr>
              <a:spLocks noChangeShapeType="1"/>
            </p:cNvSpPr>
            <p:nvPr/>
          </p:nvSpPr>
          <p:spPr bwMode="auto">
            <a:xfrm flipV="1">
              <a:off x="3810000" y="4700588"/>
              <a:ext cx="152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Line 40"/>
            <p:cNvSpPr>
              <a:spLocks noChangeShapeType="1"/>
            </p:cNvSpPr>
            <p:nvPr/>
          </p:nvSpPr>
          <p:spPr bwMode="auto">
            <a:xfrm flipV="1">
              <a:off x="3048000" y="4624388"/>
              <a:ext cx="5334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28" name="Group 55"/>
            <p:cNvGrpSpPr>
              <a:grpSpLocks/>
            </p:cNvGrpSpPr>
            <p:nvPr/>
          </p:nvGrpSpPr>
          <p:grpSpPr bwMode="auto">
            <a:xfrm>
              <a:off x="3429000" y="3633788"/>
              <a:ext cx="1828800" cy="1371600"/>
              <a:chOff x="2160" y="2289"/>
              <a:chExt cx="1152" cy="864"/>
            </a:xfrm>
          </p:grpSpPr>
          <p:sp>
            <p:nvSpPr>
              <p:cNvPr id="17429" name="Rectangle 27"/>
              <p:cNvSpPr>
                <a:spLocks noChangeArrowheads="1"/>
              </p:cNvSpPr>
              <p:nvPr/>
            </p:nvSpPr>
            <p:spPr bwMode="auto">
              <a:xfrm>
                <a:off x="2160" y="2289"/>
                <a:ext cx="1152" cy="86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17430" name="Freeform 46"/>
              <p:cNvSpPr>
                <a:spLocks/>
              </p:cNvSpPr>
              <p:nvPr/>
            </p:nvSpPr>
            <p:spPr bwMode="auto">
              <a:xfrm>
                <a:off x="2291" y="2685"/>
                <a:ext cx="89" cy="77"/>
              </a:xfrm>
              <a:custGeom>
                <a:avLst/>
                <a:gdLst>
                  <a:gd name="T0" fmla="*/ 56 w 89"/>
                  <a:gd name="T1" fmla="*/ 16 h 77"/>
                  <a:gd name="T2" fmla="*/ 10 w 89"/>
                  <a:gd name="T3" fmla="*/ 13 h 77"/>
                  <a:gd name="T4" fmla="*/ 0 w 89"/>
                  <a:gd name="T5" fmla="*/ 29 h 77"/>
                  <a:gd name="T6" fmla="*/ 34 w 89"/>
                  <a:gd name="T7" fmla="*/ 77 h 77"/>
                  <a:gd name="T8" fmla="*/ 77 w 89"/>
                  <a:gd name="T9" fmla="*/ 61 h 77"/>
                  <a:gd name="T10" fmla="*/ 37 w 89"/>
                  <a:gd name="T11" fmla="*/ 8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77"/>
                  <a:gd name="T20" fmla="*/ 89 w 89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77">
                    <a:moveTo>
                      <a:pt x="56" y="16"/>
                    </a:moveTo>
                    <a:cubicBezTo>
                      <a:pt x="42" y="2"/>
                      <a:pt x="43" y="0"/>
                      <a:pt x="10" y="13"/>
                    </a:cubicBezTo>
                    <a:cubicBezTo>
                      <a:pt x="4" y="15"/>
                      <a:pt x="0" y="29"/>
                      <a:pt x="0" y="29"/>
                    </a:cubicBezTo>
                    <a:cubicBezTo>
                      <a:pt x="5" y="59"/>
                      <a:pt x="5" y="68"/>
                      <a:pt x="34" y="77"/>
                    </a:cubicBezTo>
                    <a:cubicBezTo>
                      <a:pt x="55" y="72"/>
                      <a:pt x="63" y="74"/>
                      <a:pt x="77" y="61"/>
                    </a:cubicBezTo>
                    <a:cubicBezTo>
                      <a:pt x="89" y="27"/>
                      <a:pt x="66" y="8"/>
                      <a:pt x="37" y="8"/>
                    </a:cubicBezTo>
                  </a:path>
                </a:pathLst>
              </a:custGeom>
              <a:solidFill>
                <a:srgbClr val="6D6D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1" name="Freeform 47"/>
              <p:cNvSpPr>
                <a:spLocks/>
              </p:cNvSpPr>
              <p:nvPr/>
            </p:nvSpPr>
            <p:spPr bwMode="auto">
              <a:xfrm>
                <a:off x="2600" y="2421"/>
                <a:ext cx="73" cy="107"/>
              </a:xfrm>
              <a:custGeom>
                <a:avLst/>
                <a:gdLst>
                  <a:gd name="T0" fmla="*/ 59 w 73"/>
                  <a:gd name="T1" fmla="*/ 102 h 107"/>
                  <a:gd name="T2" fmla="*/ 24 w 73"/>
                  <a:gd name="T3" fmla="*/ 78 h 107"/>
                  <a:gd name="T4" fmla="*/ 0 w 73"/>
                  <a:gd name="T5" fmla="*/ 35 h 107"/>
                  <a:gd name="T6" fmla="*/ 56 w 73"/>
                  <a:gd name="T7" fmla="*/ 16 h 107"/>
                  <a:gd name="T8" fmla="*/ 72 w 73"/>
                  <a:gd name="T9" fmla="*/ 59 h 107"/>
                  <a:gd name="T10" fmla="*/ 69 w 73"/>
                  <a:gd name="T11" fmla="*/ 94 h 107"/>
                  <a:gd name="T12" fmla="*/ 59 w 73"/>
                  <a:gd name="T13" fmla="*/ 102 h 1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"/>
                  <a:gd name="T22" fmla="*/ 0 h 107"/>
                  <a:gd name="T23" fmla="*/ 73 w 73"/>
                  <a:gd name="T24" fmla="*/ 107 h 1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" h="107">
                    <a:moveTo>
                      <a:pt x="59" y="102"/>
                    </a:moveTo>
                    <a:cubicBezTo>
                      <a:pt x="40" y="95"/>
                      <a:pt x="39" y="87"/>
                      <a:pt x="24" y="78"/>
                    </a:cubicBezTo>
                    <a:cubicBezTo>
                      <a:pt x="19" y="60"/>
                      <a:pt x="15" y="44"/>
                      <a:pt x="0" y="35"/>
                    </a:cubicBezTo>
                    <a:cubicBezTo>
                      <a:pt x="5" y="0"/>
                      <a:pt x="15" y="14"/>
                      <a:pt x="56" y="16"/>
                    </a:cubicBezTo>
                    <a:cubicBezTo>
                      <a:pt x="65" y="27"/>
                      <a:pt x="66" y="45"/>
                      <a:pt x="72" y="59"/>
                    </a:cubicBezTo>
                    <a:cubicBezTo>
                      <a:pt x="71" y="70"/>
                      <a:pt x="73" y="83"/>
                      <a:pt x="69" y="94"/>
                    </a:cubicBezTo>
                    <a:cubicBezTo>
                      <a:pt x="66" y="100"/>
                      <a:pt x="41" y="107"/>
                      <a:pt x="59" y="102"/>
                    </a:cubicBezTo>
                    <a:close/>
                  </a:path>
                </a:pathLst>
              </a:custGeom>
              <a:solidFill>
                <a:srgbClr val="6D6D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2" name="Freeform 48"/>
              <p:cNvSpPr>
                <a:spLocks/>
              </p:cNvSpPr>
              <p:nvPr/>
            </p:nvSpPr>
            <p:spPr bwMode="auto">
              <a:xfrm>
                <a:off x="3006" y="2398"/>
                <a:ext cx="128" cy="76"/>
              </a:xfrm>
              <a:custGeom>
                <a:avLst/>
                <a:gdLst>
                  <a:gd name="T0" fmla="*/ 128 w 128"/>
                  <a:gd name="T1" fmla="*/ 4 h 76"/>
                  <a:gd name="T2" fmla="*/ 96 w 128"/>
                  <a:gd name="T3" fmla="*/ 54 h 76"/>
                  <a:gd name="T4" fmla="*/ 67 w 128"/>
                  <a:gd name="T5" fmla="*/ 76 h 76"/>
                  <a:gd name="T6" fmla="*/ 16 w 128"/>
                  <a:gd name="T7" fmla="*/ 68 h 76"/>
                  <a:gd name="T8" fmla="*/ 11 w 128"/>
                  <a:gd name="T9" fmla="*/ 33 h 76"/>
                  <a:gd name="T10" fmla="*/ 75 w 128"/>
                  <a:gd name="T11" fmla="*/ 1 h 76"/>
                  <a:gd name="T12" fmla="*/ 120 w 128"/>
                  <a:gd name="T13" fmla="*/ 4 h 76"/>
                  <a:gd name="T14" fmla="*/ 125 w 128"/>
                  <a:gd name="T15" fmla="*/ 12 h 76"/>
                  <a:gd name="T16" fmla="*/ 128 w 128"/>
                  <a:gd name="T17" fmla="*/ 4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8"/>
                  <a:gd name="T28" fmla="*/ 0 h 76"/>
                  <a:gd name="T29" fmla="*/ 128 w 128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8" h="76">
                    <a:moveTo>
                      <a:pt x="128" y="4"/>
                    </a:moveTo>
                    <a:cubicBezTo>
                      <a:pt x="119" y="26"/>
                      <a:pt x="122" y="47"/>
                      <a:pt x="96" y="54"/>
                    </a:cubicBezTo>
                    <a:cubicBezTo>
                      <a:pt x="88" y="65"/>
                      <a:pt x="79" y="72"/>
                      <a:pt x="67" y="76"/>
                    </a:cubicBezTo>
                    <a:cubicBezTo>
                      <a:pt x="47" y="74"/>
                      <a:pt x="33" y="71"/>
                      <a:pt x="16" y="68"/>
                    </a:cubicBezTo>
                    <a:cubicBezTo>
                      <a:pt x="2" y="62"/>
                      <a:pt x="0" y="43"/>
                      <a:pt x="11" y="33"/>
                    </a:cubicBezTo>
                    <a:cubicBezTo>
                      <a:pt x="20" y="23"/>
                      <a:pt x="61" y="6"/>
                      <a:pt x="75" y="1"/>
                    </a:cubicBezTo>
                    <a:cubicBezTo>
                      <a:pt x="90" y="2"/>
                      <a:pt x="105" y="0"/>
                      <a:pt x="120" y="4"/>
                    </a:cubicBezTo>
                    <a:cubicBezTo>
                      <a:pt x="123" y="4"/>
                      <a:pt x="121" y="12"/>
                      <a:pt x="125" y="12"/>
                    </a:cubicBezTo>
                    <a:cubicBezTo>
                      <a:pt x="127" y="12"/>
                      <a:pt x="127" y="6"/>
                      <a:pt x="128" y="4"/>
                    </a:cubicBezTo>
                    <a:close/>
                  </a:path>
                </a:pathLst>
              </a:custGeom>
              <a:solidFill>
                <a:srgbClr val="6D6D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3" name="Freeform 49"/>
              <p:cNvSpPr>
                <a:spLocks/>
              </p:cNvSpPr>
              <p:nvPr/>
            </p:nvSpPr>
            <p:spPr bwMode="auto">
              <a:xfrm>
                <a:off x="3144" y="2703"/>
                <a:ext cx="67" cy="141"/>
              </a:xfrm>
              <a:custGeom>
                <a:avLst/>
                <a:gdLst>
                  <a:gd name="T0" fmla="*/ 16 w 67"/>
                  <a:gd name="T1" fmla="*/ 2 h 141"/>
                  <a:gd name="T2" fmla="*/ 32 w 67"/>
                  <a:gd name="T3" fmla="*/ 10 h 141"/>
                  <a:gd name="T4" fmla="*/ 43 w 67"/>
                  <a:gd name="T5" fmla="*/ 21 h 141"/>
                  <a:gd name="T6" fmla="*/ 51 w 67"/>
                  <a:gd name="T7" fmla="*/ 45 h 141"/>
                  <a:gd name="T8" fmla="*/ 29 w 67"/>
                  <a:gd name="T9" fmla="*/ 141 h 141"/>
                  <a:gd name="T10" fmla="*/ 0 w 67"/>
                  <a:gd name="T11" fmla="*/ 117 h 141"/>
                  <a:gd name="T12" fmla="*/ 16 w 67"/>
                  <a:gd name="T13" fmla="*/ 2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141"/>
                  <a:gd name="T23" fmla="*/ 67 w 67"/>
                  <a:gd name="T24" fmla="*/ 141 h 1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141">
                    <a:moveTo>
                      <a:pt x="16" y="2"/>
                    </a:moveTo>
                    <a:cubicBezTo>
                      <a:pt x="27" y="16"/>
                      <a:pt x="12" y="0"/>
                      <a:pt x="32" y="10"/>
                    </a:cubicBezTo>
                    <a:cubicBezTo>
                      <a:pt x="36" y="12"/>
                      <a:pt x="39" y="17"/>
                      <a:pt x="43" y="21"/>
                    </a:cubicBezTo>
                    <a:cubicBezTo>
                      <a:pt x="45" y="29"/>
                      <a:pt x="51" y="45"/>
                      <a:pt x="51" y="45"/>
                    </a:cubicBezTo>
                    <a:cubicBezTo>
                      <a:pt x="49" y="86"/>
                      <a:pt x="67" y="126"/>
                      <a:pt x="29" y="141"/>
                    </a:cubicBezTo>
                    <a:cubicBezTo>
                      <a:pt x="5" y="137"/>
                      <a:pt x="7" y="136"/>
                      <a:pt x="0" y="117"/>
                    </a:cubicBezTo>
                    <a:cubicBezTo>
                      <a:pt x="2" y="87"/>
                      <a:pt x="16" y="28"/>
                      <a:pt x="16" y="2"/>
                    </a:cubicBezTo>
                    <a:close/>
                  </a:path>
                </a:pathLst>
              </a:custGeom>
              <a:solidFill>
                <a:srgbClr val="6D6D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4" name="Freeform 50"/>
              <p:cNvSpPr>
                <a:spLocks/>
              </p:cNvSpPr>
              <p:nvPr/>
            </p:nvSpPr>
            <p:spPr bwMode="auto">
              <a:xfrm>
                <a:off x="2959" y="2949"/>
                <a:ext cx="108" cy="120"/>
              </a:xfrm>
              <a:custGeom>
                <a:avLst/>
                <a:gdLst>
                  <a:gd name="T0" fmla="*/ 86 w 108"/>
                  <a:gd name="T1" fmla="*/ 27 h 120"/>
                  <a:gd name="T2" fmla="*/ 102 w 108"/>
                  <a:gd name="T3" fmla="*/ 94 h 120"/>
                  <a:gd name="T4" fmla="*/ 94 w 108"/>
                  <a:gd name="T5" fmla="*/ 120 h 120"/>
                  <a:gd name="T6" fmla="*/ 38 w 108"/>
                  <a:gd name="T7" fmla="*/ 86 h 120"/>
                  <a:gd name="T8" fmla="*/ 14 w 108"/>
                  <a:gd name="T9" fmla="*/ 62 h 120"/>
                  <a:gd name="T10" fmla="*/ 30 w 108"/>
                  <a:gd name="T11" fmla="*/ 0 h 120"/>
                  <a:gd name="T12" fmla="*/ 92 w 108"/>
                  <a:gd name="T13" fmla="*/ 46 h 1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120"/>
                  <a:gd name="T23" fmla="*/ 108 w 108"/>
                  <a:gd name="T24" fmla="*/ 120 h 1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120">
                    <a:moveTo>
                      <a:pt x="86" y="27"/>
                    </a:moveTo>
                    <a:cubicBezTo>
                      <a:pt x="91" y="50"/>
                      <a:pt x="89" y="73"/>
                      <a:pt x="102" y="94"/>
                    </a:cubicBezTo>
                    <a:cubicBezTo>
                      <a:pt x="105" y="105"/>
                      <a:pt x="108" y="116"/>
                      <a:pt x="94" y="120"/>
                    </a:cubicBezTo>
                    <a:cubicBezTo>
                      <a:pt x="63" y="116"/>
                      <a:pt x="57" y="90"/>
                      <a:pt x="38" y="86"/>
                    </a:cubicBezTo>
                    <a:cubicBezTo>
                      <a:pt x="31" y="77"/>
                      <a:pt x="22" y="68"/>
                      <a:pt x="14" y="62"/>
                    </a:cubicBezTo>
                    <a:cubicBezTo>
                      <a:pt x="7" y="37"/>
                      <a:pt x="0" y="6"/>
                      <a:pt x="30" y="0"/>
                    </a:cubicBezTo>
                    <a:cubicBezTo>
                      <a:pt x="68" y="3"/>
                      <a:pt x="92" y="4"/>
                      <a:pt x="92" y="46"/>
                    </a:cubicBezTo>
                  </a:path>
                </a:pathLst>
              </a:custGeom>
              <a:solidFill>
                <a:srgbClr val="6D6D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5" name="Freeform 51"/>
              <p:cNvSpPr>
                <a:spLocks/>
              </p:cNvSpPr>
              <p:nvPr/>
            </p:nvSpPr>
            <p:spPr bwMode="auto">
              <a:xfrm>
                <a:off x="2779" y="2709"/>
                <a:ext cx="133" cy="88"/>
              </a:xfrm>
              <a:custGeom>
                <a:avLst/>
                <a:gdLst>
                  <a:gd name="T0" fmla="*/ 77 w 133"/>
                  <a:gd name="T1" fmla="*/ 88 h 88"/>
                  <a:gd name="T2" fmla="*/ 32 w 133"/>
                  <a:gd name="T3" fmla="*/ 78 h 88"/>
                  <a:gd name="T4" fmla="*/ 10 w 133"/>
                  <a:gd name="T5" fmla="*/ 62 h 88"/>
                  <a:gd name="T6" fmla="*/ 0 w 133"/>
                  <a:gd name="T7" fmla="*/ 30 h 88"/>
                  <a:gd name="T8" fmla="*/ 104 w 133"/>
                  <a:gd name="T9" fmla="*/ 24 h 88"/>
                  <a:gd name="T10" fmla="*/ 133 w 133"/>
                  <a:gd name="T11" fmla="*/ 54 h 88"/>
                  <a:gd name="T12" fmla="*/ 128 w 133"/>
                  <a:gd name="T13" fmla="*/ 78 h 88"/>
                  <a:gd name="T14" fmla="*/ 104 w 133"/>
                  <a:gd name="T15" fmla="*/ 86 h 88"/>
                  <a:gd name="T16" fmla="*/ 56 w 133"/>
                  <a:gd name="T17" fmla="*/ 80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3"/>
                  <a:gd name="T28" fmla="*/ 0 h 88"/>
                  <a:gd name="T29" fmla="*/ 133 w 133"/>
                  <a:gd name="T30" fmla="*/ 88 h 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3" h="88">
                    <a:moveTo>
                      <a:pt x="77" y="88"/>
                    </a:moveTo>
                    <a:cubicBezTo>
                      <a:pt x="60" y="86"/>
                      <a:pt x="47" y="81"/>
                      <a:pt x="32" y="78"/>
                    </a:cubicBezTo>
                    <a:cubicBezTo>
                      <a:pt x="25" y="71"/>
                      <a:pt x="17" y="68"/>
                      <a:pt x="10" y="62"/>
                    </a:cubicBezTo>
                    <a:cubicBezTo>
                      <a:pt x="7" y="51"/>
                      <a:pt x="2" y="40"/>
                      <a:pt x="0" y="30"/>
                    </a:cubicBezTo>
                    <a:cubicBezTo>
                      <a:pt x="5" y="0"/>
                      <a:pt x="92" y="23"/>
                      <a:pt x="104" y="24"/>
                    </a:cubicBezTo>
                    <a:cubicBezTo>
                      <a:pt x="131" y="28"/>
                      <a:pt x="129" y="23"/>
                      <a:pt x="133" y="54"/>
                    </a:cubicBezTo>
                    <a:cubicBezTo>
                      <a:pt x="131" y="62"/>
                      <a:pt x="133" y="72"/>
                      <a:pt x="128" y="78"/>
                    </a:cubicBezTo>
                    <a:cubicBezTo>
                      <a:pt x="122" y="83"/>
                      <a:pt x="104" y="86"/>
                      <a:pt x="104" y="86"/>
                    </a:cubicBezTo>
                    <a:cubicBezTo>
                      <a:pt x="88" y="84"/>
                      <a:pt x="56" y="80"/>
                      <a:pt x="56" y="80"/>
                    </a:cubicBezTo>
                  </a:path>
                </a:pathLst>
              </a:custGeom>
              <a:solidFill>
                <a:srgbClr val="6D6D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6" name="Freeform 52"/>
              <p:cNvSpPr>
                <a:spLocks/>
              </p:cNvSpPr>
              <p:nvPr/>
            </p:nvSpPr>
            <p:spPr bwMode="auto">
              <a:xfrm>
                <a:off x="2458" y="2901"/>
                <a:ext cx="105" cy="86"/>
              </a:xfrm>
              <a:custGeom>
                <a:avLst/>
                <a:gdLst>
                  <a:gd name="T0" fmla="*/ 81 w 105"/>
                  <a:gd name="T1" fmla="*/ 16 h 86"/>
                  <a:gd name="T2" fmla="*/ 22 w 105"/>
                  <a:gd name="T3" fmla="*/ 14 h 86"/>
                  <a:gd name="T4" fmla="*/ 6 w 105"/>
                  <a:gd name="T5" fmla="*/ 24 h 86"/>
                  <a:gd name="T6" fmla="*/ 25 w 105"/>
                  <a:gd name="T7" fmla="*/ 78 h 86"/>
                  <a:gd name="T8" fmla="*/ 49 w 105"/>
                  <a:gd name="T9" fmla="*/ 86 h 86"/>
                  <a:gd name="T10" fmla="*/ 89 w 105"/>
                  <a:gd name="T11" fmla="*/ 83 h 86"/>
                  <a:gd name="T12" fmla="*/ 105 w 105"/>
                  <a:gd name="T13" fmla="*/ 62 h 86"/>
                  <a:gd name="T14" fmla="*/ 81 w 105"/>
                  <a:gd name="T15" fmla="*/ 22 h 86"/>
                  <a:gd name="T16" fmla="*/ 57 w 105"/>
                  <a:gd name="T17" fmla="*/ 11 h 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5"/>
                  <a:gd name="T28" fmla="*/ 0 h 86"/>
                  <a:gd name="T29" fmla="*/ 105 w 105"/>
                  <a:gd name="T30" fmla="*/ 86 h 8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5" h="86">
                    <a:moveTo>
                      <a:pt x="81" y="16"/>
                    </a:moveTo>
                    <a:cubicBezTo>
                      <a:pt x="62" y="0"/>
                      <a:pt x="70" y="4"/>
                      <a:pt x="22" y="14"/>
                    </a:cubicBezTo>
                    <a:cubicBezTo>
                      <a:pt x="15" y="15"/>
                      <a:pt x="6" y="24"/>
                      <a:pt x="6" y="24"/>
                    </a:cubicBezTo>
                    <a:cubicBezTo>
                      <a:pt x="0" y="38"/>
                      <a:pt x="10" y="69"/>
                      <a:pt x="25" y="78"/>
                    </a:cubicBezTo>
                    <a:cubicBezTo>
                      <a:pt x="32" y="82"/>
                      <a:pt x="49" y="86"/>
                      <a:pt x="49" y="86"/>
                    </a:cubicBezTo>
                    <a:cubicBezTo>
                      <a:pt x="62" y="85"/>
                      <a:pt x="75" y="85"/>
                      <a:pt x="89" y="83"/>
                    </a:cubicBezTo>
                    <a:cubicBezTo>
                      <a:pt x="97" y="81"/>
                      <a:pt x="105" y="62"/>
                      <a:pt x="105" y="62"/>
                    </a:cubicBezTo>
                    <a:cubicBezTo>
                      <a:pt x="101" y="46"/>
                      <a:pt x="98" y="26"/>
                      <a:pt x="81" y="22"/>
                    </a:cubicBezTo>
                    <a:cubicBezTo>
                      <a:pt x="75" y="16"/>
                      <a:pt x="65" y="11"/>
                      <a:pt x="57" y="11"/>
                    </a:cubicBezTo>
                  </a:path>
                </a:pathLst>
              </a:custGeom>
              <a:solidFill>
                <a:srgbClr val="6D6D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7" name="Freeform 53"/>
              <p:cNvSpPr>
                <a:spLocks/>
              </p:cNvSpPr>
              <p:nvPr/>
            </p:nvSpPr>
            <p:spPr bwMode="auto">
              <a:xfrm>
                <a:off x="2246" y="2388"/>
                <a:ext cx="78" cy="79"/>
              </a:xfrm>
              <a:custGeom>
                <a:avLst/>
                <a:gdLst>
                  <a:gd name="T0" fmla="*/ 78 w 78"/>
                  <a:gd name="T1" fmla="*/ 12 h 79"/>
                  <a:gd name="T2" fmla="*/ 16 w 78"/>
                  <a:gd name="T3" fmla="*/ 9 h 79"/>
                  <a:gd name="T4" fmla="*/ 6 w 78"/>
                  <a:gd name="T5" fmla="*/ 22 h 79"/>
                  <a:gd name="T6" fmla="*/ 0 w 78"/>
                  <a:gd name="T7" fmla="*/ 38 h 79"/>
                  <a:gd name="T8" fmla="*/ 24 w 78"/>
                  <a:gd name="T9" fmla="*/ 70 h 79"/>
                  <a:gd name="T10" fmla="*/ 56 w 78"/>
                  <a:gd name="T11" fmla="*/ 76 h 79"/>
                  <a:gd name="T12" fmla="*/ 78 w 78"/>
                  <a:gd name="T13" fmla="*/ 52 h 79"/>
                  <a:gd name="T14" fmla="*/ 78 w 78"/>
                  <a:gd name="T15" fmla="*/ 12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79"/>
                  <a:gd name="T26" fmla="*/ 78 w 78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79">
                    <a:moveTo>
                      <a:pt x="78" y="12"/>
                    </a:moveTo>
                    <a:cubicBezTo>
                      <a:pt x="47" y="0"/>
                      <a:pt x="67" y="5"/>
                      <a:pt x="16" y="9"/>
                    </a:cubicBezTo>
                    <a:cubicBezTo>
                      <a:pt x="4" y="16"/>
                      <a:pt x="9" y="10"/>
                      <a:pt x="6" y="22"/>
                    </a:cubicBezTo>
                    <a:cubicBezTo>
                      <a:pt x="4" y="27"/>
                      <a:pt x="0" y="38"/>
                      <a:pt x="0" y="38"/>
                    </a:cubicBezTo>
                    <a:cubicBezTo>
                      <a:pt x="3" y="59"/>
                      <a:pt x="3" y="64"/>
                      <a:pt x="24" y="70"/>
                    </a:cubicBezTo>
                    <a:cubicBezTo>
                      <a:pt x="33" y="79"/>
                      <a:pt x="42" y="78"/>
                      <a:pt x="56" y="76"/>
                    </a:cubicBezTo>
                    <a:cubicBezTo>
                      <a:pt x="70" y="70"/>
                      <a:pt x="69" y="63"/>
                      <a:pt x="78" y="52"/>
                    </a:cubicBezTo>
                    <a:cubicBezTo>
                      <a:pt x="74" y="12"/>
                      <a:pt x="64" y="21"/>
                      <a:pt x="78" y="12"/>
                    </a:cubicBezTo>
                    <a:close/>
                  </a:path>
                </a:pathLst>
              </a:custGeom>
              <a:solidFill>
                <a:srgbClr val="6D6D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415" name="Group 33"/>
          <p:cNvGrpSpPr>
            <a:grpSpLocks/>
          </p:cNvGrpSpPr>
          <p:nvPr/>
        </p:nvGrpSpPr>
        <p:grpSpPr bwMode="auto">
          <a:xfrm>
            <a:off x="838200" y="3633788"/>
            <a:ext cx="2362200" cy="2082800"/>
            <a:chOff x="838200" y="3633788"/>
            <a:chExt cx="2362200" cy="2082800"/>
          </a:xfrm>
        </p:grpSpPr>
        <p:sp>
          <p:nvSpPr>
            <p:cNvPr id="17417" name="Text Box 31"/>
            <p:cNvSpPr txBox="1">
              <a:spLocks noChangeArrowheads="1"/>
            </p:cNvSpPr>
            <p:nvPr/>
          </p:nvSpPr>
          <p:spPr bwMode="auto">
            <a:xfrm>
              <a:off x="1343025" y="5083176"/>
              <a:ext cx="847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sz="2000">
                  <a:latin typeface="Liberation Sans" charset="0"/>
                </a:rPr>
                <a:t>nuclei</a:t>
              </a:r>
            </a:p>
          </p:txBody>
        </p:sp>
        <p:sp>
          <p:nvSpPr>
            <p:cNvPr id="17418" name="Text Box 34"/>
            <p:cNvSpPr txBox="1">
              <a:spLocks noChangeArrowheads="1"/>
            </p:cNvSpPr>
            <p:nvPr/>
          </p:nvSpPr>
          <p:spPr bwMode="auto">
            <a:xfrm>
              <a:off x="2422525" y="5319713"/>
              <a:ext cx="7778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sz="2000">
                  <a:latin typeface="Liberation Sans" charset="0"/>
                </a:rPr>
                <a:t>liquid</a:t>
              </a:r>
            </a:p>
          </p:txBody>
        </p:sp>
        <p:grpSp>
          <p:nvGrpSpPr>
            <p:cNvPr id="17419" name="Group 56"/>
            <p:cNvGrpSpPr>
              <a:grpSpLocks/>
            </p:cNvGrpSpPr>
            <p:nvPr/>
          </p:nvGrpSpPr>
          <p:grpSpPr bwMode="auto">
            <a:xfrm>
              <a:off x="838200" y="3633788"/>
              <a:ext cx="1828800" cy="1371600"/>
              <a:chOff x="528" y="2289"/>
              <a:chExt cx="1152" cy="864"/>
            </a:xfrm>
          </p:grpSpPr>
          <p:sp>
            <p:nvSpPr>
              <p:cNvPr id="17421" name="Line 30"/>
              <p:cNvSpPr>
                <a:spLocks noChangeShapeType="1"/>
              </p:cNvSpPr>
              <p:nvPr/>
            </p:nvSpPr>
            <p:spPr bwMode="auto">
              <a:xfrm>
                <a:off x="1008" y="257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7422" name="Object 36"/>
              <p:cNvGraphicFramePr>
                <a:graphicFrameLocks noChangeAspect="1"/>
              </p:cNvGraphicFramePr>
              <p:nvPr/>
            </p:nvGraphicFramePr>
            <p:xfrm>
              <a:off x="533" y="2289"/>
              <a:ext cx="1141" cy="8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50" name="Bitmap Image" r:id="rId5" imgW="1619476" imgH="1333333" progId="Paint.Picture">
                      <p:embed/>
                    </p:oleObj>
                  </mc:Choice>
                  <mc:Fallback>
                    <p:oleObj name="Bitmap Image" r:id="rId5" imgW="1619476" imgH="1333333" progId="Paint.Picture">
                      <p:embed/>
                      <p:pic>
                        <p:nvPicPr>
                          <p:cNvPr id="0" name="Object 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3" y="2289"/>
                            <a:ext cx="1141" cy="864"/>
                          </a:xfrm>
                          <a:prstGeom prst="rect">
                            <a:avLst/>
                          </a:prstGeom>
                          <a:solidFill>
                            <a:schemeClr val="tx2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chemeClr val="tx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23" name="Rectangle 26"/>
              <p:cNvSpPr>
                <a:spLocks noChangeArrowheads="1"/>
              </p:cNvSpPr>
              <p:nvPr/>
            </p:nvSpPr>
            <p:spPr bwMode="auto">
              <a:xfrm>
                <a:off x="528" y="2289"/>
                <a:ext cx="1152" cy="86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sp>
          <p:nvSpPr>
            <p:cNvPr id="17420" name="Line 39"/>
            <p:cNvSpPr>
              <a:spLocks noChangeShapeType="1"/>
            </p:cNvSpPr>
            <p:nvPr/>
          </p:nvSpPr>
          <p:spPr bwMode="auto">
            <a:xfrm flipH="1" flipV="1">
              <a:off x="2133600" y="4852988"/>
              <a:ext cx="3810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6" name="Rectangle 2"/>
          <p:cNvSpPr>
            <a:spLocks noChangeArrowheads="1"/>
          </p:cNvSpPr>
          <p:nvPr/>
        </p:nvSpPr>
        <p:spPr bwMode="auto">
          <a:xfrm rot="-5400000">
            <a:off x="7208044" y="3490119"/>
            <a:ext cx="24161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000">
                <a:latin typeface="Liberation Sans" charset="0"/>
              </a:rPr>
              <a:t>[Photomicrograph courtesy of L. C. Smith and C. Brady, the National Bureau of Standards, Washington, DC (now the National Institute of Standards and Technology, Gaithersburg, MD.)]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98" grpId="0"/>
      <p:bldP spid="174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iberation Sans" charset="0"/>
                <a:ea typeface="ＭＳ Ｐゴシック" panose="020B0600070205080204" pitchFamily="34" charset="-128"/>
              </a:rPr>
              <a:t>VMSE: Screw Dislocation</a:t>
            </a:r>
          </a:p>
        </p:txBody>
      </p:sp>
      <p:sp>
        <p:nvSpPr>
          <p:cNvPr id="56322" name="Text Placeholder 2"/>
          <p:cNvSpPr>
            <a:spLocks noGrp="1"/>
          </p:cNvSpPr>
          <p:nvPr>
            <p:ph type="body" sz="half" idx="1"/>
          </p:nvPr>
        </p:nvSpPr>
        <p:spPr>
          <a:xfrm>
            <a:off x="803275" y="1203325"/>
            <a:ext cx="7805738" cy="638175"/>
          </a:xfrm>
        </p:spPr>
        <p:txBody>
          <a:bodyPr/>
          <a:lstStyle/>
          <a:p>
            <a:r>
              <a:rPr lang="en-US" sz="2400">
                <a:latin typeface="Liberation Sans" charset="0"/>
                <a:ea typeface="ＭＳ Ｐゴシック" panose="020B0600070205080204" pitchFamily="34" charset="-128"/>
              </a:rPr>
              <a:t>In VMSE: </a:t>
            </a:r>
          </a:p>
          <a:p>
            <a:pPr lvl="1"/>
            <a:r>
              <a:rPr lang="en-US" sz="1800">
                <a:latin typeface="Liberation Sans" charset="0"/>
                <a:ea typeface="ＭＳ Ｐゴシック" panose="020B0600070205080204" pitchFamily="34" charset="-128"/>
              </a:rPr>
              <a:t>a region of crystal containing a dislocation can be rotated in 3D</a:t>
            </a:r>
          </a:p>
          <a:p>
            <a:pPr lvl="1"/>
            <a:r>
              <a:rPr lang="en-US" sz="1800">
                <a:latin typeface="Liberation Sans" charset="0"/>
                <a:ea typeface="ＭＳ Ｐゴシック" panose="020B0600070205080204" pitchFamily="34" charset="-128"/>
              </a:rPr>
              <a:t>dislocation motion may be animated</a:t>
            </a:r>
            <a:endParaRPr lang="en-US" sz="2400">
              <a:latin typeface="Liberation Sans" charset="0"/>
              <a:ea typeface="ＭＳ Ｐゴシック" panose="020B0600070205080204" pitchFamily="34" charset="-128"/>
            </a:endParaRPr>
          </a:p>
        </p:txBody>
      </p:sp>
      <p:sp>
        <p:nvSpPr>
          <p:cNvPr id="563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413298B-1BF2-497A-8829-EA867413D497}" type="slidenum">
              <a:rPr lang="en-US" sz="1200">
                <a:latin typeface="Liberation Sans" charset="0"/>
              </a:rPr>
              <a:pPr/>
              <a:t>20</a:t>
            </a:fld>
            <a:endParaRPr lang="en-US" sz="1200">
              <a:latin typeface="Liberation Sans" charset="0"/>
            </a:endParaRPr>
          </a:p>
        </p:txBody>
      </p:sp>
      <p:grpSp>
        <p:nvGrpSpPr>
          <p:cNvPr id="56324" name="Group 10"/>
          <p:cNvGrpSpPr>
            <a:grpSpLocks/>
          </p:cNvGrpSpPr>
          <p:nvPr/>
        </p:nvGrpSpPr>
        <p:grpSpPr bwMode="auto">
          <a:xfrm>
            <a:off x="549275" y="2513013"/>
            <a:ext cx="7986713" cy="3944937"/>
            <a:chOff x="549519" y="2513379"/>
            <a:chExt cx="7986510" cy="3944696"/>
          </a:xfrm>
        </p:grpSpPr>
        <p:pic>
          <p:nvPicPr>
            <p:cNvPr id="56326" name="Picture 5" descr="Screw Dislocation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519" y="2513379"/>
              <a:ext cx="3814231" cy="3507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27" name="Picture 6" descr="Top View Screw Dislocation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1173" y="2521648"/>
              <a:ext cx="3774856" cy="3500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8" name="Rectangle 3"/>
            <p:cNvSpPr txBox="1">
              <a:spLocks noChangeArrowheads="1"/>
            </p:cNvSpPr>
            <p:nvPr/>
          </p:nvSpPr>
          <p:spPr bwMode="auto">
            <a:xfrm>
              <a:off x="1743289" y="6075511"/>
              <a:ext cx="1640139" cy="382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sz="2000">
                  <a:latin typeface="Liberation Sans" charset="0"/>
                </a:rPr>
                <a:t>Front View</a:t>
              </a:r>
            </a:p>
          </p:txBody>
        </p:sp>
        <p:sp>
          <p:nvSpPr>
            <p:cNvPr id="56329" name="Rectangle 3"/>
            <p:cNvSpPr txBox="1">
              <a:spLocks noChangeArrowheads="1"/>
            </p:cNvSpPr>
            <p:nvPr/>
          </p:nvSpPr>
          <p:spPr bwMode="auto">
            <a:xfrm>
              <a:off x="6026255" y="6075511"/>
              <a:ext cx="1244568" cy="382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sz="2000">
                  <a:latin typeface="Liberation Sans" charset="0"/>
                </a:rPr>
                <a:t>Top View</a:t>
              </a:r>
            </a:p>
          </p:txBody>
        </p:sp>
      </p:grpSp>
      <p:sp>
        <p:nvSpPr>
          <p:cNvPr id="56325" name="Rectangle 3"/>
          <p:cNvSpPr txBox="1">
            <a:spLocks noChangeArrowheads="1"/>
          </p:cNvSpPr>
          <p:nvPr/>
        </p:nvSpPr>
        <p:spPr bwMode="auto">
          <a:xfrm>
            <a:off x="3297238" y="6257925"/>
            <a:ext cx="252095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000">
                <a:latin typeface="Liberation Sans" charset="0"/>
              </a:rPr>
              <a:t>VMSE Screen Shots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F0B52A7-37D6-45CE-A6BF-BB3F6920E6D2}" type="slidenum">
              <a:rPr lang="en-US" sz="1200">
                <a:latin typeface="Liberation Sans" charset="0"/>
              </a:rPr>
              <a:pPr/>
              <a:t>21</a:t>
            </a:fld>
            <a:endParaRPr lang="en-US" sz="1200">
              <a:latin typeface="Liberation Sans" charset="0"/>
            </a:endParaRPr>
          </a:p>
        </p:txBody>
      </p:sp>
      <p:grpSp>
        <p:nvGrpSpPr>
          <p:cNvPr id="57346" name="Group 16"/>
          <p:cNvGrpSpPr>
            <a:grpSpLocks/>
          </p:cNvGrpSpPr>
          <p:nvPr/>
        </p:nvGrpSpPr>
        <p:grpSpPr bwMode="auto">
          <a:xfrm>
            <a:off x="334963" y="1543050"/>
            <a:ext cx="8377237" cy="3894138"/>
            <a:chOff x="218" y="1203"/>
            <a:chExt cx="5277" cy="2453"/>
          </a:xfrm>
        </p:grpSpPr>
        <p:pic>
          <p:nvPicPr>
            <p:cNvPr id="5736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" y="1586"/>
              <a:ext cx="2444" cy="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6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" y="1203"/>
              <a:ext cx="2834" cy="2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iberation Sans" charset="0"/>
                <a:ea typeface="ＭＳ Ｐゴシック" panose="020B0600070205080204" pitchFamily="34" charset="-128"/>
              </a:rPr>
              <a:t>Edge, Screw, and Mixed Dislocations</a:t>
            </a:r>
          </a:p>
        </p:txBody>
      </p:sp>
      <p:sp>
        <p:nvSpPr>
          <p:cNvPr id="57348" name="Rectangle 6"/>
          <p:cNvSpPr>
            <a:spLocks noChangeArrowheads="1"/>
          </p:cNvSpPr>
          <p:nvPr/>
        </p:nvSpPr>
        <p:spPr bwMode="auto">
          <a:xfrm>
            <a:off x="5292725" y="5613400"/>
            <a:ext cx="3497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Liberation Sans" charset="0"/>
              </a:rPr>
              <a:t>Adapted from Fig. 4.6, </a:t>
            </a:r>
            <a:r>
              <a:rPr lang="en-US" sz="1200" i="1">
                <a:solidFill>
                  <a:srgbClr val="000000"/>
                </a:solidFill>
                <a:latin typeface="Liberation Sans" charset="0"/>
              </a:rPr>
              <a:t>Callister &amp; Rethwisch 9e</a:t>
            </a:r>
            <a:r>
              <a:rPr lang="en-US" sz="1000" i="1">
                <a:solidFill>
                  <a:srgbClr val="000000"/>
                </a:solidFill>
                <a:latin typeface="Liberation Sans" charset="0"/>
              </a:rPr>
              <a:t>.</a:t>
            </a:r>
            <a:br>
              <a:rPr lang="en-US" sz="1000" i="1">
                <a:solidFill>
                  <a:srgbClr val="000000"/>
                </a:solidFill>
                <a:latin typeface="Liberation Sans" charset="0"/>
              </a:rPr>
            </a:br>
            <a:r>
              <a:rPr lang="en-US" sz="1000">
                <a:latin typeface="Liberation Sans" charset="0"/>
              </a:rPr>
              <a:t>[Figure (b) from W. T. Read, Jr., Dislocations in Crystals,</a:t>
            </a:r>
          </a:p>
          <a:p>
            <a:r>
              <a:rPr lang="en-US" sz="1000">
                <a:latin typeface="Liberation Sans" charset="0"/>
              </a:rPr>
              <a:t>McGraw-Hill Book Company, </a:t>
            </a:r>
            <a:r>
              <a:rPr lang="pl-PL" sz="1000">
                <a:latin typeface="Liberation Sans" charset="0"/>
              </a:rPr>
              <a:t>New York, NY, 1953.]</a:t>
            </a:r>
            <a:endParaRPr lang="en-US" sz="1000" i="1">
              <a:solidFill>
                <a:srgbClr val="000000"/>
              </a:solidFill>
              <a:latin typeface="Liberation Sans" charset="0"/>
            </a:endParaRP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605213" y="2732088"/>
            <a:ext cx="4822825" cy="2562225"/>
            <a:chOff x="2271" y="1721"/>
            <a:chExt cx="3038" cy="1614"/>
          </a:xfrm>
        </p:grpSpPr>
        <p:sp>
          <p:nvSpPr>
            <p:cNvPr id="57359" name="Text Box 12"/>
            <p:cNvSpPr txBox="1">
              <a:spLocks noChangeArrowheads="1"/>
            </p:cNvSpPr>
            <p:nvPr/>
          </p:nvSpPr>
          <p:spPr bwMode="auto">
            <a:xfrm>
              <a:off x="2574" y="3047"/>
              <a:ext cx="5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>
                  <a:solidFill>
                    <a:srgbClr val="008000"/>
                  </a:solidFill>
                  <a:latin typeface="Liberation Sans" charset="0"/>
                </a:rPr>
                <a:t>Edge</a:t>
              </a:r>
            </a:p>
          </p:txBody>
        </p:sp>
        <p:sp>
          <p:nvSpPr>
            <p:cNvPr id="57360" name="Line 17"/>
            <p:cNvSpPr>
              <a:spLocks noChangeShapeType="1"/>
            </p:cNvSpPr>
            <p:nvPr/>
          </p:nvSpPr>
          <p:spPr bwMode="auto">
            <a:xfrm flipV="1">
              <a:off x="3075" y="1721"/>
              <a:ext cx="2234" cy="140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1" name="Line 21"/>
            <p:cNvSpPr>
              <a:spLocks noChangeShapeType="1"/>
            </p:cNvSpPr>
            <p:nvPr/>
          </p:nvSpPr>
          <p:spPr bwMode="auto">
            <a:xfrm rot="16598720" flipV="1">
              <a:off x="2155" y="2584"/>
              <a:ext cx="625" cy="3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50" name="Rectangle 34"/>
          <p:cNvSpPr>
            <a:spLocks noChangeArrowheads="1"/>
          </p:cNvSpPr>
          <p:nvPr/>
        </p:nvSpPr>
        <p:spPr bwMode="auto">
          <a:xfrm>
            <a:off x="6016625" y="4832350"/>
            <a:ext cx="20320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166938" y="3709988"/>
            <a:ext cx="4098925" cy="2349500"/>
            <a:chOff x="1365" y="2337"/>
            <a:chExt cx="2582" cy="1480"/>
          </a:xfrm>
        </p:grpSpPr>
        <p:sp>
          <p:nvSpPr>
            <p:cNvPr id="57356" name="Text Box 15"/>
            <p:cNvSpPr txBox="1">
              <a:spLocks noChangeArrowheads="1"/>
            </p:cNvSpPr>
            <p:nvPr/>
          </p:nvSpPr>
          <p:spPr bwMode="auto">
            <a:xfrm>
              <a:off x="2500" y="3529"/>
              <a:ext cx="6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  <a:latin typeface="Liberation Sans" charset="0"/>
                </a:rPr>
                <a:t>Screw</a:t>
              </a:r>
            </a:p>
          </p:txBody>
        </p:sp>
        <p:sp>
          <p:nvSpPr>
            <p:cNvPr id="57357" name="Line 29"/>
            <p:cNvSpPr>
              <a:spLocks noChangeShapeType="1"/>
            </p:cNvSpPr>
            <p:nvPr/>
          </p:nvSpPr>
          <p:spPr bwMode="auto">
            <a:xfrm rot="15012314" flipV="1">
              <a:off x="1094" y="2608"/>
              <a:ext cx="1464" cy="92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8" name="Line 33"/>
            <p:cNvSpPr>
              <a:spLocks noChangeShapeType="1"/>
            </p:cNvSpPr>
            <p:nvPr/>
          </p:nvSpPr>
          <p:spPr bwMode="auto">
            <a:xfrm flipV="1">
              <a:off x="3123" y="3048"/>
              <a:ext cx="824" cy="55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2811463" y="1330325"/>
            <a:ext cx="3787775" cy="2214563"/>
            <a:chOff x="1771" y="838"/>
            <a:chExt cx="2386" cy="1395"/>
          </a:xfrm>
        </p:grpSpPr>
        <p:sp>
          <p:nvSpPr>
            <p:cNvPr id="57353" name="Text Box 31"/>
            <p:cNvSpPr txBox="1">
              <a:spLocks noChangeArrowheads="1"/>
            </p:cNvSpPr>
            <p:nvPr/>
          </p:nvSpPr>
          <p:spPr bwMode="auto">
            <a:xfrm>
              <a:off x="2511" y="838"/>
              <a:ext cx="6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>
                  <a:solidFill>
                    <a:schemeClr val="tx2"/>
                  </a:solidFill>
                  <a:latin typeface="Liberation Sans" charset="0"/>
                </a:rPr>
                <a:t>Mixed</a:t>
              </a:r>
            </a:p>
          </p:txBody>
        </p:sp>
        <p:sp>
          <p:nvSpPr>
            <p:cNvPr id="57354" name="Line 32"/>
            <p:cNvSpPr>
              <a:spLocks noChangeShapeType="1"/>
            </p:cNvSpPr>
            <p:nvPr/>
          </p:nvSpPr>
          <p:spPr bwMode="auto">
            <a:xfrm flipH="1">
              <a:off x="1771" y="1067"/>
              <a:ext cx="775" cy="116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5" name="Line 35"/>
            <p:cNvSpPr>
              <a:spLocks noChangeShapeType="1"/>
            </p:cNvSpPr>
            <p:nvPr/>
          </p:nvSpPr>
          <p:spPr bwMode="auto">
            <a:xfrm>
              <a:off x="3090" y="1084"/>
              <a:ext cx="1067" cy="82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8C6A333-3750-40CE-A793-BA7B1E4AEBE1}" type="slidenum">
              <a:rPr lang="en-US" sz="1200">
                <a:latin typeface="Liberation Sans" charset="0"/>
              </a:rPr>
              <a:pPr/>
              <a:t>22</a:t>
            </a:fld>
            <a:endParaRPr lang="en-US" sz="1200">
              <a:latin typeface="Liberation Sans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Liberation Sans" charset="0"/>
                <a:ea typeface="ＭＳ Ｐゴシック" panose="020B0600070205080204" pitchFamily="34" charset="-128"/>
              </a:rPr>
              <a:t>Imperfections in Solids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09700"/>
            <a:ext cx="7772400" cy="6397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latin typeface="Liberation Sans" charset="0"/>
                <a:ea typeface="ＭＳ Ｐゴシック" panose="020B0600070205080204" pitchFamily="34" charset="-128"/>
              </a:rPr>
              <a:t>Dislocations are visible in electron micrographs</a:t>
            </a:r>
          </a:p>
        </p:txBody>
      </p:sp>
      <p:sp>
        <p:nvSpPr>
          <p:cNvPr id="59396" name="Rectangle 6"/>
          <p:cNvSpPr>
            <a:spLocks noChangeArrowheads="1"/>
          </p:cNvSpPr>
          <p:nvPr/>
        </p:nvSpPr>
        <p:spPr bwMode="auto">
          <a:xfrm>
            <a:off x="6086475" y="3389313"/>
            <a:ext cx="2522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Liberation Sans" charset="0"/>
              </a:rPr>
              <a:t>Fig. 4.7, </a:t>
            </a:r>
            <a:r>
              <a:rPr lang="en-US" sz="1200" i="1">
                <a:solidFill>
                  <a:srgbClr val="000000"/>
                </a:solidFill>
                <a:latin typeface="Liberation Sans" charset="0"/>
              </a:rPr>
              <a:t>Callister &amp; Rethwisch 9e. </a:t>
            </a:r>
            <a:br>
              <a:rPr lang="en-US" sz="1200" i="1">
                <a:solidFill>
                  <a:srgbClr val="000000"/>
                </a:solidFill>
                <a:latin typeface="Liberation Sans" charset="0"/>
              </a:rPr>
            </a:br>
            <a:r>
              <a:rPr lang="en-US" sz="1000">
                <a:latin typeface="Liberation Sans" charset="0"/>
              </a:rPr>
              <a:t>(Courtesy of M. R. Plichta, Michigan</a:t>
            </a:r>
          </a:p>
          <a:p>
            <a:r>
              <a:rPr lang="en-US" sz="1000">
                <a:latin typeface="Liberation Sans" charset="0"/>
              </a:rPr>
              <a:t>Technological University.)</a:t>
            </a:r>
            <a:endParaRPr lang="en-US" sz="1000" i="1">
              <a:solidFill>
                <a:srgbClr val="000000"/>
              </a:solidFill>
              <a:latin typeface="Liberation Sans" charset="0"/>
            </a:endParaRPr>
          </a:p>
        </p:txBody>
      </p:sp>
      <p:pic>
        <p:nvPicPr>
          <p:cNvPr id="59397" name="Picture 13" descr="Fig4_06_ASM_1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2036763"/>
            <a:ext cx="3322637" cy="430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4D1A439-88A7-42DB-8E7F-5B9B3A2D14FB}" type="slidenum">
              <a:rPr lang="en-US" sz="1200">
                <a:latin typeface="Liberation Sans" charset="0"/>
              </a:rPr>
              <a:pPr/>
              <a:t>23</a:t>
            </a:fld>
            <a:endParaRPr lang="en-US" sz="1200">
              <a:latin typeface="Liberation Sans" charset="0"/>
            </a:endParaRPr>
          </a:p>
        </p:txBody>
      </p:sp>
      <p:pic>
        <p:nvPicPr>
          <p:cNvPr id="61442" name="Picture 3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928688"/>
            <a:ext cx="1811338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41300"/>
            <a:ext cx="8382000" cy="685800"/>
          </a:xfrm>
        </p:spPr>
        <p:txBody>
          <a:bodyPr/>
          <a:lstStyle/>
          <a:p>
            <a:r>
              <a:rPr lang="en-US" sz="3200">
                <a:latin typeface="Liberation Sans" charset="0"/>
                <a:ea typeface="ＭＳ Ｐゴシック" panose="020B0600070205080204" pitchFamily="34" charset="-128"/>
              </a:rPr>
              <a:t>Dislocations &amp; Crystal Structures</a:t>
            </a:r>
          </a:p>
        </p:txBody>
      </p:sp>
      <p:sp>
        <p:nvSpPr>
          <p:cNvPr id="61444" name="Rectangle 265"/>
          <p:cNvSpPr>
            <a:spLocks noChangeArrowheads="1"/>
          </p:cNvSpPr>
          <p:nvPr/>
        </p:nvSpPr>
        <p:spPr bwMode="auto">
          <a:xfrm>
            <a:off x="533400" y="1054100"/>
            <a:ext cx="3962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latin typeface="Liberation Sans" charset="0"/>
              </a:rPr>
              <a:t>• Structure:  </a:t>
            </a:r>
            <a:r>
              <a:rPr lang="en-US">
                <a:solidFill>
                  <a:schemeClr val="accent2"/>
                </a:solidFill>
                <a:latin typeface="Liberation Sans" charset="0"/>
              </a:rPr>
              <a:t>close-packed</a:t>
            </a:r>
            <a:endParaRPr lang="en-US">
              <a:latin typeface="Liberation Sans" charset="0"/>
            </a:endParaRPr>
          </a:p>
          <a:p>
            <a:r>
              <a:rPr lang="en-US">
                <a:latin typeface="Liberation Sans" charset="0"/>
              </a:rPr>
              <a:t>     planes &amp; directions</a:t>
            </a:r>
          </a:p>
          <a:p>
            <a:r>
              <a:rPr lang="en-US">
                <a:latin typeface="Liberation Sans" charset="0"/>
              </a:rPr>
              <a:t>     are preferred.</a:t>
            </a:r>
            <a:endParaRPr lang="en-US" i="1">
              <a:latin typeface="Liberation Sans" charset="0"/>
            </a:endParaRPr>
          </a:p>
        </p:txBody>
      </p:sp>
      <p:sp>
        <p:nvSpPr>
          <p:cNvPr id="61445" name="Rectangle 266"/>
          <p:cNvSpPr>
            <a:spLocks noChangeArrowheads="1"/>
          </p:cNvSpPr>
          <p:nvPr/>
        </p:nvSpPr>
        <p:spPr bwMode="auto">
          <a:xfrm>
            <a:off x="6705600" y="1065213"/>
            <a:ext cx="15684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800">
                <a:latin typeface="Liberation Sans" charset="0"/>
              </a:rPr>
              <a:t>view onto two</a:t>
            </a:r>
          </a:p>
          <a:p>
            <a:r>
              <a:rPr lang="en-US" sz="1800">
                <a:latin typeface="Liberation Sans" charset="0"/>
              </a:rPr>
              <a:t>close-packed</a:t>
            </a:r>
          </a:p>
          <a:p>
            <a:r>
              <a:rPr lang="en-US" sz="1800">
                <a:latin typeface="Liberation Sans" charset="0"/>
              </a:rPr>
              <a:t>planes.</a:t>
            </a:r>
          </a:p>
        </p:txBody>
      </p:sp>
      <p:sp>
        <p:nvSpPr>
          <p:cNvPr id="61446" name="Rectangle 267"/>
          <p:cNvSpPr>
            <a:spLocks noChangeArrowheads="1"/>
          </p:cNvSpPr>
          <p:nvPr/>
        </p:nvSpPr>
        <p:spPr bwMode="auto">
          <a:xfrm>
            <a:off x="1079500" y="2628900"/>
            <a:ext cx="3205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000">
                <a:solidFill>
                  <a:srgbClr val="FF6666"/>
                </a:solidFill>
                <a:latin typeface="Liberation Sans" charset="0"/>
              </a:rPr>
              <a:t>close-packed plane (bottom)</a:t>
            </a:r>
            <a:endParaRPr lang="en-US">
              <a:latin typeface="Liberation Sans" charset="0"/>
            </a:endParaRPr>
          </a:p>
        </p:txBody>
      </p:sp>
      <p:grpSp>
        <p:nvGrpSpPr>
          <p:cNvPr id="61447" name="Group 268"/>
          <p:cNvGrpSpPr>
            <a:grpSpLocks/>
          </p:cNvGrpSpPr>
          <p:nvPr/>
        </p:nvGrpSpPr>
        <p:grpSpPr bwMode="auto">
          <a:xfrm>
            <a:off x="4267200" y="2133600"/>
            <a:ext cx="393700" cy="495300"/>
            <a:chOff x="2688" y="1384"/>
            <a:chExt cx="216" cy="272"/>
          </a:xfrm>
        </p:grpSpPr>
        <p:sp>
          <p:nvSpPr>
            <p:cNvPr id="61473" name="Freeform 269"/>
            <p:cNvSpPr>
              <a:spLocks/>
            </p:cNvSpPr>
            <p:nvPr/>
          </p:nvSpPr>
          <p:spPr bwMode="auto">
            <a:xfrm>
              <a:off x="2832" y="1384"/>
              <a:ext cx="72" cy="80"/>
            </a:xfrm>
            <a:custGeom>
              <a:avLst/>
              <a:gdLst>
                <a:gd name="T0" fmla="*/ 72 w 72"/>
                <a:gd name="T1" fmla="*/ 0 h 80"/>
                <a:gd name="T2" fmla="*/ 56 w 72"/>
                <a:gd name="T3" fmla="*/ 80 h 80"/>
                <a:gd name="T4" fmla="*/ 40 w 72"/>
                <a:gd name="T5" fmla="*/ 40 h 80"/>
                <a:gd name="T6" fmla="*/ 0 w 72"/>
                <a:gd name="T7" fmla="*/ 32 h 80"/>
                <a:gd name="T8" fmla="*/ 72 w 72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80"/>
                <a:gd name="T17" fmla="*/ 72 w 72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80">
                  <a:moveTo>
                    <a:pt x="72" y="0"/>
                  </a:moveTo>
                  <a:lnTo>
                    <a:pt x="56" y="80"/>
                  </a:lnTo>
                  <a:lnTo>
                    <a:pt x="40" y="40"/>
                  </a:lnTo>
                  <a:lnTo>
                    <a:pt x="0" y="3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6666"/>
            </a:solidFill>
            <a:ln w="12700">
              <a:solidFill>
                <a:srgbClr val="FF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4" name="Line 270"/>
            <p:cNvSpPr>
              <a:spLocks noChangeShapeType="1"/>
            </p:cNvSpPr>
            <p:nvPr/>
          </p:nvSpPr>
          <p:spPr bwMode="auto">
            <a:xfrm flipV="1">
              <a:off x="2688" y="1424"/>
              <a:ext cx="184" cy="232"/>
            </a:xfrm>
            <a:prstGeom prst="line">
              <a:avLst/>
            </a:prstGeom>
            <a:noFill/>
            <a:ln w="12700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48" name="Rectangle 299"/>
          <p:cNvSpPr>
            <a:spLocks noChangeArrowheads="1"/>
          </p:cNvSpPr>
          <p:nvPr/>
        </p:nvSpPr>
        <p:spPr bwMode="auto">
          <a:xfrm>
            <a:off x="4660900" y="2628900"/>
            <a:ext cx="2808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000">
                <a:solidFill>
                  <a:srgbClr val="777777"/>
                </a:solidFill>
                <a:latin typeface="Liberation Sans" charset="0"/>
              </a:rPr>
              <a:t>close-packed plane (top)</a:t>
            </a:r>
            <a:endParaRPr lang="en-US">
              <a:latin typeface="Liberation Sans" charset="0"/>
            </a:endParaRPr>
          </a:p>
        </p:txBody>
      </p:sp>
      <p:grpSp>
        <p:nvGrpSpPr>
          <p:cNvPr id="61449" name="Group 300"/>
          <p:cNvGrpSpPr>
            <a:grpSpLocks/>
          </p:cNvGrpSpPr>
          <p:nvPr/>
        </p:nvGrpSpPr>
        <p:grpSpPr bwMode="auto">
          <a:xfrm>
            <a:off x="4711700" y="1930400"/>
            <a:ext cx="330200" cy="774700"/>
            <a:chOff x="2968" y="1272"/>
            <a:chExt cx="200" cy="432"/>
          </a:xfrm>
        </p:grpSpPr>
        <p:sp>
          <p:nvSpPr>
            <p:cNvPr id="61471" name="Freeform 301"/>
            <p:cNvSpPr>
              <a:spLocks/>
            </p:cNvSpPr>
            <p:nvPr/>
          </p:nvSpPr>
          <p:spPr bwMode="auto">
            <a:xfrm>
              <a:off x="3096" y="1272"/>
              <a:ext cx="72" cy="80"/>
            </a:xfrm>
            <a:custGeom>
              <a:avLst/>
              <a:gdLst>
                <a:gd name="T0" fmla="*/ 64 w 72"/>
                <a:gd name="T1" fmla="*/ 0 h 80"/>
                <a:gd name="T2" fmla="*/ 72 w 72"/>
                <a:gd name="T3" fmla="*/ 80 h 80"/>
                <a:gd name="T4" fmla="*/ 48 w 72"/>
                <a:gd name="T5" fmla="*/ 40 h 80"/>
                <a:gd name="T6" fmla="*/ 0 w 72"/>
                <a:gd name="T7" fmla="*/ 48 h 80"/>
                <a:gd name="T8" fmla="*/ 64 w 72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80"/>
                <a:gd name="T17" fmla="*/ 72 w 72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80">
                  <a:moveTo>
                    <a:pt x="64" y="0"/>
                  </a:moveTo>
                  <a:lnTo>
                    <a:pt x="72" y="80"/>
                  </a:lnTo>
                  <a:lnTo>
                    <a:pt x="48" y="40"/>
                  </a:lnTo>
                  <a:lnTo>
                    <a:pt x="0" y="4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777777"/>
            </a:solidFill>
            <a:ln w="12700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2" name="Line 302"/>
            <p:cNvSpPr>
              <a:spLocks noChangeShapeType="1"/>
            </p:cNvSpPr>
            <p:nvPr/>
          </p:nvSpPr>
          <p:spPr bwMode="auto">
            <a:xfrm flipV="1">
              <a:off x="2968" y="1312"/>
              <a:ext cx="176" cy="392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50" name="Rectangle 303"/>
          <p:cNvSpPr>
            <a:spLocks noChangeArrowheads="1"/>
          </p:cNvSpPr>
          <p:nvPr/>
        </p:nvSpPr>
        <p:spPr bwMode="auto">
          <a:xfrm>
            <a:off x="5549900" y="2247900"/>
            <a:ext cx="2654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Liberation Sans" charset="0"/>
              </a:rPr>
              <a:t>close-packed directions</a:t>
            </a:r>
            <a:endParaRPr lang="en-US">
              <a:latin typeface="Liberation Sans" charset="0"/>
            </a:endParaRPr>
          </a:p>
        </p:txBody>
      </p:sp>
      <p:grpSp>
        <p:nvGrpSpPr>
          <p:cNvPr id="61451" name="Group 304"/>
          <p:cNvGrpSpPr>
            <a:grpSpLocks/>
          </p:cNvGrpSpPr>
          <p:nvPr/>
        </p:nvGrpSpPr>
        <p:grpSpPr bwMode="auto">
          <a:xfrm>
            <a:off x="4991100" y="2209800"/>
            <a:ext cx="495300" cy="444500"/>
            <a:chOff x="3144" y="1392"/>
            <a:chExt cx="312" cy="280"/>
          </a:xfrm>
        </p:grpSpPr>
        <p:grpSp>
          <p:nvGrpSpPr>
            <p:cNvPr id="61459" name="Group 305"/>
            <p:cNvGrpSpPr>
              <a:grpSpLocks/>
            </p:cNvGrpSpPr>
            <p:nvPr/>
          </p:nvGrpSpPr>
          <p:grpSpPr bwMode="auto">
            <a:xfrm>
              <a:off x="3224" y="1392"/>
              <a:ext cx="152" cy="280"/>
              <a:chOff x="3224" y="1392"/>
              <a:chExt cx="152" cy="280"/>
            </a:xfrm>
          </p:grpSpPr>
          <p:sp>
            <p:nvSpPr>
              <p:cNvPr id="61468" name="Freeform 306"/>
              <p:cNvSpPr>
                <a:spLocks/>
              </p:cNvSpPr>
              <p:nvPr/>
            </p:nvSpPr>
            <p:spPr bwMode="auto">
              <a:xfrm>
                <a:off x="3224" y="1600"/>
                <a:ext cx="56" cy="72"/>
              </a:xfrm>
              <a:custGeom>
                <a:avLst/>
                <a:gdLst>
                  <a:gd name="T0" fmla="*/ 0 w 56"/>
                  <a:gd name="T1" fmla="*/ 72 h 72"/>
                  <a:gd name="T2" fmla="*/ 0 w 56"/>
                  <a:gd name="T3" fmla="*/ 0 h 72"/>
                  <a:gd name="T4" fmla="*/ 16 w 56"/>
                  <a:gd name="T5" fmla="*/ 40 h 72"/>
                  <a:gd name="T6" fmla="*/ 56 w 56"/>
                  <a:gd name="T7" fmla="*/ 32 h 72"/>
                  <a:gd name="T8" fmla="*/ 0 w 56"/>
                  <a:gd name="T9" fmla="*/ 72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72"/>
                  <a:gd name="T17" fmla="*/ 56 w 56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72">
                    <a:moveTo>
                      <a:pt x="0" y="72"/>
                    </a:moveTo>
                    <a:lnTo>
                      <a:pt x="0" y="0"/>
                    </a:lnTo>
                    <a:lnTo>
                      <a:pt x="16" y="40"/>
                    </a:lnTo>
                    <a:lnTo>
                      <a:pt x="56" y="3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9" name="Freeform 307"/>
              <p:cNvSpPr>
                <a:spLocks/>
              </p:cNvSpPr>
              <p:nvPr/>
            </p:nvSpPr>
            <p:spPr bwMode="auto">
              <a:xfrm>
                <a:off x="3320" y="1392"/>
                <a:ext cx="56" cy="72"/>
              </a:xfrm>
              <a:custGeom>
                <a:avLst/>
                <a:gdLst>
                  <a:gd name="T0" fmla="*/ 56 w 56"/>
                  <a:gd name="T1" fmla="*/ 0 h 72"/>
                  <a:gd name="T2" fmla="*/ 56 w 56"/>
                  <a:gd name="T3" fmla="*/ 72 h 72"/>
                  <a:gd name="T4" fmla="*/ 40 w 56"/>
                  <a:gd name="T5" fmla="*/ 32 h 72"/>
                  <a:gd name="T6" fmla="*/ 0 w 56"/>
                  <a:gd name="T7" fmla="*/ 40 h 72"/>
                  <a:gd name="T8" fmla="*/ 56 w 56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72"/>
                  <a:gd name="T17" fmla="*/ 56 w 56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72">
                    <a:moveTo>
                      <a:pt x="56" y="0"/>
                    </a:moveTo>
                    <a:lnTo>
                      <a:pt x="56" y="72"/>
                    </a:lnTo>
                    <a:lnTo>
                      <a:pt x="40" y="32"/>
                    </a:lnTo>
                    <a:lnTo>
                      <a:pt x="0" y="4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0" name="Line 308"/>
              <p:cNvSpPr>
                <a:spLocks noChangeShapeType="1"/>
              </p:cNvSpPr>
              <p:nvPr/>
            </p:nvSpPr>
            <p:spPr bwMode="auto">
              <a:xfrm flipV="1">
                <a:off x="3240" y="1424"/>
                <a:ext cx="120" cy="2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460" name="Group 309"/>
            <p:cNvGrpSpPr>
              <a:grpSpLocks/>
            </p:cNvGrpSpPr>
            <p:nvPr/>
          </p:nvGrpSpPr>
          <p:grpSpPr bwMode="auto">
            <a:xfrm>
              <a:off x="3224" y="1400"/>
              <a:ext cx="144" cy="272"/>
              <a:chOff x="3224" y="1400"/>
              <a:chExt cx="144" cy="272"/>
            </a:xfrm>
          </p:grpSpPr>
          <p:sp>
            <p:nvSpPr>
              <p:cNvPr id="61465" name="Freeform 310"/>
              <p:cNvSpPr>
                <a:spLocks/>
              </p:cNvSpPr>
              <p:nvPr/>
            </p:nvSpPr>
            <p:spPr bwMode="auto">
              <a:xfrm>
                <a:off x="3224" y="1400"/>
                <a:ext cx="56" cy="72"/>
              </a:xfrm>
              <a:custGeom>
                <a:avLst/>
                <a:gdLst>
                  <a:gd name="T0" fmla="*/ 0 w 56"/>
                  <a:gd name="T1" fmla="*/ 0 h 72"/>
                  <a:gd name="T2" fmla="*/ 56 w 56"/>
                  <a:gd name="T3" fmla="*/ 40 h 72"/>
                  <a:gd name="T4" fmla="*/ 16 w 56"/>
                  <a:gd name="T5" fmla="*/ 32 h 72"/>
                  <a:gd name="T6" fmla="*/ 0 w 56"/>
                  <a:gd name="T7" fmla="*/ 72 h 72"/>
                  <a:gd name="T8" fmla="*/ 0 w 56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72"/>
                  <a:gd name="T17" fmla="*/ 56 w 56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72">
                    <a:moveTo>
                      <a:pt x="0" y="0"/>
                    </a:moveTo>
                    <a:lnTo>
                      <a:pt x="56" y="40"/>
                    </a:lnTo>
                    <a:lnTo>
                      <a:pt x="16" y="32"/>
                    </a:lnTo>
                    <a:lnTo>
                      <a:pt x="0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6" name="Freeform 311"/>
              <p:cNvSpPr>
                <a:spLocks/>
              </p:cNvSpPr>
              <p:nvPr/>
            </p:nvSpPr>
            <p:spPr bwMode="auto">
              <a:xfrm>
                <a:off x="3312" y="1600"/>
                <a:ext cx="56" cy="72"/>
              </a:xfrm>
              <a:custGeom>
                <a:avLst/>
                <a:gdLst>
                  <a:gd name="T0" fmla="*/ 56 w 56"/>
                  <a:gd name="T1" fmla="*/ 72 h 72"/>
                  <a:gd name="T2" fmla="*/ 0 w 56"/>
                  <a:gd name="T3" fmla="*/ 32 h 72"/>
                  <a:gd name="T4" fmla="*/ 40 w 56"/>
                  <a:gd name="T5" fmla="*/ 40 h 72"/>
                  <a:gd name="T6" fmla="*/ 56 w 56"/>
                  <a:gd name="T7" fmla="*/ 0 h 72"/>
                  <a:gd name="T8" fmla="*/ 56 w 56"/>
                  <a:gd name="T9" fmla="*/ 72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72"/>
                  <a:gd name="T17" fmla="*/ 56 w 56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72">
                    <a:moveTo>
                      <a:pt x="56" y="72"/>
                    </a:moveTo>
                    <a:lnTo>
                      <a:pt x="0" y="32"/>
                    </a:lnTo>
                    <a:lnTo>
                      <a:pt x="40" y="40"/>
                    </a:lnTo>
                    <a:lnTo>
                      <a:pt x="56" y="0"/>
                    </a:lnTo>
                    <a:lnTo>
                      <a:pt x="56" y="72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7" name="Line 312"/>
              <p:cNvSpPr>
                <a:spLocks noChangeShapeType="1"/>
              </p:cNvSpPr>
              <p:nvPr/>
            </p:nvSpPr>
            <p:spPr bwMode="auto">
              <a:xfrm>
                <a:off x="3240" y="1432"/>
                <a:ext cx="112" cy="20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461" name="Group 313"/>
            <p:cNvGrpSpPr>
              <a:grpSpLocks/>
            </p:cNvGrpSpPr>
            <p:nvPr/>
          </p:nvGrpSpPr>
          <p:grpSpPr bwMode="auto">
            <a:xfrm>
              <a:off x="3144" y="1504"/>
              <a:ext cx="312" cy="64"/>
              <a:chOff x="3144" y="1504"/>
              <a:chExt cx="312" cy="64"/>
            </a:xfrm>
          </p:grpSpPr>
          <p:sp>
            <p:nvSpPr>
              <p:cNvPr id="61462" name="Freeform 314"/>
              <p:cNvSpPr>
                <a:spLocks/>
              </p:cNvSpPr>
              <p:nvPr/>
            </p:nvSpPr>
            <p:spPr bwMode="auto">
              <a:xfrm>
                <a:off x="3144" y="1504"/>
                <a:ext cx="64" cy="64"/>
              </a:xfrm>
              <a:custGeom>
                <a:avLst/>
                <a:gdLst>
                  <a:gd name="T0" fmla="*/ 0 w 64"/>
                  <a:gd name="T1" fmla="*/ 32 h 64"/>
                  <a:gd name="T2" fmla="*/ 64 w 64"/>
                  <a:gd name="T3" fmla="*/ 0 h 64"/>
                  <a:gd name="T4" fmla="*/ 40 w 64"/>
                  <a:gd name="T5" fmla="*/ 32 h 64"/>
                  <a:gd name="T6" fmla="*/ 64 w 64"/>
                  <a:gd name="T7" fmla="*/ 64 h 64"/>
                  <a:gd name="T8" fmla="*/ 0 w 64"/>
                  <a:gd name="T9" fmla="*/ 32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64"/>
                  <a:gd name="T17" fmla="*/ 64 w 64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64">
                    <a:moveTo>
                      <a:pt x="0" y="32"/>
                    </a:moveTo>
                    <a:lnTo>
                      <a:pt x="64" y="0"/>
                    </a:lnTo>
                    <a:lnTo>
                      <a:pt x="40" y="32"/>
                    </a:lnTo>
                    <a:lnTo>
                      <a:pt x="64" y="6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3" name="Freeform 315"/>
              <p:cNvSpPr>
                <a:spLocks/>
              </p:cNvSpPr>
              <p:nvPr/>
            </p:nvSpPr>
            <p:spPr bwMode="auto">
              <a:xfrm>
                <a:off x="3392" y="1504"/>
                <a:ext cx="64" cy="64"/>
              </a:xfrm>
              <a:custGeom>
                <a:avLst/>
                <a:gdLst>
                  <a:gd name="T0" fmla="*/ 64 w 64"/>
                  <a:gd name="T1" fmla="*/ 32 h 64"/>
                  <a:gd name="T2" fmla="*/ 0 w 64"/>
                  <a:gd name="T3" fmla="*/ 64 h 64"/>
                  <a:gd name="T4" fmla="*/ 24 w 64"/>
                  <a:gd name="T5" fmla="*/ 32 h 64"/>
                  <a:gd name="T6" fmla="*/ 0 w 64"/>
                  <a:gd name="T7" fmla="*/ 0 h 64"/>
                  <a:gd name="T8" fmla="*/ 64 w 64"/>
                  <a:gd name="T9" fmla="*/ 32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64"/>
                  <a:gd name="T17" fmla="*/ 64 w 64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64">
                    <a:moveTo>
                      <a:pt x="64" y="32"/>
                    </a:moveTo>
                    <a:lnTo>
                      <a:pt x="0" y="64"/>
                    </a:lnTo>
                    <a:lnTo>
                      <a:pt x="24" y="32"/>
                    </a:lnTo>
                    <a:lnTo>
                      <a:pt x="0" y="0"/>
                    </a:lnTo>
                    <a:lnTo>
                      <a:pt x="64" y="32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4" name="Line 316"/>
              <p:cNvSpPr>
                <a:spLocks noChangeShapeType="1"/>
              </p:cNvSpPr>
              <p:nvPr/>
            </p:nvSpPr>
            <p:spPr bwMode="auto">
              <a:xfrm>
                <a:off x="3184" y="1536"/>
                <a:ext cx="23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452" name="Rectangle 318"/>
          <p:cNvSpPr>
            <a:spLocks noChangeArrowheads="1"/>
          </p:cNvSpPr>
          <p:nvPr/>
        </p:nvSpPr>
        <p:spPr bwMode="auto">
          <a:xfrm>
            <a:off x="533400" y="3124200"/>
            <a:ext cx="7086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latin typeface="Liberation Sans" charset="0"/>
              </a:rPr>
              <a:t>• Comparison among crystal structures:</a:t>
            </a:r>
          </a:p>
          <a:p>
            <a:r>
              <a:rPr lang="en-US" sz="2200">
                <a:latin typeface="Liberation Sans" charset="0"/>
              </a:rPr>
              <a:t>    FCC:  many close-packed planes/directions;</a:t>
            </a:r>
          </a:p>
          <a:p>
            <a:r>
              <a:rPr lang="en-US" sz="2200">
                <a:latin typeface="Liberation Sans" charset="0"/>
              </a:rPr>
              <a:t>    HCP:  only one plane, 3 directions;</a:t>
            </a:r>
          </a:p>
          <a:p>
            <a:r>
              <a:rPr lang="en-US" sz="2200">
                <a:latin typeface="Liberation Sans" charset="0"/>
              </a:rPr>
              <a:t>    BCC:  none</a:t>
            </a:r>
            <a:endParaRPr lang="en-US" i="1">
              <a:latin typeface="Liberation Sans" charset="0"/>
            </a:endParaRPr>
          </a:p>
        </p:txBody>
      </p:sp>
      <p:sp>
        <p:nvSpPr>
          <p:cNvPr id="61453" name="Rectangle 319"/>
          <p:cNvSpPr>
            <a:spLocks noChangeArrowheads="1"/>
          </p:cNvSpPr>
          <p:nvPr/>
        </p:nvSpPr>
        <p:spPr bwMode="auto">
          <a:xfrm>
            <a:off x="454025" y="4648200"/>
            <a:ext cx="2505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latin typeface="Liberation Sans" charset="0"/>
              </a:rPr>
              <a:t>• Specimens that </a:t>
            </a:r>
          </a:p>
          <a:p>
            <a:r>
              <a:rPr lang="en-US">
                <a:latin typeface="Liberation Sans" charset="0"/>
              </a:rPr>
              <a:t>  were tensile</a:t>
            </a:r>
          </a:p>
          <a:p>
            <a:r>
              <a:rPr lang="en-US">
                <a:latin typeface="Liberation Sans" charset="0"/>
              </a:rPr>
              <a:t>  tested.</a:t>
            </a:r>
          </a:p>
        </p:txBody>
      </p:sp>
      <p:pic>
        <p:nvPicPr>
          <p:cNvPr id="61454" name="Picture 3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394200"/>
            <a:ext cx="34671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5" name="Rectangle 321"/>
          <p:cNvSpPr>
            <a:spLocks noChangeArrowheads="1"/>
          </p:cNvSpPr>
          <p:nvPr/>
        </p:nvSpPr>
        <p:spPr bwMode="auto">
          <a:xfrm>
            <a:off x="6613525" y="4648200"/>
            <a:ext cx="14255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200">
                <a:latin typeface="Liberation Sans" charset="0"/>
              </a:rPr>
              <a:t>Mg (HCP)</a:t>
            </a:r>
          </a:p>
        </p:txBody>
      </p:sp>
      <p:sp>
        <p:nvSpPr>
          <p:cNvPr id="61456" name="Rectangle 322"/>
          <p:cNvSpPr>
            <a:spLocks noChangeArrowheads="1"/>
          </p:cNvSpPr>
          <p:nvPr/>
        </p:nvSpPr>
        <p:spPr bwMode="auto">
          <a:xfrm>
            <a:off x="6613525" y="5745163"/>
            <a:ext cx="1270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200">
                <a:latin typeface="Liberation Sans" charset="0"/>
              </a:rPr>
              <a:t>Al (FCC)</a:t>
            </a:r>
          </a:p>
        </p:txBody>
      </p:sp>
      <p:sp>
        <p:nvSpPr>
          <p:cNvPr id="61457" name="Line 323"/>
          <p:cNvSpPr>
            <a:spLocks noChangeShapeType="1"/>
          </p:cNvSpPr>
          <p:nvPr/>
        </p:nvSpPr>
        <p:spPr bwMode="auto">
          <a:xfrm>
            <a:off x="4267200" y="5410200"/>
            <a:ext cx="1371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8" name="Rectangle 324"/>
          <p:cNvSpPr>
            <a:spLocks noChangeArrowheads="1"/>
          </p:cNvSpPr>
          <p:nvPr/>
        </p:nvSpPr>
        <p:spPr bwMode="auto">
          <a:xfrm>
            <a:off x="3962400" y="5424488"/>
            <a:ext cx="1773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800">
                <a:solidFill>
                  <a:schemeClr val="tx2"/>
                </a:solidFill>
                <a:latin typeface="Liberation Sans" charset="0"/>
              </a:rPr>
              <a:t>tensile direction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AD7E97C-D69D-49F5-AA45-784AB63AA8A0}" type="slidenum">
              <a:rPr lang="en-US" sz="1200">
                <a:latin typeface="Liberation Sans" charset="0"/>
              </a:rPr>
              <a:pPr/>
              <a:t>24</a:t>
            </a:fld>
            <a:endParaRPr lang="en-US" sz="1200">
              <a:latin typeface="Liberation Sans" charset="0"/>
            </a:endParaRPr>
          </a:p>
        </p:txBody>
      </p:sp>
      <p:pic>
        <p:nvPicPr>
          <p:cNvPr id="63490" name="Picture 10" descr="Fig 4_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2706688"/>
            <a:ext cx="381793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Liberation Sans" charset="0"/>
                <a:ea typeface="ＭＳ Ｐゴシック" panose="020B0600070205080204" pitchFamily="34" charset="-128"/>
              </a:rPr>
              <a:t>Planar Defects in Solids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38288"/>
            <a:ext cx="7350125" cy="9318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Liberation Sans" charset="0"/>
                <a:ea typeface="ＭＳ Ｐゴシック" panose="020B0600070205080204" pitchFamily="34" charset="-128"/>
              </a:rPr>
              <a:t>One case is a </a:t>
            </a:r>
            <a:r>
              <a:rPr lang="en-US" sz="2400">
                <a:solidFill>
                  <a:srgbClr val="0000FF"/>
                </a:solidFill>
                <a:latin typeface="Liberation Sans" charset="0"/>
                <a:ea typeface="ＭＳ Ｐゴシック" panose="020B0600070205080204" pitchFamily="34" charset="-128"/>
              </a:rPr>
              <a:t>twin boundary (plane)</a:t>
            </a:r>
            <a:r>
              <a:rPr lang="en-US" sz="2400">
                <a:latin typeface="Liberation Sans" charset="0"/>
                <a:ea typeface="ＭＳ Ｐゴシック" panose="020B0600070205080204" pitchFamily="34" charset="-128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Liberation Sans" charset="0"/>
                <a:ea typeface="ＭＳ Ｐゴシック" panose="020B0600070205080204" pitchFamily="34" charset="-128"/>
              </a:rPr>
              <a:t>Essentially a reflection of atom positions across the </a:t>
            </a:r>
            <a:r>
              <a:rPr lang="en-US" sz="2000">
                <a:solidFill>
                  <a:srgbClr val="0000FF"/>
                </a:solidFill>
                <a:latin typeface="Liberation Sans" charset="0"/>
                <a:ea typeface="ＭＳ Ｐゴシック" panose="020B0600070205080204" pitchFamily="34" charset="-128"/>
              </a:rPr>
              <a:t>twin plane</a:t>
            </a:r>
            <a:r>
              <a:rPr lang="en-US" sz="2000">
                <a:latin typeface="Liberation Sans" charset="0"/>
                <a:ea typeface="ＭＳ Ｐゴシック" panose="020B0600070205080204" pitchFamily="34" charset="-128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400">
              <a:latin typeface="Liberation Sans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sz="2400">
              <a:latin typeface="Liberation Sans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sz="2400">
              <a:latin typeface="Liberation Sans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sz="2400">
              <a:latin typeface="Liberation Sans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sz="2400">
              <a:latin typeface="Liberation Sans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sz="2400">
              <a:latin typeface="Liberation Sans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sz="2400">
              <a:latin typeface="Liberation Sans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FF"/>
                </a:solidFill>
                <a:latin typeface="Liberation Sans" charset="0"/>
                <a:ea typeface="ＭＳ Ｐゴシック" panose="020B0600070205080204" pitchFamily="34" charset="-128"/>
              </a:rPr>
              <a:t>Stacking faults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Liberation Sans" charset="0"/>
                <a:ea typeface="ＭＳ Ｐゴシック" panose="020B0600070205080204" pitchFamily="34" charset="-128"/>
              </a:rPr>
              <a:t>For FCC metals an error in ABCABC packing sequence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Liberation Sans" charset="0"/>
                <a:ea typeface="ＭＳ Ｐゴシック" panose="020B0600070205080204" pitchFamily="34" charset="-128"/>
              </a:rPr>
              <a:t>Ex:  ABCABABC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>
              <a:latin typeface="Liberation Sans" charset="0"/>
              <a:ea typeface="ＭＳ Ｐゴシック" panose="020B0600070205080204" pitchFamily="34" charset="-128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6518275" y="4306888"/>
            <a:ext cx="1973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Liberation Sans" charset="0"/>
              </a:rPr>
              <a:t>Adapted from Fig. 4.10, </a:t>
            </a:r>
            <a:r>
              <a:rPr lang="en-US" sz="1200" i="1">
                <a:solidFill>
                  <a:srgbClr val="000000"/>
                </a:solidFill>
                <a:latin typeface="Liberation Sans" charset="0"/>
              </a:rPr>
              <a:t>Callister &amp; Rethwisch 9e.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826D038-D594-40C1-85FB-76665BB0C50C}" type="slidenum">
              <a:rPr lang="en-US" sz="1200">
                <a:latin typeface="Liberation Sans" charset="0"/>
              </a:rPr>
              <a:pPr/>
              <a:t>25</a:t>
            </a:fld>
            <a:endParaRPr lang="en-US" sz="1200">
              <a:latin typeface="Liberation Sans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iberation Sans" charset="0"/>
                <a:ea typeface="ＭＳ Ｐゴシック" panose="020B0600070205080204" pitchFamily="34" charset="-128"/>
              </a:rPr>
              <a:t>Catalysts and Surface Defects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147763"/>
            <a:ext cx="4525963" cy="3979862"/>
          </a:xfrm>
        </p:spPr>
        <p:txBody>
          <a:bodyPr/>
          <a:lstStyle/>
          <a:p>
            <a:r>
              <a:rPr lang="en-US" sz="2800">
                <a:latin typeface="Liberation Sans" charset="0"/>
                <a:ea typeface="ＭＳ Ｐゴシック" panose="020B0600070205080204" pitchFamily="34" charset="-128"/>
              </a:rPr>
              <a:t>A </a:t>
            </a:r>
            <a:r>
              <a:rPr lang="en-US" sz="2800">
                <a:solidFill>
                  <a:schemeClr val="tx2"/>
                </a:solidFill>
                <a:latin typeface="Liberation Sans" charset="0"/>
                <a:ea typeface="ＭＳ Ｐゴシック" panose="020B0600070205080204" pitchFamily="34" charset="-128"/>
              </a:rPr>
              <a:t>catalyst</a:t>
            </a:r>
            <a:r>
              <a:rPr lang="en-US" sz="2800">
                <a:latin typeface="Liberation Sans" charset="0"/>
                <a:ea typeface="ＭＳ Ｐゴシック" panose="020B0600070205080204" pitchFamily="34" charset="-128"/>
              </a:rPr>
              <a:t> increases the rate of a chemical reaction without being consumed</a:t>
            </a:r>
          </a:p>
          <a:p>
            <a:r>
              <a:rPr lang="en-US" sz="2800">
                <a:latin typeface="Liberation Sans" charset="0"/>
                <a:ea typeface="ＭＳ Ｐゴシック" panose="020B0600070205080204" pitchFamily="34" charset="-128"/>
              </a:rPr>
              <a:t>Active sites on catalysts are normally surface defects</a:t>
            </a:r>
          </a:p>
          <a:p>
            <a:pPr lvl="1"/>
            <a:endParaRPr lang="en-US" sz="3200">
              <a:latin typeface="Liberation Sans" charset="0"/>
              <a:ea typeface="ＭＳ Ｐゴシック" panose="020B0600070205080204" pitchFamily="34" charset="-128"/>
            </a:endParaRPr>
          </a:p>
        </p:txBody>
      </p:sp>
      <p:sp>
        <p:nvSpPr>
          <p:cNvPr id="65540" name="Rectangle 6"/>
          <p:cNvSpPr>
            <a:spLocks noChangeArrowheads="1"/>
          </p:cNvSpPr>
          <p:nvPr/>
        </p:nvSpPr>
        <p:spPr bwMode="auto">
          <a:xfrm>
            <a:off x="5991225" y="2571750"/>
            <a:ext cx="2576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Liberation Sans" charset="0"/>
              </a:rPr>
              <a:t>Fig. 4.11, </a:t>
            </a:r>
            <a:r>
              <a:rPr lang="en-US" sz="1200" i="1">
                <a:solidFill>
                  <a:srgbClr val="000000"/>
                </a:solidFill>
                <a:latin typeface="Liberation Sans" charset="0"/>
              </a:rPr>
              <a:t>Callister &amp; Rethwisch 9e.</a:t>
            </a:r>
          </a:p>
        </p:txBody>
      </p:sp>
      <p:sp>
        <p:nvSpPr>
          <p:cNvPr id="65541" name="Rectangle 7"/>
          <p:cNvSpPr>
            <a:spLocks noChangeArrowheads="1"/>
          </p:cNvSpPr>
          <p:nvPr/>
        </p:nvSpPr>
        <p:spPr bwMode="auto">
          <a:xfrm>
            <a:off x="1739900" y="5692775"/>
            <a:ext cx="324485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Liberation Sans" charset="0"/>
              </a:rPr>
              <a:t>Fig. 4.12, </a:t>
            </a:r>
            <a:r>
              <a:rPr lang="en-US" sz="1200" i="1">
                <a:solidFill>
                  <a:srgbClr val="000000"/>
                </a:solidFill>
                <a:latin typeface="Liberation Sans" charset="0"/>
              </a:rPr>
              <a:t>Callister &amp; Rethwisch 9e. </a:t>
            </a:r>
          </a:p>
          <a:p>
            <a:r>
              <a:rPr lang="en-US" sz="1000">
                <a:latin typeface="Liberation Sans" charset="0"/>
              </a:rPr>
              <a:t>[From W. J. Stark, L. Mädler, M. Maciejewski, S. E. Pratsinis, and A. Baiker, </a:t>
            </a:r>
            <a:r>
              <a:rPr lang="en-US" altLang="en-US" sz="1000">
                <a:latin typeface="Liberation Sans" charset="0"/>
              </a:rPr>
              <a:t>“</a:t>
            </a:r>
            <a:r>
              <a:rPr lang="en-US" sz="1000">
                <a:latin typeface="Liberation Sans" charset="0"/>
              </a:rPr>
              <a:t>Flame Synthesis of Nanocrystalline Ceria/Zirconia: Effect of Carrier Liquid,</a:t>
            </a:r>
            <a:r>
              <a:rPr lang="en-US" altLang="en-US" sz="1000">
                <a:latin typeface="Liberation Sans" charset="0"/>
              </a:rPr>
              <a:t>”</a:t>
            </a:r>
            <a:r>
              <a:rPr lang="en-US" sz="1000">
                <a:latin typeface="Liberation Sans" charset="0"/>
              </a:rPr>
              <a:t> Chem. Comm., 588–589 (2003). Reproduced by permission of The Royal Society of Chemistry.]</a:t>
            </a:r>
            <a:endParaRPr lang="en-US" sz="1000" i="1">
              <a:solidFill>
                <a:srgbClr val="000000"/>
              </a:solidFill>
              <a:latin typeface="Liberation Sans" charset="0"/>
            </a:endParaRPr>
          </a:p>
        </p:txBody>
      </p:sp>
      <p:sp>
        <p:nvSpPr>
          <p:cNvPr id="65542" name="Rectangle 9"/>
          <p:cNvSpPr>
            <a:spLocks noChangeArrowheads="1"/>
          </p:cNvSpPr>
          <p:nvPr/>
        </p:nvSpPr>
        <p:spPr bwMode="auto">
          <a:xfrm>
            <a:off x="1939925" y="4343400"/>
            <a:ext cx="28146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000">
                <a:latin typeface="Liberation Sans" charset="0"/>
              </a:rPr>
              <a:t>Single crystals of (Ce</a:t>
            </a:r>
            <a:r>
              <a:rPr lang="en-US" sz="2000" baseline="-25000">
                <a:latin typeface="Liberation Sans" charset="0"/>
              </a:rPr>
              <a:t>0.5</a:t>
            </a:r>
            <a:r>
              <a:rPr lang="en-US" sz="2000">
                <a:latin typeface="Liberation Sans" charset="0"/>
              </a:rPr>
              <a:t>Zr</a:t>
            </a:r>
            <a:r>
              <a:rPr lang="en-US" sz="2000" baseline="-25000">
                <a:latin typeface="Liberation Sans" charset="0"/>
              </a:rPr>
              <a:t>0.5</a:t>
            </a:r>
            <a:r>
              <a:rPr lang="en-US" sz="2000">
                <a:latin typeface="Liberation Sans" charset="0"/>
              </a:rPr>
              <a:t>)O</a:t>
            </a:r>
            <a:r>
              <a:rPr lang="en-US" sz="2000" baseline="-25000">
                <a:latin typeface="Liberation Sans" charset="0"/>
              </a:rPr>
              <a:t>2</a:t>
            </a:r>
            <a:r>
              <a:rPr lang="en-US" sz="2000">
                <a:latin typeface="Liberation Sans" charset="0"/>
              </a:rPr>
              <a:t> </a:t>
            </a:r>
            <a:br>
              <a:rPr lang="en-US" sz="2000">
                <a:latin typeface="Liberation Sans" charset="0"/>
              </a:rPr>
            </a:br>
            <a:r>
              <a:rPr lang="en-US" sz="2000">
                <a:latin typeface="Liberation Sans" charset="0"/>
              </a:rPr>
              <a:t>used in an automotive catalytic converter</a:t>
            </a:r>
          </a:p>
        </p:txBody>
      </p:sp>
      <p:pic>
        <p:nvPicPr>
          <p:cNvPr id="65543" name="Picture 16" descr="Fig_4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3049588"/>
            <a:ext cx="3535362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Line 10"/>
          <p:cNvSpPr>
            <a:spLocks noChangeShapeType="1"/>
          </p:cNvSpPr>
          <p:nvPr/>
        </p:nvSpPr>
        <p:spPr bwMode="auto">
          <a:xfrm>
            <a:off x="4592638" y="4887913"/>
            <a:ext cx="1301750" cy="3000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545" name="Picture 13" descr="Catalyst Surface Carto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1039813"/>
            <a:ext cx="3489325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4D14E53-8386-42D6-B60C-ABD493138EB5}" type="slidenum">
              <a:rPr lang="en-US" sz="1200">
                <a:latin typeface="Liberation Sans" charset="0"/>
              </a:rPr>
              <a:pPr/>
              <a:t>26</a:t>
            </a:fld>
            <a:endParaRPr lang="en-US" sz="1200">
              <a:latin typeface="Liberation Sans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Liberation Sans" charset="0"/>
                <a:ea typeface="ＭＳ Ｐゴシック" panose="020B0600070205080204" pitchFamily="34" charset="-128"/>
              </a:rPr>
              <a:t>Microscopic Examination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2575"/>
            <a:ext cx="7772400" cy="4114800"/>
          </a:xfrm>
        </p:spPr>
        <p:txBody>
          <a:bodyPr/>
          <a:lstStyle/>
          <a:p>
            <a:r>
              <a:rPr lang="en-US" sz="2800">
                <a:latin typeface="Liberation Sans" charset="0"/>
                <a:ea typeface="ＭＳ Ｐゴシック" panose="020B0600070205080204" pitchFamily="34" charset="-128"/>
              </a:rPr>
              <a:t>Crystallites (grains) and grain boundaries.  Vary considerably in size. Can be quite large.</a:t>
            </a:r>
          </a:p>
          <a:p>
            <a:pPr lvl="1"/>
            <a:r>
              <a:rPr lang="en-US" sz="2400">
                <a:latin typeface="Liberation Sans" charset="0"/>
                <a:ea typeface="ＭＳ Ｐゴシック" panose="020B0600070205080204" pitchFamily="34" charset="-128"/>
              </a:rPr>
              <a:t>ex:  Large single crystal of quartz or diamond or Si</a:t>
            </a:r>
          </a:p>
          <a:p>
            <a:pPr lvl="1"/>
            <a:r>
              <a:rPr lang="en-US" sz="2400">
                <a:latin typeface="Liberation Sans" charset="0"/>
                <a:ea typeface="ＭＳ Ｐゴシック" panose="020B0600070205080204" pitchFamily="34" charset="-128"/>
              </a:rPr>
              <a:t>ex:  Aluminum light post or garbage can - see the individual grains</a:t>
            </a:r>
          </a:p>
          <a:p>
            <a:r>
              <a:rPr lang="en-US" sz="2800">
                <a:latin typeface="Liberation Sans" charset="0"/>
                <a:ea typeface="ＭＳ Ｐゴシック" panose="020B0600070205080204" pitchFamily="34" charset="-128"/>
              </a:rPr>
              <a:t>Crystallites (grains) can be quite small (mm or less) – necessary to observe with a microscope.  </a:t>
            </a:r>
          </a:p>
          <a:p>
            <a:pPr>
              <a:buFontTx/>
              <a:buNone/>
            </a:pPr>
            <a:endParaRPr lang="en-US" sz="2400">
              <a:latin typeface="Liberation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6EA219D-441A-46AC-BAF7-47872B6DD776}" type="slidenum">
              <a:rPr lang="en-US" sz="1200">
                <a:latin typeface="Liberation Sans" charset="0"/>
              </a:rPr>
              <a:pPr/>
              <a:t>27</a:t>
            </a:fld>
            <a:endParaRPr lang="en-US" sz="1200">
              <a:latin typeface="Liberation Sans" charset="0"/>
            </a:endParaRPr>
          </a:p>
        </p:txBody>
      </p:sp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533400" y="1066800"/>
            <a:ext cx="8077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latin typeface="Liberation Sans" charset="0"/>
              </a:rPr>
              <a:t>•  Useful up to 2000X magnification.</a:t>
            </a:r>
          </a:p>
          <a:p>
            <a:r>
              <a:rPr lang="en-US">
                <a:latin typeface="Liberation Sans" charset="0"/>
              </a:rPr>
              <a:t>•  Polishing removes surface features (e.g., scratches)</a:t>
            </a:r>
          </a:p>
          <a:p>
            <a:r>
              <a:rPr lang="en-US">
                <a:latin typeface="Liberation Sans" charset="0"/>
              </a:rPr>
              <a:t>•  Etching changes reflectance, depending on crystal</a:t>
            </a:r>
          </a:p>
          <a:p>
            <a:r>
              <a:rPr lang="en-US">
                <a:latin typeface="Liberation Sans" charset="0"/>
              </a:rPr>
              <a:t>      orientation.</a:t>
            </a:r>
            <a:endParaRPr lang="en-US" i="1">
              <a:latin typeface="Liberation Sans" charset="0"/>
            </a:endParaRPr>
          </a:p>
        </p:txBody>
      </p:sp>
      <p:sp>
        <p:nvSpPr>
          <p:cNvPr id="69635" name="Rectangle 6"/>
          <p:cNvSpPr>
            <a:spLocks noChangeArrowheads="1"/>
          </p:cNvSpPr>
          <p:nvPr/>
        </p:nvSpPr>
        <p:spPr bwMode="auto">
          <a:xfrm>
            <a:off x="5715000" y="4932363"/>
            <a:ext cx="2555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000">
                <a:solidFill>
                  <a:srgbClr val="333333"/>
                </a:solidFill>
                <a:latin typeface="Liberation Sans" charset="0"/>
              </a:rPr>
              <a:t>Micrograph of</a:t>
            </a:r>
          </a:p>
          <a:p>
            <a:r>
              <a:rPr lang="en-US" sz="2000">
                <a:solidFill>
                  <a:srgbClr val="333333"/>
                </a:solidFill>
                <a:latin typeface="Liberation Sans" charset="0"/>
              </a:rPr>
              <a:t>brass (a Cu-Zn alloy)</a:t>
            </a:r>
          </a:p>
        </p:txBody>
      </p:sp>
      <p:grpSp>
        <p:nvGrpSpPr>
          <p:cNvPr id="69636" name="Group 40"/>
          <p:cNvGrpSpPr>
            <a:grpSpLocks/>
          </p:cNvGrpSpPr>
          <p:nvPr/>
        </p:nvGrpSpPr>
        <p:grpSpPr bwMode="auto">
          <a:xfrm>
            <a:off x="3189288" y="2427288"/>
            <a:ext cx="2982912" cy="4051300"/>
            <a:chOff x="2009" y="1529"/>
            <a:chExt cx="1879" cy="2552"/>
          </a:xfrm>
        </p:grpSpPr>
        <p:graphicFrame>
          <p:nvGraphicFramePr>
            <p:cNvPr id="69642" name="Object 39"/>
            <p:cNvGraphicFramePr>
              <a:graphicFrameLocks noChangeAspect="1"/>
            </p:cNvGraphicFramePr>
            <p:nvPr/>
          </p:nvGraphicFramePr>
          <p:xfrm>
            <a:off x="2333" y="2671"/>
            <a:ext cx="1009" cy="1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52" name="Image" r:id="rId4" imgW="1904762" imgH="2234921" progId="Photoshop.Image.9">
                    <p:embed/>
                  </p:oleObj>
                </mc:Choice>
                <mc:Fallback>
                  <p:oleObj name="Image" r:id="rId4" imgW="1904762" imgH="2234921" progId="Photoshop.Image.9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3" y="2671"/>
                          <a:ext cx="1009" cy="1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prstDash val="dash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9643" name="Picture 13" descr="Fig 4_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9" y="1529"/>
              <a:ext cx="1879" cy="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44" name="Line 8"/>
            <p:cNvSpPr>
              <a:spLocks noChangeShapeType="1"/>
            </p:cNvSpPr>
            <p:nvPr/>
          </p:nvSpPr>
          <p:spPr bwMode="auto">
            <a:xfrm>
              <a:off x="2352" y="3984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5" name="Rectangle 9"/>
            <p:cNvSpPr>
              <a:spLocks noChangeArrowheads="1"/>
            </p:cNvSpPr>
            <p:nvPr/>
          </p:nvSpPr>
          <p:spPr bwMode="auto">
            <a:xfrm>
              <a:off x="2558" y="3868"/>
              <a:ext cx="619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1600">
                  <a:latin typeface="Liberation Sans" charset="0"/>
                </a:rPr>
                <a:t>0.75 mm</a:t>
              </a:r>
            </a:p>
          </p:txBody>
        </p:sp>
      </p:grpSp>
      <p:sp>
        <p:nvSpPr>
          <p:cNvPr id="69637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>
                <a:latin typeface="Liberation Sans" charset="0"/>
                <a:ea typeface="ＭＳ Ｐゴシック" panose="020B0600070205080204" pitchFamily="34" charset="-128"/>
              </a:rPr>
              <a:t>Optical Microscopy</a:t>
            </a:r>
            <a:endParaRPr lang="en-US">
              <a:latin typeface="Liberation Sans" charset="0"/>
              <a:ea typeface="ＭＳ Ｐゴシック" panose="020B0600070205080204" pitchFamily="34" charset="-128"/>
            </a:endParaRPr>
          </a:p>
        </p:txBody>
      </p:sp>
      <p:sp>
        <p:nvSpPr>
          <p:cNvPr id="69638" name="Rectangle 7"/>
          <p:cNvSpPr>
            <a:spLocks noChangeArrowheads="1"/>
          </p:cNvSpPr>
          <p:nvPr/>
        </p:nvSpPr>
        <p:spPr bwMode="auto">
          <a:xfrm>
            <a:off x="835025" y="3886200"/>
            <a:ext cx="21320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Liberation Sans" charset="0"/>
              </a:rPr>
              <a:t>Fig. 4.14(b) &amp; (c), </a:t>
            </a:r>
            <a:r>
              <a:rPr lang="en-US" sz="1200" i="1">
                <a:solidFill>
                  <a:srgbClr val="000000"/>
                </a:solidFill>
                <a:latin typeface="Liberation Sans" charset="0"/>
              </a:rPr>
              <a:t>Callister &amp; Rethwisch 9e. </a:t>
            </a:r>
            <a:br>
              <a:rPr lang="en-US" sz="1200" i="1">
                <a:solidFill>
                  <a:srgbClr val="000000"/>
                </a:solidFill>
                <a:latin typeface="Liberation Sans" charset="0"/>
              </a:rPr>
            </a:br>
            <a:endParaRPr lang="en-US" sz="1000">
              <a:solidFill>
                <a:srgbClr val="000000"/>
              </a:solidFill>
              <a:latin typeface="Liberation Sans" charset="0"/>
            </a:endParaRPr>
          </a:p>
        </p:txBody>
      </p:sp>
      <p:sp>
        <p:nvSpPr>
          <p:cNvPr id="69639" name="Rectangle 5"/>
          <p:cNvSpPr>
            <a:spLocks noChangeArrowheads="1"/>
          </p:cNvSpPr>
          <p:nvPr/>
        </p:nvSpPr>
        <p:spPr bwMode="auto">
          <a:xfrm>
            <a:off x="5715000" y="3556000"/>
            <a:ext cx="276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000">
                <a:solidFill>
                  <a:srgbClr val="0000FF"/>
                </a:solidFill>
                <a:latin typeface="Liberation Sans" charset="0"/>
              </a:rPr>
              <a:t>crystallographic planes</a:t>
            </a:r>
          </a:p>
        </p:txBody>
      </p:sp>
      <p:sp>
        <p:nvSpPr>
          <p:cNvPr id="69640" name="Line 41"/>
          <p:cNvSpPr>
            <a:spLocks noChangeShapeType="1"/>
          </p:cNvSpPr>
          <p:nvPr/>
        </p:nvSpPr>
        <p:spPr bwMode="auto">
          <a:xfrm flipH="1" flipV="1">
            <a:off x="4916488" y="3732213"/>
            <a:ext cx="808037" cy="539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Rectangle 1"/>
          <p:cNvSpPr>
            <a:spLocks noChangeArrowheads="1"/>
          </p:cNvSpPr>
          <p:nvPr/>
        </p:nvSpPr>
        <p:spPr bwMode="auto">
          <a:xfrm rot="5400000">
            <a:off x="4228306" y="5228432"/>
            <a:ext cx="23542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800">
                <a:solidFill>
                  <a:srgbClr val="000000"/>
                </a:solidFill>
                <a:latin typeface="Liberation Sans" charset="0"/>
              </a:rPr>
              <a:t>Courtesy of J.E. Burke, General Electric Co.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4BAD23-7F22-4D2D-A150-E404183C338C}" type="slidenum">
              <a:rPr lang="en-US" sz="1200">
                <a:latin typeface="Liberation Sans" charset="0"/>
              </a:rPr>
              <a:pPr/>
              <a:t>28</a:t>
            </a:fld>
            <a:endParaRPr lang="en-US" sz="1200">
              <a:latin typeface="Liberation Sans" charset="0"/>
            </a:endParaRPr>
          </a:p>
        </p:txBody>
      </p:sp>
      <p:sp>
        <p:nvSpPr>
          <p:cNvPr id="71682" name="Rectangle 4"/>
          <p:cNvSpPr>
            <a:spLocks noChangeArrowheads="1"/>
          </p:cNvSpPr>
          <p:nvPr/>
        </p:nvSpPr>
        <p:spPr bwMode="auto">
          <a:xfrm>
            <a:off x="457200" y="1052513"/>
            <a:ext cx="358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latin typeface="Liberation Sans" charset="0"/>
              </a:rPr>
              <a:t>Grain boundaries...</a:t>
            </a:r>
            <a:endParaRPr lang="en-US" i="1">
              <a:latin typeface="Liberation Sans" charset="0"/>
            </a:endParaRPr>
          </a:p>
        </p:txBody>
      </p:sp>
      <p:sp>
        <p:nvSpPr>
          <p:cNvPr id="71683" name="Rectangle 5"/>
          <p:cNvSpPr>
            <a:spLocks noChangeArrowheads="1"/>
          </p:cNvSpPr>
          <p:nvPr/>
        </p:nvSpPr>
        <p:spPr bwMode="auto">
          <a:xfrm>
            <a:off x="609600" y="1443038"/>
            <a:ext cx="305911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200">
                <a:latin typeface="Liberation Sans" charset="0"/>
              </a:rPr>
              <a:t>•  are imperfections,</a:t>
            </a:r>
          </a:p>
          <a:p>
            <a:r>
              <a:rPr lang="en-US" sz="2200">
                <a:latin typeface="Liberation Sans" charset="0"/>
              </a:rPr>
              <a:t>•  are more susceptible</a:t>
            </a:r>
          </a:p>
          <a:p>
            <a:r>
              <a:rPr lang="en-US" sz="2200">
                <a:latin typeface="Liberation Sans" charset="0"/>
              </a:rPr>
              <a:t>      to etching,</a:t>
            </a:r>
          </a:p>
          <a:p>
            <a:r>
              <a:rPr lang="en-US" sz="2200">
                <a:latin typeface="Liberation Sans" charset="0"/>
              </a:rPr>
              <a:t>•  may be revealed as</a:t>
            </a:r>
          </a:p>
          <a:p>
            <a:r>
              <a:rPr lang="en-US" sz="2200">
                <a:latin typeface="Liberation Sans" charset="0"/>
              </a:rPr>
              <a:t>      dark lines,</a:t>
            </a:r>
          </a:p>
          <a:p>
            <a:r>
              <a:rPr lang="en-US" sz="2200">
                <a:latin typeface="Liberation Sans" charset="0"/>
              </a:rPr>
              <a:t>•  change in crystal </a:t>
            </a:r>
          </a:p>
          <a:p>
            <a:r>
              <a:rPr lang="en-US" sz="2200">
                <a:latin typeface="Liberation Sans" charset="0"/>
              </a:rPr>
              <a:t>      orientation across </a:t>
            </a:r>
          </a:p>
          <a:p>
            <a:r>
              <a:rPr lang="en-US" sz="2200">
                <a:latin typeface="Liberation Sans" charset="0"/>
              </a:rPr>
              <a:t>      boundary.</a:t>
            </a:r>
          </a:p>
        </p:txBody>
      </p:sp>
      <p:sp>
        <p:nvSpPr>
          <p:cNvPr id="71684" name="Rectangle 6"/>
          <p:cNvSpPr>
            <a:spLocks noChangeArrowheads="1"/>
          </p:cNvSpPr>
          <p:nvPr/>
        </p:nvSpPr>
        <p:spPr bwMode="auto">
          <a:xfrm>
            <a:off x="6324600" y="3995738"/>
            <a:ext cx="2133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Liberation Sans" charset="0"/>
              </a:rPr>
              <a:t>Fig. 4.15(a) &amp; (b), </a:t>
            </a:r>
            <a:r>
              <a:rPr lang="en-US" sz="1200" i="1">
                <a:solidFill>
                  <a:srgbClr val="000000"/>
                </a:solidFill>
                <a:latin typeface="Liberation Sans" charset="0"/>
              </a:rPr>
              <a:t>Callister &amp; Rethwisch 9e.</a:t>
            </a:r>
            <a:endParaRPr lang="en-US" sz="1200">
              <a:solidFill>
                <a:srgbClr val="000000"/>
              </a:solidFill>
              <a:latin typeface="Liberation Sans" charset="0"/>
            </a:endParaRPr>
          </a:p>
          <a:p>
            <a:r>
              <a:rPr lang="en-US" sz="1000">
                <a:solidFill>
                  <a:srgbClr val="000000"/>
                </a:solidFill>
                <a:latin typeface="Liberation Sans" charset="0"/>
              </a:rPr>
              <a:t>[Fig. 4.15(b) is courtesy of L.C. Smith and C. Brady,  the National Bureau of Standards, Washington, DC (now the National Institute of Standards and Technology, Gaithersburg, MD).]</a:t>
            </a:r>
          </a:p>
        </p:txBody>
      </p:sp>
      <p:sp>
        <p:nvSpPr>
          <p:cNvPr id="71685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>
                <a:latin typeface="Liberation Sans" charset="0"/>
                <a:ea typeface="ＭＳ Ｐゴシック" panose="020B0600070205080204" pitchFamily="34" charset="-128"/>
              </a:rPr>
              <a:t>Optical Microscopy</a:t>
            </a:r>
            <a:endParaRPr lang="en-US">
              <a:latin typeface="Liberation Sans" charset="0"/>
              <a:ea typeface="ＭＳ Ｐゴシック" panose="020B0600070205080204" pitchFamily="34" charset="-128"/>
            </a:endParaRPr>
          </a:p>
        </p:txBody>
      </p:sp>
      <p:grpSp>
        <p:nvGrpSpPr>
          <p:cNvPr id="71686" name="Group 37"/>
          <p:cNvGrpSpPr>
            <a:grpSpLocks noChangeAspect="1"/>
          </p:cNvGrpSpPr>
          <p:nvPr/>
        </p:nvGrpSpPr>
        <p:grpSpPr bwMode="auto">
          <a:xfrm>
            <a:off x="914400" y="4156075"/>
            <a:ext cx="2239963" cy="2654300"/>
            <a:chOff x="576" y="2456"/>
            <a:chExt cx="1411" cy="1672"/>
          </a:xfrm>
        </p:grpSpPr>
        <p:sp>
          <p:nvSpPr>
            <p:cNvPr id="71713" name="AutoShape 36"/>
            <p:cNvSpPr>
              <a:spLocks noChangeAspect="1" noChangeArrowheads="1" noTextEdit="1"/>
            </p:cNvSpPr>
            <p:nvPr/>
          </p:nvSpPr>
          <p:spPr bwMode="auto">
            <a:xfrm>
              <a:off x="576" y="2456"/>
              <a:ext cx="1280" cy="1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4" name="Rectangle 38"/>
            <p:cNvSpPr>
              <a:spLocks noChangeArrowheads="1"/>
            </p:cNvSpPr>
            <p:nvPr/>
          </p:nvSpPr>
          <p:spPr bwMode="auto">
            <a:xfrm>
              <a:off x="688" y="2568"/>
              <a:ext cx="76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1800">
                  <a:solidFill>
                    <a:srgbClr val="006600"/>
                  </a:solidFill>
                  <a:latin typeface="Liberation Sans" charset="0"/>
                </a:rPr>
                <a:t>ASTM grain </a:t>
              </a:r>
              <a:endParaRPr lang="en-US">
                <a:latin typeface="Liberation Sans" charset="0"/>
              </a:endParaRPr>
            </a:p>
          </p:txBody>
        </p:sp>
        <p:sp>
          <p:nvSpPr>
            <p:cNvPr id="71715" name="Rectangle 39"/>
            <p:cNvSpPr>
              <a:spLocks noChangeArrowheads="1"/>
            </p:cNvSpPr>
            <p:nvPr/>
          </p:nvSpPr>
          <p:spPr bwMode="auto">
            <a:xfrm>
              <a:off x="688" y="2736"/>
              <a:ext cx="79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1800">
                  <a:solidFill>
                    <a:srgbClr val="006600"/>
                  </a:solidFill>
                  <a:latin typeface="Liberation Sans" charset="0"/>
                </a:rPr>
                <a:t>size number</a:t>
              </a:r>
              <a:endParaRPr lang="en-US">
                <a:latin typeface="Liberation Sans" charset="0"/>
              </a:endParaRPr>
            </a:p>
          </p:txBody>
        </p:sp>
        <p:sp>
          <p:nvSpPr>
            <p:cNvPr id="71716" name="Rectangle 40"/>
            <p:cNvSpPr>
              <a:spLocks noChangeArrowheads="1"/>
            </p:cNvSpPr>
            <p:nvPr/>
          </p:nvSpPr>
          <p:spPr bwMode="auto">
            <a:xfrm>
              <a:off x="736" y="3064"/>
              <a:ext cx="1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i="1">
                  <a:solidFill>
                    <a:srgbClr val="0033FF"/>
                  </a:solidFill>
                  <a:latin typeface="Liberation Sans" charset="0"/>
                </a:rPr>
                <a:t>N</a:t>
              </a:r>
              <a:endParaRPr lang="en-US" i="1">
                <a:latin typeface="Liberation Sans" charset="0"/>
              </a:endParaRPr>
            </a:p>
          </p:txBody>
        </p:sp>
        <p:sp>
          <p:nvSpPr>
            <p:cNvPr id="71717" name="Rectangle 41"/>
            <p:cNvSpPr>
              <a:spLocks noChangeArrowheads="1"/>
            </p:cNvSpPr>
            <p:nvPr/>
          </p:nvSpPr>
          <p:spPr bwMode="auto">
            <a:xfrm>
              <a:off x="880" y="3064"/>
              <a:ext cx="3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  <a:latin typeface="Liberation Sans" charset="0"/>
                </a:rPr>
                <a:t> = 2</a:t>
              </a:r>
              <a:endParaRPr lang="en-US">
                <a:latin typeface="Liberation Sans" charset="0"/>
              </a:endParaRPr>
            </a:p>
          </p:txBody>
        </p:sp>
        <p:sp>
          <p:nvSpPr>
            <p:cNvPr id="71718" name="Rectangle 42"/>
            <p:cNvSpPr>
              <a:spLocks noChangeArrowheads="1"/>
            </p:cNvSpPr>
            <p:nvPr/>
          </p:nvSpPr>
          <p:spPr bwMode="auto">
            <a:xfrm>
              <a:off x="1216" y="3016"/>
              <a:ext cx="12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2000" i="1">
                  <a:solidFill>
                    <a:srgbClr val="006600"/>
                  </a:solidFill>
                  <a:latin typeface="Liberation Sans" charset="0"/>
                </a:rPr>
                <a:t>n</a:t>
              </a:r>
              <a:endParaRPr lang="en-US" sz="2000" i="1">
                <a:latin typeface="Liberation Sans" charset="0"/>
              </a:endParaRPr>
            </a:p>
          </p:txBody>
        </p:sp>
        <p:sp>
          <p:nvSpPr>
            <p:cNvPr id="71719" name="Rectangle 43"/>
            <p:cNvSpPr>
              <a:spLocks noChangeArrowheads="1"/>
            </p:cNvSpPr>
            <p:nvPr/>
          </p:nvSpPr>
          <p:spPr bwMode="auto">
            <a:xfrm>
              <a:off x="1328" y="3016"/>
              <a:ext cx="14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2000">
                  <a:solidFill>
                    <a:srgbClr val="000000"/>
                  </a:solidFill>
                  <a:latin typeface="Liberation Sans" charset="0"/>
                </a:rPr>
                <a:t>-1</a:t>
              </a:r>
              <a:endParaRPr lang="en-US" sz="2000">
                <a:latin typeface="Liberation Sans" charset="0"/>
              </a:endParaRPr>
            </a:p>
          </p:txBody>
        </p:sp>
        <p:sp>
          <p:nvSpPr>
            <p:cNvPr id="71720" name="Rectangle 44"/>
            <p:cNvSpPr>
              <a:spLocks noChangeArrowheads="1"/>
            </p:cNvSpPr>
            <p:nvPr/>
          </p:nvSpPr>
          <p:spPr bwMode="auto">
            <a:xfrm>
              <a:off x="688" y="3496"/>
              <a:ext cx="12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1800">
                  <a:solidFill>
                    <a:srgbClr val="0033FF"/>
                  </a:solidFill>
                  <a:latin typeface="Liberation Sans" charset="0"/>
                </a:rPr>
                <a:t>number of grains/in</a:t>
              </a:r>
              <a:r>
                <a:rPr lang="en-US" sz="1800" baseline="30000">
                  <a:solidFill>
                    <a:srgbClr val="0033FF"/>
                  </a:solidFill>
                  <a:latin typeface="Liberation Sans" charset="0"/>
                </a:rPr>
                <a:t>2</a:t>
              </a:r>
              <a:endParaRPr lang="en-US">
                <a:latin typeface="Liberation Sans" charset="0"/>
              </a:endParaRPr>
            </a:p>
          </p:txBody>
        </p:sp>
        <p:sp>
          <p:nvSpPr>
            <p:cNvPr id="71721" name="Rectangle 45"/>
            <p:cNvSpPr>
              <a:spLocks noChangeArrowheads="1"/>
            </p:cNvSpPr>
            <p:nvPr/>
          </p:nvSpPr>
          <p:spPr bwMode="auto">
            <a:xfrm>
              <a:off x="1552" y="3456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71722" name="Rectangle 46"/>
            <p:cNvSpPr>
              <a:spLocks noChangeArrowheads="1"/>
            </p:cNvSpPr>
            <p:nvPr/>
          </p:nvSpPr>
          <p:spPr bwMode="auto">
            <a:xfrm>
              <a:off x="1640" y="349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1800">
                  <a:solidFill>
                    <a:srgbClr val="0033FF"/>
                  </a:solidFill>
                  <a:latin typeface="Liberation Sans" charset="0"/>
                </a:rPr>
                <a:t> </a:t>
              </a:r>
              <a:endParaRPr lang="en-US">
                <a:latin typeface="Liberation Sans" charset="0"/>
              </a:endParaRPr>
            </a:p>
          </p:txBody>
        </p:sp>
        <p:sp>
          <p:nvSpPr>
            <p:cNvPr id="71723" name="Rectangle 47"/>
            <p:cNvSpPr>
              <a:spLocks noChangeArrowheads="1"/>
            </p:cNvSpPr>
            <p:nvPr/>
          </p:nvSpPr>
          <p:spPr bwMode="auto">
            <a:xfrm>
              <a:off x="688" y="3664"/>
              <a:ext cx="4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1800">
                  <a:solidFill>
                    <a:srgbClr val="0033FF"/>
                  </a:solidFill>
                  <a:latin typeface="Liberation Sans" charset="0"/>
                </a:rPr>
                <a:t>at 100x </a:t>
              </a:r>
              <a:endParaRPr lang="en-US">
                <a:latin typeface="Liberation Sans" charset="0"/>
              </a:endParaRPr>
            </a:p>
          </p:txBody>
        </p:sp>
        <p:sp>
          <p:nvSpPr>
            <p:cNvPr id="71724" name="Rectangle 48"/>
            <p:cNvSpPr>
              <a:spLocks noChangeArrowheads="1"/>
            </p:cNvSpPr>
            <p:nvPr/>
          </p:nvSpPr>
          <p:spPr bwMode="auto">
            <a:xfrm>
              <a:off x="688" y="3832"/>
              <a:ext cx="85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1800">
                  <a:solidFill>
                    <a:srgbClr val="0033FF"/>
                  </a:solidFill>
                  <a:latin typeface="Liberation Sans" charset="0"/>
                </a:rPr>
                <a:t>magnification</a:t>
              </a:r>
              <a:endParaRPr lang="en-US">
                <a:latin typeface="Liberation Sans" charset="0"/>
              </a:endParaRPr>
            </a:p>
          </p:txBody>
        </p:sp>
        <p:grpSp>
          <p:nvGrpSpPr>
            <p:cNvPr id="71725" name="Group 51"/>
            <p:cNvGrpSpPr>
              <a:grpSpLocks/>
            </p:cNvGrpSpPr>
            <p:nvPr/>
          </p:nvGrpSpPr>
          <p:grpSpPr bwMode="auto">
            <a:xfrm>
              <a:off x="736" y="3280"/>
              <a:ext cx="96" cy="248"/>
              <a:chOff x="736" y="3280"/>
              <a:chExt cx="96" cy="248"/>
            </a:xfrm>
          </p:grpSpPr>
          <p:sp>
            <p:nvSpPr>
              <p:cNvPr id="71729" name="Freeform 49"/>
              <p:cNvSpPr>
                <a:spLocks/>
              </p:cNvSpPr>
              <p:nvPr/>
            </p:nvSpPr>
            <p:spPr bwMode="auto">
              <a:xfrm>
                <a:off x="760" y="3280"/>
                <a:ext cx="72" cy="112"/>
              </a:xfrm>
              <a:custGeom>
                <a:avLst/>
                <a:gdLst>
                  <a:gd name="T0" fmla="*/ 72 w 72"/>
                  <a:gd name="T1" fmla="*/ 0 h 112"/>
                  <a:gd name="T2" fmla="*/ 72 w 72"/>
                  <a:gd name="T3" fmla="*/ 112 h 112"/>
                  <a:gd name="T4" fmla="*/ 32 w 72"/>
                  <a:gd name="T5" fmla="*/ 96 h 112"/>
                  <a:gd name="T6" fmla="*/ 0 w 72"/>
                  <a:gd name="T7" fmla="*/ 80 h 112"/>
                  <a:gd name="T8" fmla="*/ 72 w 72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12"/>
                  <a:gd name="T17" fmla="*/ 72 w 72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12">
                    <a:moveTo>
                      <a:pt x="72" y="0"/>
                    </a:moveTo>
                    <a:lnTo>
                      <a:pt x="72" y="112"/>
                    </a:lnTo>
                    <a:lnTo>
                      <a:pt x="32" y="96"/>
                    </a:lnTo>
                    <a:lnTo>
                      <a:pt x="0" y="8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33FF"/>
              </a:solidFill>
              <a:ln w="12700">
                <a:solidFill>
                  <a:srgbClr val="0033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30" name="Line 50"/>
              <p:cNvSpPr>
                <a:spLocks noChangeShapeType="1"/>
              </p:cNvSpPr>
              <p:nvPr/>
            </p:nvSpPr>
            <p:spPr bwMode="auto">
              <a:xfrm flipV="1">
                <a:off x="736" y="3376"/>
                <a:ext cx="56" cy="152"/>
              </a:xfrm>
              <a:prstGeom prst="line">
                <a:avLst/>
              </a:prstGeom>
              <a:noFill/>
              <a:ln w="12700">
                <a:solidFill>
                  <a:srgbClr val="0033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726" name="Group 54"/>
            <p:cNvGrpSpPr>
              <a:grpSpLocks/>
            </p:cNvGrpSpPr>
            <p:nvPr/>
          </p:nvGrpSpPr>
          <p:grpSpPr bwMode="auto">
            <a:xfrm>
              <a:off x="1064" y="2936"/>
              <a:ext cx="168" cy="136"/>
              <a:chOff x="1064" y="2936"/>
              <a:chExt cx="168" cy="136"/>
            </a:xfrm>
          </p:grpSpPr>
          <p:sp>
            <p:nvSpPr>
              <p:cNvPr id="71727" name="Freeform 52"/>
              <p:cNvSpPr>
                <a:spLocks/>
              </p:cNvSpPr>
              <p:nvPr/>
            </p:nvSpPr>
            <p:spPr bwMode="auto">
              <a:xfrm>
                <a:off x="1128" y="2976"/>
                <a:ext cx="104" cy="96"/>
              </a:xfrm>
              <a:custGeom>
                <a:avLst/>
                <a:gdLst>
                  <a:gd name="T0" fmla="*/ 104 w 104"/>
                  <a:gd name="T1" fmla="*/ 96 h 96"/>
                  <a:gd name="T2" fmla="*/ 0 w 104"/>
                  <a:gd name="T3" fmla="*/ 64 h 96"/>
                  <a:gd name="T4" fmla="*/ 24 w 104"/>
                  <a:gd name="T5" fmla="*/ 32 h 96"/>
                  <a:gd name="T6" fmla="*/ 48 w 104"/>
                  <a:gd name="T7" fmla="*/ 0 h 96"/>
                  <a:gd name="T8" fmla="*/ 104 w 104"/>
                  <a:gd name="T9" fmla="*/ 9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6"/>
                  <a:gd name="T17" fmla="*/ 104 w 10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6">
                    <a:moveTo>
                      <a:pt x="104" y="96"/>
                    </a:moveTo>
                    <a:lnTo>
                      <a:pt x="0" y="64"/>
                    </a:lnTo>
                    <a:lnTo>
                      <a:pt x="24" y="32"/>
                    </a:lnTo>
                    <a:lnTo>
                      <a:pt x="48" y="0"/>
                    </a:lnTo>
                    <a:lnTo>
                      <a:pt x="104" y="96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28" name="Line 53"/>
              <p:cNvSpPr>
                <a:spLocks noChangeShapeType="1"/>
              </p:cNvSpPr>
              <p:nvPr/>
            </p:nvSpPr>
            <p:spPr bwMode="auto">
              <a:xfrm>
                <a:off x="1064" y="2936"/>
                <a:ext cx="88" cy="72"/>
              </a:xfrm>
              <a:prstGeom prst="line">
                <a:avLst/>
              </a:prstGeom>
              <a:noFill/>
              <a:ln w="12700">
                <a:solidFill>
                  <a:srgbClr val="0088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1687" name="Group 66"/>
          <p:cNvGrpSpPr>
            <a:grpSpLocks/>
          </p:cNvGrpSpPr>
          <p:nvPr/>
        </p:nvGrpSpPr>
        <p:grpSpPr bwMode="auto">
          <a:xfrm>
            <a:off x="4379913" y="1935163"/>
            <a:ext cx="3252787" cy="4419600"/>
            <a:chOff x="2759" y="1219"/>
            <a:chExt cx="2049" cy="2784"/>
          </a:xfrm>
        </p:grpSpPr>
        <p:sp>
          <p:nvSpPr>
            <p:cNvPr id="71688" name="Rectangle 34"/>
            <p:cNvSpPr>
              <a:spLocks noChangeArrowheads="1"/>
            </p:cNvSpPr>
            <p:nvPr/>
          </p:nvSpPr>
          <p:spPr bwMode="auto">
            <a:xfrm>
              <a:off x="3616" y="1752"/>
              <a:ext cx="1192" cy="1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graphicFrame>
          <p:nvGraphicFramePr>
            <p:cNvPr id="71689" name="Object 63"/>
            <p:cNvGraphicFramePr>
              <a:graphicFrameLocks noChangeAspect="1"/>
            </p:cNvGraphicFramePr>
            <p:nvPr/>
          </p:nvGraphicFramePr>
          <p:xfrm>
            <a:off x="2804" y="2528"/>
            <a:ext cx="1078" cy="1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7" name="Image" r:id="rId4" imgW="1904762" imgH="2234921" progId="Photoshop.Image.9">
                    <p:embed/>
                  </p:oleObj>
                </mc:Choice>
                <mc:Fallback>
                  <p:oleObj name="Image" r:id="rId4" imgW="1904762" imgH="2234921" progId="Photoshop.Image.9">
                    <p:embed/>
                    <p:pic>
                      <p:nvPicPr>
                        <p:cNvPr id="0" name="Object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4" y="2528"/>
                          <a:ext cx="1078" cy="1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prstDash val="dash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690" name="Rectangle 11"/>
            <p:cNvSpPr>
              <a:spLocks noChangeArrowheads="1"/>
            </p:cNvSpPr>
            <p:nvPr/>
          </p:nvSpPr>
          <p:spPr bwMode="auto">
            <a:xfrm>
              <a:off x="2885" y="3560"/>
              <a:ext cx="9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  <a:latin typeface="Liberation Sans" charset="0"/>
                </a:rPr>
                <a:t>Fe-Cr alloy</a:t>
              </a:r>
              <a:endParaRPr lang="en-US" sz="2000">
                <a:latin typeface="Liberation Sans" charset="0"/>
              </a:endParaRPr>
            </a:p>
          </p:txBody>
        </p:sp>
        <p:sp>
          <p:nvSpPr>
            <p:cNvPr id="71691" name="Line 24"/>
            <p:cNvSpPr>
              <a:spLocks noChangeShapeType="1"/>
            </p:cNvSpPr>
            <p:nvPr/>
          </p:nvSpPr>
          <p:spPr bwMode="auto">
            <a:xfrm>
              <a:off x="2904" y="1968"/>
              <a:ext cx="304" cy="1"/>
            </a:xfrm>
            <a:prstGeom prst="line">
              <a:avLst/>
            </a:prstGeom>
            <a:noFill/>
            <a:ln w="254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2" name="Rectangle 55"/>
            <p:cNvSpPr>
              <a:spLocks noChangeArrowheads="1"/>
            </p:cNvSpPr>
            <p:nvPr/>
          </p:nvSpPr>
          <p:spPr bwMode="auto">
            <a:xfrm>
              <a:off x="3080" y="2344"/>
              <a:ext cx="376" cy="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71693" name="Rectangle 57"/>
            <p:cNvSpPr>
              <a:spLocks noChangeArrowheads="1"/>
            </p:cNvSpPr>
            <p:nvPr/>
          </p:nvSpPr>
          <p:spPr bwMode="auto">
            <a:xfrm>
              <a:off x="3264" y="3848"/>
              <a:ext cx="168" cy="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71694" name="Text Box 58"/>
            <p:cNvSpPr txBox="1">
              <a:spLocks noChangeArrowheads="1"/>
            </p:cNvSpPr>
            <p:nvPr/>
          </p:nvSpPr>
          <p:spPr bwMode="auto">
            <a:xfrm>
              <a:off x="3182" y="3829"/>
              <a:ext cx="23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1200">
                  <a:latin typeface="Liberation Sans" charset="0"/>
                </a:rPr>
                <a:t>(b)</a:t>
              </a:r>
            </a:p>
          </p:txBody>
        </p:sp>
        <p:pic>
          <p:nvPicPr>
            <p:cNvPr id="71695" name="Picture 60" descr="Fig 4_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" y="1219"/>
              <a:ext cx="1066" cy="1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96" name="Rectangle 17"/>
            <p:cNvSpPr>
              <a:spLocks noChangeArrowheads="1"/>
            </p:cNvSpPr>
            <p:nvPr/>
          </p:nvSpPr>
          <p:spPr bwMode="auto">
            <a:xfrm>
              <a:off x="3496" y="2232"/>
              <a:ext cx="96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1800">
                  <a:solidFill>
                    <a:srgbClr val="777777"/>
                  </a:solidFill>
                  <a:latin typeface="Liberation Sans" charset="0"/>
                </a:rPr>
                <a:t>grain boundary</a:t>
              </a:r>
              <a:endParaRPr lang="en-US">
                <a:latin typeface="Liberation Sans" charset="0"/>
              </a:endParaRPr>
            </a:p>
          </p:txBody>
        </p:sp>
        <p:grpSp>
          <p:nvGrpSpPr>
            <p:cNvPr id="71697" name="Group 20"/>
            <p:cNvGrpSpPr>
              <a:grpSpLocks/>
            </p:cNvGrpSpPr>
            <p:nvPr/>
          </p:nvGrpSpPr>
          <p:grpSpPr bwMode="auto">
            <a:xfrm>
              <a:off x="3220" y="1968"/>
              <a:ext cx="148" cy="60"/>
              <a:chOff x="3220" y="1968"/>
              <a:chExt cx="148" cy="60"/>
            </a:xfrm>
          </p:grpSpPr>
          <p:sp>
            <p:nvSpPr>
              <p:cNvPr id="71711" name="Arc 18"/>
              <p:cNvSpPr>
                <a:spLocks/>
              </p:cNvSpPr>
              <p:nvPr/>
            </p:nvSpPr>
            <p:spPr bwMode="auto">
              <a:xfrm>
                <a:off x="3220" y="1968"/>
                <a:ext cx="76" cy="60"/>
              </a:xfrm>
              <a:custGeom>
                <a:avLst/>
                <a:gdLst>
                  <a:gd name="T0" fmla="*/ 0 w 21706"/>
                  <a:gd name="T1" fmla="*/ 0 h 21600"/>
                  <a:gd name="T2" fmla="*/ 0 w 21706"/>
                  <a:gd name="T3" fmla="*/ 0 h 21600"/>
                  <a:gd name="T4" fmla="*/ 0 w 2170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06"/>
                  <a:gd name="T10" fmla="*/ 0 h 21600"/>
                  <a:gd name="T11" fmla="*/ 21706 w 2170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06" h="21600" fill="none" extrusionOk="0">
                    <a:moveTo>
                      <a:pt x="0" y="0"/>
                    </a:moveTo>
                    <a:cubicBezTo>
                      <a:pt x="35" y="0"/>
                      <a:pt x="70" y="-1"/>
                      <a:pt x="106" y="0"/>
                    </a:cubicBezTo>
                    <a:cubicBezTo>
                      <a:pt x="11981" y="0"/>
                      <a:pt x="21629" y="9586"/>
                      <a:pt x="21705" y="21461"/>
                    </a:cubicBezTo>
                  </a:path>
                  <a:path w="21706" h="21600" stroke="0" extrusionOk="0">
                    <a:moveTo>
                      <a:pt x="0" y="0"/>
                    </a:moveTo>
                    <a:cubicBezTo>
                      <a:pt x="35" y="0"/>
                      <a:pt x="70" y="-1"/>
                      <a:pt x="106" y="0"/>
                    </a:cubicBezTo>
                    <a:cubicBezTo>
                      <a:pt x="11981" y="0"/>
                      <a:pt x="21629" y="9586"/>
                      <a:pt x="21705" y="21461"/>
                    </a:cubicBezTo>
                    <a:lnTo>
                      <a:pt x="106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12" name="Arc 19"/>
              <p:cNvSpPr>
                <a:spLocks/>
              </p:cNvSpPr>
              <p:nvPr/>
            </p:nvSpPr>
            <p:spPr bwMode="auto">
              <a:xfrm>
                <a:off x="3296" y="1968"/>
                <a:ext cx="72" cy="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469"/>
                    </a:moveTo>
                    <a:cubicBezTo>
                      <a:pt x="72" y="9590"/>
                      <a:pt x="9721" y="0"/>
                      <a:pt x="21599" y="0"/>
                    </a:cubicBezTo>
                  </a:path>
                  <a:path w="21600" h="21600" stroke="0" extrusionOk="0">
                    <a:moveTo>
                      <a:pt x="0" y="21469"/>
                    </a:moveTo>
                    <a:cubicBezTo>
                      <a:pt x="72" y="9590"/>
                      <a:pt x="9721" y="0"/>
                      <a:pt x="21599" y="0"/>
                    </a:cubicBezTo>
                    <a:lnTo>
                      <a:pt x="21600" y="21600"/>
                    </a:lnTo>
                    <a:lnTo>
                      <a:pt x="0" y="21469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698" name="Rectangle 22"/>
            <p:cNvSpPr>
              <a:spLocks noChangeArrowheads="1"/>
            </p:cNvSpPr>
            <p:nvPr/>
          </p:nvSpPr>
          <p:spPr bwMode="auto">
            <a:xfrm>
              <a:off x="3528" y="2024"/>
              <a:ext cx="95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1800">
                  <a:solidFill>
                    <a:srgbClr val="FF0000"/>
                  </a:solidFill>
                  <a:latin typeface="Liberation Sans" charset="0"/>
                </a:rPr>
                <a:t>surface groove</a:t>
              </a:r>
              <a:endParaRPr lang="en-US">
                <a:latin typeface="Liberation Sans" charset="0"/>
              </a:endParaRPr>
            </a:p>
          </p:txBody>
        </p:sp>
        <p:sp>
          <p:nvSpPr>
            <p:cNvPr id="71699" name="Line 23"/>
            <p:cNvSpPr>
              <a:spLocks noChangeShapeType="1"/>
            </p:cNvSpPr>
            <p:nvPr/>
          </p:nvSpPr>
          <p:spPr bwMode="auto">
            <a:xfrm>
              <a:off x="3368" y="1968"/>
              <a:ext cx="304" cy="1"/>
            </a:xfrm>
            <a:prstGeom prst="line">
              <a:avLst/>
            </a:prstGeom>
            <a:noFill/>
            <a:ln w="254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700" name="Group 27"/>
            <p:cNvGrpSpPr>
              <a:grpSpLocks/>
            </p:cNvGrpSpPr>
            <p:nvPr/>
          </p:nvGrpSpPr>
          <p:grpSpPr bwMode="auto">
            <a:xfrm>
              <a:off x="3312" y="2000"/>
              <a:ext cx="192" cy="104"/>
              <a:chOff x="3312" y="2000"/>
              <a:chExt cx="192" cy="104"/>
            </a:xfrm>
          </p:grpSpPr>
          <p:sp>
            <p:nvSpPr>
              <p:cNvPr id="71709" name="Freeform 25"/>
              <p:cNvSpPr>
                <a:spLocks/>
              </p:cNvSpPr>
              <p:nvPr/>
            </p:nvSpPr>
            <p:spPr bwMode="auto">
              <a:xfrm>
                <a:off x="3312" y="2000"/>
                <a:ext cx="72" cy="56"/>
              </a:xfrm>
              <a:custGeom>
                <a:avLst/>
                <a:gdLst>
                  <a:gd name="T0" fmla="*/ 0 w 72"/>
                  <a:gd name="T1" fmla="*/ 0 h 56"/>
                  <a:gd name="T2" fmla="*/ 72 w 72"/>
                  <a:gd name="T3" fmla="*/ 0 h 56"/>
                  <a:gd name="T4" fmla="*/ 32 w 72"/>
                  <a:gd name="T5" fmla="*/ 16 h 56"/>
                  <a:gd name="T6" fmla="*/ 40 w 72"/>
                  <a:gd name="T7" fmla="*/ 56 h 56"/>
                  <a:gd name="T8" fmla="*/ 0 w 72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6"/>
                  <a:gd name="T17" fmla="*/ 72 w 7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6">
                    <a:moveTo>
                      <a:pt x="0" y="0"/>
                    </a:moveTo>
                    <a:lnTo>
                      <a:pt x="72" y="0"/>
                    </a:lnTo>
                    <a:lnTo>
                      <a:pt x="32" y="16"/>
                    </a:lnTo>
                    <a:lnTo>
                      <a:pt x="4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10" name="Line 26"/>
              <p:cNvSpPr>
                <a:spLocks noChangeShapeType="1"/>
              </p:cNvSpPr>
              <p:nvPr/>
            </p:nvSpPr>
            <p:spPr bwMode="auto">
              <a:xfrm>
                <a:off x="3344" y="2016"/>
                <a:ext cx="160" cy="8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701" name="Group 33"/>
            <p:cNvGrpSpPr>
              <a:grpSpLocks/>
            </p:cNvGrpSpPr>
            <p:nvPr/>
          </p:nvGrpSpPr>
          <p:grpSpPr bwMode="auto">
            <a:xfrm>
              <a:off x="3304" y="2192"/>
              <a:ext cx="184" cy="96"/>
              <a:chOff x="3304" y="2192"/>
              <a:chExt cx="184" cy="96"/>
            </a:xfrm>
          </p:grpSpPr>
          <p:sp>
            <p:nvSpPr>
              <p:cNvPr id="71707" name="Freeform 31"/>
              <p:cNvSpPr>
                <a:spLocks/>
              </p:cNvSpPr>
              <p:nvPr/>
            </p:nvSpPr>
            <p:spPr bwMode="auto">
              <a:xfrm>
                <a:off x="3304" y="2192"/>
                <a:ext cx="72" cy="56"/>
              </a:xfrm>
              <a:custGeom>
                <a:avLst/>
                <a:gdLst>
                  <a:gd name="T0" fmla="*/ 0 w 72"/>
                  <a:gd name="T1" fmla="*/ 0 h 56"/>
                  <a:gd name="T2" fmla="*/ 72 w 72"/>
                  <a:gd name="T3" fmla="*/ 0 h 56"/>
                  <a:gd name="T4" fmla="*/ 32 w 72"/>
                  <a:gd name="T5" fmla="*/ 16 h 56"/>
                  <a:gd name="T6" fmla="*/ 40 w 72"/>
                  <a:gd name="T7" fmla="*/ 56 h 56"/>
                  <a:gd name="T8" fmla="*/ 0 w 72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6"/>
                  <a:gd name="T17" fmla="*/ 72 w 7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6">
                    <a:moveTo>
                      <a:pt x="0" y="0"/>
                    </a:moveTo>
                    <a:lnTo>
                      <a:pt x="72" y="0"/>
                    </a:lnTo>
                    <a:lnTo>
                      <a:pt x="32" y="16"/>
                    </a:lnTo>
                    <a:lnTo>
                      <a:pt x="4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7777"/>
              </a:solidFill>
              <a:ln w="1270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08" name="Line 32"/>
              <p:cNvSpPr>
                <a:spLocks noChangeShapeType="1"/>
              </p:cNvSpPr>
              <p:nvPr/>
            </p:nvSpPr>
            <p:spPr bwMode="auto">
              <a:xfrm>
                <a:off x="3336" y="2208"/>
                <a:ext cx="152" cy="80"/>
              </a:xfrm>
              <a:prstGeom prst="line">
                <a:avLst/>
              </a:prstGeom>
              <a:noFill/>
              <a:ln w="12700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702" name="Rectangle 35"/>
            <p:cNvSpPr>
              <a:spLocks noChangeArrowheads="1"/>
            </p:cNvSpPr>
            <p:nvPr/>
          </p:nvSpPr>
          <p:spPr bwMode="auto">
            <a:xfrm>
              <a:off x="3632" y="1680"/>
              <a:ext cx="108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1800">
                  <a:solidFill>
                    <a:srgbClr val="CC0099"/>
                  </a:solidFill>
                  <a:latin typeface="Liberation Sans" charset="0"/>
                </a:rPr>
                <a:t> polished surface</a:t>
              </a:r>
              <a:endParaRPr lang="en-US">
                <a:latin typeface="Liberation Sans" charset="0"/>
              </a:endParaRPr>
            </a:p>
          </p:txBody>
        </p:sp>
        <p:grpSp>
          <p:nvGrpSpPr>
            <p:cNvPr id="71703" name="Group 30"/>
            <p:cNvGrpSpPr>
              <a:grpSpLocks/>
            </p:cNvGrpSpPr>
            <p:nvPr/>
          </p:nvGrpSpPr>
          <p:grpSpPr bwMode="auto">
            <a:xfrm>
              <a:off x="3624" y="1864"/>
              <a:ext cx="56" cy="88"/>
              <a:chOff x="3624" y="1864"/>
              <a:chExt cx="56" cy="88"/>
            </a:xfrm>
          </p:grpSpPr>
          <p:sp>
            <p:nvSpPr>
              <p:cNvPr id="71705" name="Freeform 28"/>
              <p:cNvSpPr>
                <a:spLocks/>
              </p:cNvSpPr>
              <p:nvPr/>
            </p:nvSpPr>
            <p:spPr bwMode="auto">
              <a:xfrm>
                <a:off x="3624" y="1880"/>
                <a:ext cx="56" cy="72"/>
              </a:xfrm>
              <a:custGeom>
                <a:avLst/>
                <a:gdLst>
                  <a:gd name="T0" fmla="*/ 0 w 56"/>
                  <a:gd name="T1" fmla="*/ 72 h 72"/>
                  <a:gd name="T2" fmla="*/ 0 w 56"/>
                  <a:gd name="T3" fmla="*/ 0 h 72"/>
                  <a:gd name="T4" fmla="*/ 16 w 56"/>
                  <a:gd name="T5" fmla="*/ 40 h 72"/>
                  <a:gd name="T6" fmla="*/ 56 w 56"/>
                  <a:gd name="T7" fmla="*/ 32 h 72"/>
                  <a:gd name="T8" fmla="*/ 0 w 56"/>
                  <a:gd name="T9" fmla="*/ 72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72"/>
                  <a:gd name="T17" fmla="*/ 56 w 56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72">
                    <a:moveTo>
                      <a:pt x="0" y="72"/>
                    </a:moveTo>
                    <a:lnTo>
                      <a:pt x="0" y="0"/>
                    </a:lnTo>
                    <a:lnTo>
                      <a:pt x="16" y="40"/>
                    </a:lnTo>
                    <a:lnTo>
                      <a:pt x="56" y="3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C0099"/>
              </a:solidFill>
              <a:ln w="127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06" name="Line 29"/>
              <p:cNvSpPr>
                <a:spLocks noChangeShapeType="1"/>
              </p:cNvSpPr>
              <p:nvPr/>
            </p:nvSpPr>
            <p:spPr bwMode="auto">
              <a:xfrm flipV="1">
                <a:off x="3640" y="1864"/>
                <a:ext cx="24" cy="56"/>
              </a:xfrm>
              <a:prstGeom prst="line">
                <a:avLst/>
              </a:prstGeom>
              <a:noFill/>
              <a:ln w="12700">
                <a:solidFill>
                  <a:srgbClr val="CC0099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704" name="Text Box 56"/>
            <p:cNvSpPr txBox="1">
              <a:spLocks noChangeArrowheads="1"/>
            </p:cNvSpPr>
            <p:nvPr/>
          </p:nvSpPr>
          <p:spPr bwMode="auto">
            <a:xfrm>
              <a:off x="3182" y="2349"/>
              <a:ext cx="23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1200">
                  <a:latin typeface="Liberation Sans" charset="0"/>
                </a:rPr>
                <a:t>(a)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F33EEA5-B0D4-4F32-9CD6-ADE5D41D50A1}" type="slidenum">
              <a:rPr lang="en-US" sz="1200">
                <a:latin typeface="Liberation Sans" charset="0"/>
              </a:rPr>
              <a:pPr/>
              <a:t>29</a:t>
            </a:fld>
            <a:endParaRPr lang="en-US" sz="1200">
              <a:latin typeface="Liberation Sans" charset="0"/>
            </a:endParaRPr>
          </a:p>
        </p:txBody>
      </p:sp>
      <p:sp>
        <p:nvSpPr>
          <p:cNvPr id="737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Liberation Sans" charset="0"/>
                <a:ea typeface="ＭＳ Ｐゴシック" panose="020B0600070205080204" pitchFamily="34" charset="-128"/>
              </a:rPr>
              <a:t>Optical Microscopy</a:t>
            </a:r>
          </a:p>
        </p:txBody>
      </p:sp>
      <p:sp>
        <p:nvSpPr>
          <p:cNvPr id="7373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552575"/>
            <a:ext cx="7772400" cy="4114800"/>
          </a:xfrm>
        </p:spPr>
        <p:txBody>
          <a:bodyPr/>
          <a:lstStyle/>
          <a:p>
            <a:r>
              <a:rPr lang="en-US">
                <a:latin typeface="Liberation Sans" charset="0"/>
                <a:ea typeface="ＭＳ Ｐゴシック" panose="020B0600070205080204" pitchFamily="34" charset="-128"/>
              </a:rPr>
              <a:t>Polarized light </a:t>
            </a:r>
          </a:p>
          <a:p>
            <a:pPr lvl="1"/>
            <a:r>
              <a:rPr lang="en-US">
                <a:latin typeface="Liberation Sans" charset="0"/>
                <a:ea typeface="ＭＳ Ｐゴシック" panose="020B0600070205080204" pitchFamily="34" charset="-128"/>
              </a:rPr>
              <a:t>metallographic scopes often use polarized light to increase contrast</a:t>
            </a:r>
          </a:p>
          <a:p>
            <a:pPr lvl="1"/>
            <a:r>
              <a:rPr lang="en-US">
                <a:latin typeface="Liberation Sans" charset="0"/>
                <a:ea typeface="ＭＳ Ｐゴシック" panose="020B0600070205080204" pitchFamily="34" charset="-128"/>
              </a:rPr>
              <a:t>Also used for transparent samples such as polymers</a:t>
            </a:r>
          </a:p>
          <a:p>
            <a:endParaRPr lang="en-US">
              <a:latin typeface="Liberation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215FFB-214E-42F1-9DA0-BA86286B555C}" type="slidenum">
              <a:rPr lang="en-US" sz="1200">
                <a:latin typeface="Liberation Sans" charset="0"/>
              </a:rPr>
              <a:pPr/>
              <a:t>3</a:t>
            </a:fld>
            <a:endParaRPr lang="en-US" sz="1200">
              <a:latin typeface="Liberation Sans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iberation Sans" charset="0"/>
                <a:ea typeface="ＭＳ Ｐゴシック" panose="020B0600070205080204" pitchFamily="34" charset="-128"/>
              </a:rPr>
              <a:t>Polycrystalline Materials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6225" y="1576388"/>
            <a:ext cx="3943350" cy="3957637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rgbClr val="0000FF"/>
                </a:solidFill>
                <a:latin typeface="Liberation Sans" charset="0"/>
                <a:ea typeface="ＭＳ Ｐゴシック" panose="020B0600070205080204" pitchFamily="34" charset="-128"/>
              </a:rPr>
              <a:t>Grain Boundaries</a:t>
            </a:r>
          </a:p>
          <a:p>
            <a:r>
              <a:rPr lang="en-US" sz="2400">
                <a:latin typeface="Liberation Sans" charset="0"/>
                <a:ea typeface="ＭＳ Ｐゴシック" panose="020B0600070205080204" pitchFamily="34" charset="-128"/>
              </a:rPr>
              <a:t>regions between crystals</a:t>
            </a:r>
          </a:p>
          <a:p>
            <a:r>
              <a:rPr lang="en-US" sz="2400">
                <a:latin typeface="Liberation Sans" charset="0"/>
                <a:ea typeface="ＭＳ Ｐゴシック" panose="020B0600070205080204" pitchFamily="34" charset="-128"/>
              </a:rPr>
              <a:t>transition from lattice of one region to that of the other</a:t>
            </a:r>
          </a:p>
          <a:p>
            <a:r>
              <a:rPr lang="en-US" sz="2400">
                <a:latin typeface="Liberation Sans" charset="0"/>
                <a:ea typeface="ＭＳ Ｐゴシック" panose="020B0600070205080204" pitchFamily="34" charset="-128"/>
              </a:rPr>
              <a:t>slightly disordered</a:t>
            </a:r>
          </a:p>
          <a:p>
            <a:r>
              <a:rPr lang="en-US" sz="2400">
                <a:latin typeface="Liberation Sans" charset="0"/>
                <a:ea typeface="ＭＳ Ｐゴシック" panose="020B0600070205080204" pitchFamily="34" charset="-128"/>
              </a:rPr>
              <a:t>low density in grain boundaries</a:t>
            </a:r>
          </a:p>
          <a:p>
            <a:pPr lvl="1"/>
            <a:r>
              <a:rPr lang="en-US" sz="2000">
                <a:latin typeface="Liberation Sans" charset="0"/>
                <a:ea typeface="ＭＳ Ｐゴシック" panose="020B0600070205080204" pitchFamily="34" charset="-128"/>
              </a:rPr>
              <a:t>high mobility</a:t>
            </a:r>
          </a:p>
          <a:p>
            <a:pPr lvl="1"/>
            <a:r>
              <a:rPr lang="en-US" sz="2000">
                <a:latin typeface="Liberation Sans" charset="0"/>
                <a:ea typeface="ＭＳ Ｐゴシック" panose="020B0600070205080204" pitchFamily="34" charset="-128"/>
              </a:rPr>
              <a:t>high diffusivity</a:t>
            </a:r>
          </a:p>
          <a:p>
            <a:pPr lvl="1"/>
            <a:r>
              <a:rPr lang="en-US" sz="2000">
                <a:latin typeface="Liberation Sans" charset="0"/>
                <a:ea typeface="ＭＳ Ｐゴシック" panose="020B0600070205080204" pitchFamily="34" charset="-128"/>
              </a:rPr>
              <a:t>high chemical reactivity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4981575" y="5969000"/>
            <a:ext cx="210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Liberation Sans" charset="0"/>
              </a:rPr>
              <a:t>Adapted from Fig. 4.8, </a:t>
            </a:r>
            <a:r>
              <a:rPr lang="en-US" sz="1200" i="1">
                <a:solidFill>
                  <a:srgbClr val="000000"/>
                </a:solidFill>
                <a:latin typeface="Liberation Sans" charset="0"/>
              </a:rPr>
              <a:t>Callister &amp; Rethwisch 9e.</a:t>
            </a:r>
          </a:p>
        </p:txBody>
      </p:sp>
      <p:pic>
        <p:nvPicPr>
          <p:cNvPr id="19461" name="Picture 8" descr="Fig 4_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1666875"/>
            <a:ext cx="4886325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FA0CB3A-4721-487D-8670-282350FE5D26}" type="slidenum">
              <a:rPr lang="en-US" sz="1200">
                <a:latin typeface="Liberation Sans" charset="0"/>
              </a:rPr>
              <a:pPr/>
              <a:t>30</a:t>
            </a:fld>
            <a:endParaRPr lang="en-US" sz="1200">
              <a:latin typeface="Liberation Sans" charset="0"/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Liberation Sans" charset="0"/>
                <a:ea typeface="ＭＳ Ｐゴシック" panose="020B0600070205080204" pitchFamily="34" charset="-128"/>
              </a:rPr>
              <a:t>Microscopy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203325"/>
            <a:ext cx="8415338" cy="489267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latin typeface="Liberation Sans" charset="0"/>
                <a:ea typeface="ＭＳ Ｐゴシック" panose="020B0600070205080204" pitchFamily="34" charset="-128"/>
              </a:rPr>
              <a:t>Optical resolution ca. 10</a:t>
            </a:r>
            <a:r>
              <a:rPr lang="en-US" sz="2800" baseline="30000">
                <a:latin typeface="Liberation Sans" charset="0"/>
                <a:ea typeface="ＭＳ Ｐゴシック" panose="020B0600070205080204" pitchFamily="34" charset="-128"/>
              </a:rPr>
              <a:t>-7 </a:t>
            </a:r>
            <a:r>
              <a:rPr lang="en-US" sz="2800">
                <a:latin typeface="Liberation Sans" charset="0"/>
                <a:ea typeface="ＭＳ Ｐゴシック" panose="020B0600070205080204" pitchFamily="34" charset="-128"/>
              </a:rPr>
              <a:t>m = 0.1 </a:t>
            </a:r>
            <a:r>
              <a:rPr lang="en-US" sz="2800">
                <a:latin typeface="Liberation Sans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μ</a:t>
            </a:r>
            <a:r>
              <a:rPr lang="en-US" sz="2800">
                <a:latin typeface="Liberation Sans" charset="0"/>
                <a:ea typeface="ＭＳ Ｐゴシック" panose="020B0600070205080204" pitchFamily="34" charset="-128"/>
              </a:rPr>
              <a:t>m = 100 nm</a:t>
            </a:r>
          </a:p>
          <a:p>
            <a:pPr>
              <a:buFontTx/>
              <a:buNone/>
            </a:pPr>
            <a:r>
              <a:rPr lang="en-US" sz="2800">
                <a:latin typeface="Liberation Sans" charset="0"/>
                <a:ea typeface="ＭＳ Ｐゴシック" panose="020B0600070205080204" pitchFamily="34" charset="-128"/>
              </a:rPr>
              <a:t>For higher resolution need higher frequency</a:t>
            </a:r>
          </a:p>
          <a:p>
            <a:pPr lvl="1"/>
            <a:r>
              <a:rPr lang="en-US">
                <a:latin typeface="Liberation Sans" charset="0"/>
                <a:ea typeface="ＭＳ Ｐゴシック" panose="020B0600070205080204" pitchFamily="34" charset="-128"/>
              </a:rPr>
              <a:t>X-Rays?  Difficult to focus.</a:t>
            </a:r>
          </a:p>
          <a:p>
            <a:pPr lvl="1"/>
            <a:r>
              <a:rPr lang="en-US">
                <a:latin typeface="Liberation Sans" charset="0"/>
                <a:ea typeface="ＭＳ Ｐゴシック" panose="020B0600070205080204" pitchFamily="34" charset="-128"/>
              </a:rPr>
              <a:t>Electrons</a:t>
            </a:r>
          </a:p>
          <a:p>
            <a:pPr lvl="2"/>
            <a:r>
              <a:rPr lang="en-US">
                <a:latin typeface="Liberation Sans" charset="0"/>
                <a:ea typeface="ＭＳ Ｐゴシック" panose="020B0600070205080204" pitchFamily="34" charset="-128"/>
              </a:rPr>
              <a:t>wavelengths ca. 3 pm (0.003 nm) </a:t>
            </a:r>
          </a:p>
          <a:p>
            <a:pPr lvl="3"/>
            <a:r>
              <a:rPr lang="en-US">
                <a:latin typeface="Liberation Sans" charset="0"/>
                <a:ea typeface="ＭＳ Ｐゴシック" panose="020B0600070205080204" pitchFamily="34" charset="-128"/>
              </a:rPr>
              <a:t>(Magnification - 1,000,000X)</a:t>
            </a:r>
          </a:p>
          <a:p>
            <a:pPr lvl="2"/>
            <a:r>
              <a:rPr lang="en-US">
                <a:latin typeface="Liberation Sans" charset="0"/>
                <a:ea typeface="ＭＳ Ｐゴシック" panose="020B0600070205080204" pitchFamily="34" charset="-128"/>
              </a:rPr>
              <a:t>Atomic resolution possible</a:t>
            </a:r>
          </a:p>
          <a:p>
            <a:pPr lvl="2"/>
            <a:r>
              <a:rPr lang="en-US">
                <a:latin typeface="Liberation Sans" charset="0"/>
                <a:ea typeface="ＭＳ Ｐゴシック" panose="020B0600070205080204" pitchFamily="34" charset="-128"/>
              </a:rPr>
              <a:t>Electron beam focused by magnetic lenses.</a:t>
            </a:r>
          </a:p>
          <a:p>
            <a:pPr lvl="1"/>
            <a:endParaRPr lang="en-US">
              <a:latin typeface="Liberation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E7DDEBD-181A-44BB-98F9-68C5CC5CE501}" type="slidenum">
              <a:rPr lang="en-US" sz="1200">
                <a:latin typeface="Liberation Sans" charset="0"/>
              </a:rPr>
              <a:pPr/>
              <a:t>31</a:t>
            </a:fld>
            <a:endParaRPr lang="en-US" sz="1200">
              <a:latin typeface="Liberation Sans" charset="0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581025" y="1538288"/>
            <a:ext cx="5240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latin typeface="Liberation Sans" charset="0"/>
              </a:rPr>
              <a:t>•  Atoms can be arranged and imaged!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838200" y="3886200"/>
            <a:ext cx="2667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000">
                <a:latin typeface="Liberation Sans" charset="0"/>
              </a:rPr>
              <a:t>Carbon monoxide molecules arranged on a platinum (111) surface.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6553200" y="2014538"/>
            <a:ext cx="16192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000">
                <a:solidFill>
                  <a:srgbClr val="000000"/>
                </a:solidFill>
                <a:latin typeface="Liberation Sans" charset="0"/>
              </a:rPr>
              <a:t>Photos produced from the work of C.P. Lutz, Zeppenfeld, and D.M. Eigler.  Reprinted with permission from International Business Machines Corporation, copyright 1995.</a:t>
            </a:r>
          </a:p>
        </p:txBody>
      </p:sp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1219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8" y="2057400"/>
            <a:ext cx="1230312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4267200" y="3886200"/>
            <a:ext cx="2667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000">
                <a:latin typeface="Liberation Sans" charset="0"/>
              </a:rPr>
              <a:t>Iron atoms arranged on a copper (111) surface.  These Kanji characters represent the word </a:t>
            </a:r>
            <a:r>
              <a:rPr lang="ja-JP" altLang="en-US" sz="2000">
                <a:latin typeface="Liberation Sans" charset="0"/>
              </a:rPr>
              <a:t>“</a:t>
            </a:r>
            <a:r>
              <a:rPr lang="en-US" altLang="ja-JP" sz="2000">
                <a:latin typeface="Liberation Sans" charset="0"/>
              </a:rPr>
              <a:t>atom</a:t>
            </a:r>
            <a:r>
              <a:rPr lang="ja-JP" altLang="en-US" sz="2000">
                <a:latin typeface="Liberation Sans" charset="0"/>
              </a:rPr>
              <a:t>”</a:t>
            </a:r>
            <a:r>
              <a:rPr lang="en-US" altLang="ja-JP" sz="2000">
                <a:latin typeface="Liberation Sans" charset="0"/>
              </a:rPr>
              <a:t>.</a:t>
            </a:r>
            <a:endParaRPr lang="en-US" sz="2000">
              <a:latin typeface="Liberation Sans" charset="0"/>
            </a:endParaRPr>
          </a:p>
        </p:txBody>
      </p:sp>
      <p:sp>
        <p:nvSpPr>
          <p:cNvPr id="7783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38175"/>
            <a:ext cx="7772400" cy="533400"/>
          </a:xfrm>
        </p:spPr>
        <p:txBody>
          <a:bodyPr/>
          <a:lstStyle/>
          <a:p>
            <a:r>
              <a:rPr lang="en-US">
                <a:latin typeface="Liberation Sans" charset="0"/>
                <a:ea typeface="ＭＳ Ｐゴシック" panose="020B0600070205080204" pitchFamily="34" charset="-128"/>
              </a:rPr>
              <a:t>Scanning Tunneling Microscopy</a:t>
            </a:r>
            <a:br>
              <a:rPr lang="en-US">
                <a:latin typeface="Liberation Sans" charset="0"/>
                <a:ea typeface="ＭＳ Ｐゴシック" panose="020B0600070205080204" pitchFamily="34" charset="-128"/>
              </a:rPr>
            </a:br>
            <a:r>
              <a:rPr lang="en-US">
                <a:latin typeface="Liberation Sans" charset="0"/>
                <a:ea typeface="ＭＳ Ｐゴシック" panose="020B0600070205080204" pitchFamily="34" charset="-128"/>
              </a:rPr>
              <a:t>(STM)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4AD7B73-0B41-45D5-9CE4-E92D525344E8}" type="slidenum">
              <a:rPr lang="en-US" sz="1200">
                <a:latin typeface="Liberation Sans" charset="0"/>
              </a:rPr>
              <a:pPr/>
              <a:t>32</a:t>
            </a:fld>
            <a:endParaRPr lang="en-US" sz="1200">
              <a:latin typeface="Liberation Sans" charset="0"/>
            </a:endParaRPr>
          </a:p>
        </p:txBody>
      </p:sp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838200" y="1474788"/>
            <a:ext cx="6215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Liberation Sans" charset="0"/>
              </a:rPr>
              <a:t>•  </a:t>
            </a:r>
            <a:r>
              <a:rPr lang="en-US">
                <a:solidFill>
                  <a:schemeClr val="accent2"/>
                </a:solidFill>
                <a:latin typeface="Liberation Sans" charset="0"/>
              </a:rPr>
              <a:t>Point</a:t>
            </a:r>
            <a:r>
              <a:rPr lang="en-US">
                <a:solidFill>
                  <a:srgbClr val="000000"/>
                </a:solidFill>
                <a:latin typeface="Liberation Sans" charset="0"/>
              </a:rPr>
              <a:t>, </a:t>
            </a:r>
            <a:r>
              <a:rPr lang="en-US">
                <a:solidFill>
                  <a:schemeClr val="accent2"/>
                </a:solidFill>
                <a:latin typeface="Liberation Sans" charset="0"/>
              </a:rPr>
              <a:t>Line</a:t>
            </a:r>
            <a:r>
              <a:rPr lang="en-US">
                <a:solidFill>
                  <a:srgbClr val="000000"/>
                </a:solidFill>
                <a:latin typeface="Liberation Sans" charset="0"/>
              </a:rPr>
              <a:t>, and </a:t>
            </a:r>
            <a:r>
              <a:rPr lang="en-US">
                <a:solidFill>
                  <a:schemeClr val="accent2"/>
                </a:solidFill>
                <a:latin typeface="Liberation Sans" charset="0"/>
              </a:rPr>
              <a:t>Area</a:t>
            </a:r>
            <a:r>
              <a:rPr lang="en-US">
                <a:solidFill>
                  <a:srgbClr val="000000"/>
                </a:solidFill>
                <a:latin typeface="Liberation Sans" charset="0"/>
              </a:rPr>
              <a:t> defects exist in solids.</a:t>
            </a:r>
            <a:endParaRPr lang="en-US">
              <a:latin typeface="Liberation Sans" charset="0"/>
            </a:endParaRPr>
          </a:p>
        </p:txBody>
      </p:sp>
      <p:sp>
        <p:nvSpPr>
          <p:cNvPr id="79875" name="Rectangle 4"/>
          <p:cNvSpPr>
            <a:spLocks noChangeArrowheads="1"/>
          </p:cNvSpPr>
          <p:nvPr/>
        </p:nvSpPr>
        <p:spPr bwMode="auto">
          <a:xfrm>
            <a:off x="838200" y="2055813"/>
            <a:ext cx="73612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Liberation Sans" charset="0"/>
              </a:rPr>
              <a:t>•  The number and type of defects can be varied</a:t>
            </a:r>
          </a:p>
          <a:p>
            <a:r>
              <a:rPr lang="en-US">
                <a:solidFill>
                  <a:srgbClr val="000000"/>
                </a:solidFill>
                <a:latin typeface="Liberation Sans" charset="0"/>
              </a:rPr>
              <a:t>      and controlled (e.g., temperature controls vacancy </a:t>
            </a:r>
            <a:br>
              <a:rPr lang="en-US">
                <a:solidFill>
                  <a:srgbClr val="000000"/>
                </a:solidFill>
                <a:latin typeface="Liberation Sans" charset="0"/>
              </a:rPr>
            </a:br>
            <a:r>
              <a:rPr lang="en-US">
                <a:solidFill>
                  <a:srgbClr val="000000"/>
                </a:solidFill>
                <a:latin typeface="Liberation Sans" charset="0"/>
              </a:rPr>
              <a:t>      concentration).</a:t>
            </a:r>
            <a:endParaRPr lang="en-US">
              <a:latin typeface="Liberation Sans" charset="0"/>
            </a:endParaRPr>
          </a:p>
        </p:txBody>
      </p:sp>
      <p:sp>
        <p:nvSpPr>
          <p:cNvPr id="79876" name="Rectangle 5"/>
          <p:cNvSpPr>
            <a:spLocks noChangeArrowheads="1"/>
          </p:cNvSpPr>
          <p:nvPr/>
        </p:nvSpPr>
        <p:spPr bwMode="auto">
          <a:xfrm>
            <a:off x="838200" y="3375025"/>
            <a:ext cx="63484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Liberation Sans" charset="0"/>
              </a:rPr>
              <a:t>•  Defects affect material properties (e.g., grain</a:t>
            </a:r>
          </a:p>
          <a:p>
            <a:r>
              <a:rPr lang="en-US">
                <a:solidFill>
                  <a:srgbClr val="000000"/>
                </a:solidFill>
                <a:latin typeface="Liberation Sans" charset="0"/>
              </a:rPr>
              <a:t>      boundaries control crystal slip).</a:t>
            </a:r>
            <a:endParaRPr lang="en-US">
              <a:latin typeface="Liberation Sans" charset="0"/>
            </a:endParaRPr>
          </a:p>
        </p:txBody>
      </p:sp>
      <p:sp>
        <p:nvSpPr>
          <p:cNvPr id="79877" name="Rectangle 6"/>
          <p:cNvSpPr>
            <a:spLocks noChangeArrowheads="1"/>
          </p:cNvSpPr>
          <p:nvPr/>
        </p:nvSpPr>
        <p:spPr bwMode="auto">
          <a:xfrm>
            <a:off x="838200" y="4325938"/>
            <a:ext cx="6789738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Liberation Sans" charset="0"/>
              </a:rPr>
              <a:t>•  Defects may be desirable or undesirable</a:t>
            </a:r>
          </a:p>
          <a:p>
            <a:r>
              <a:rPr lang="en-US" sz="2200">
                <a:solidFill>
                  <a:srgbClr val="000000"/>
                </a:solidFill>
                <a:latin typeface="Liberation Sans" charset="0"/>
              </a:rPr>
              <a:t>      (e.g., dislocations may be good or bad, depending</a:t>
            </a:r>
          </a:p>
          <a:p>
            <a:r>
              <a:rPr lang="en-US" sz="2200">
                <a:solidFill>
                  <a:srgbClr val="000000"/>
                </a:solidFill>
                <a:latin typeface="Liberation Sans" charset="0"/>
              </a:rPr>
              <a:t>      on whether plastic deformation is desirable or not).</a:t>
            </a:r>
            <a:endParaRPr lang="en-US">
              <a:latin typeface="Liberation Sans" charset="0"/>
            </a:endParaRPr>
          </a:p>
        </p:txBody>
      </p:sp>
      <p:sp>
        <p:nvSpPr>
          <p:cNvPr id="79878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Liberation Sans" charset="0"/>
                <a:ea typeface="ＭＳ Ｐゴシック" panose="020B0600070205080204" pitchFamily="34" charset="-128"/>
              </a:rPr>
              <a:t>Summary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65A8AAE-55B0-4960-A319-0516DCAEF514}" type="slidenum">
              <a:rPr lang="en-US" sz="1200">
                <a:latin typeface="Liberation Sans" charset="0"/>
              </a:rPr>
              <a:pPr/>
              <a:t>4</a:t>
            </a:fld>
            <a:endParaRPr lang="en-US" sz="1200">
              <a:latin typeface="Liberation Sans" charset="0"/>
            </a:endParaRPr>
          </a:p>
        </p:txBody>
      </p:sp>
      <p:sp>
        <p:nvSpPr>
          <p:cNvPr id="21506" name="Rectangle 1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382000" cy="685800"/>
          </a:xfrm>
        </p:spPr>
        <p:txBody>
          <a:bodyPr/>
          <a:lstStyle/>
          <a:p>
            <a:r>
              <a:rPr lang="en-US">
                <a:latin typeface="Liberation Sans" charset="0"/>
                <a:ea typeface="ＭＳ Ｐゴシック" panose="020B0600070205080204" pitchFamily="34" charset="-128"/>
              </a:rPr>
              <a:t>Solidification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08163"/>
            <a:ext cx="42005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381000" y="4246563"/>
            <a:ext cx="1981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Liberation Sans" charset="0"/>
              </a:rPr>
              <a:t>Columnar in area with less undercooling</a:t>
            </a: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6953250" y="3983038"/>
            <a:ext cx="1981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Liberation Sans" charset="0"/>
              </a:rPr>
              <a:t>Shell of equiaxed grains due to rapid cooling (greater </a:t>
            </a:r>
            <a:r>
              <a:rPr lang="en-US" sz="2000">
                <a:solidFill>
                  <a:srgbClr val="FF0000"/>
                </a:solidFill>
                <a:latin typeface="Liberation Sans" charset="0"/>
                <a:sym typeface="Symbol" panose="05050102010706020507" pitchFamily="18" charset="2"/>
              </a:rPr>
              <a:t>Δ</a:t>
            </a:r>
            <a:r>
              <a:rPr lang="en-US" sz="2000" i="1">
                <a:solidFill>
                  <a:srgbClr val="FF0000"/>
                </a:solidFill>
                <a:latin typeface="Liberation Sans" charset="0"/>
                <a:sym typeface="Symbol" panose="05050102010706020507" pitchFamily="18" charset="2"/>
              </a:rPr>
              <a:t>T</a:t>
            </a:r>
            <a:r>
              <a:rPr lang="en-US" sz="2000">
                <a:solidFill>
                  <a:srgbClr val="FF0000"/>
                </a:solidFill>
                <a:latin typeface="Liberation Sans" charset="0"/>
                <a:sym typeface="Symbol" panose="05050102010706020507" pitchFamily="18" charset="2"/>
              </a:rPr>
              <a:t>) near wall</a:t>
            </a:r>
            <a:endParaRPr lang="en-US" sz="2000">
              <a:solidFill>
                <a:srgbClr val="FF0000"/>
              </a:solidFill>
              <a:latin typeface="Liberation Sans" charset="0"/>
            </a:endParaRPr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581025" y="5883275"/>
            <a:ext cx="8243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Liberation Sans" charset="0"/>
              </a:rPr>
              <a:t>Grain Refiner -  added to make smaller, more uniform, equiaxed grains.</a:t>
            </a:r>
          </a:p>
        </p:txBody>
      </p:sp>
      <p:grpSp>
        <p:nvGrpSpPr>
          <p:cNvPr id="21511" name="Group 14"/>
          <p:cNvGrpSpPr>
            <a:grpSpLocks/>
          </p:cNvGrpSpPr>
          <p:nvPr/>
        </p:nvGrpSpPr>
        <p:grpSpPr bwMode="auto">
          <a:xfrm>
            <a:off x="1992313" y="3489325"/>
            <a:ext cx="1011237" cy="203200"/>
            <a:chOff x="3176" y="2656"/>
            <a:chExt cx="408" cy="96"/>
          </a:xfrm>
        </p:grpSpPr>
        <p:sp>
          <p:nvSpPr>
            <p:cNvPr id="21530" name="Freeform 15"/>
            <p:cNvSpPr>
              <a:spLocks/>
            </p:cNvSpPr>
            <p:nvPr/>
          </p:nvSpPr>
          <p:spPr bwMode="auto">
            <a:xfrm>
              <a:off x="3176" y="2656"/>
              <a:ext cx="120" cy="96"/>
            </a:xfrm>
            <a:custGeom>
              <a:avLst/>
              <a:gdLst>
                <a:gd name="T0" fmla="*/ 0 w 120"/>
                <a:gd name="T1" fmla="*/ 48 h 96"/>
                <a:gd name="T2" fmla="*/ 120 w 120"/>
                <a:gd name="T3" fmla="*/ 0 h 96"/>
                <a:gd name="T4" fmla="*/ 120 w 120"/>
                <a:gd name="T5" fmla="*/ 48 h 96"/>
                <a:gd name="T6" fmla="*/ 120 w 120"/>
                <a:gd name="T7" fmla="*/ 96 h 96"/>
                <a:gd name="T8" fmla="*/ 0 w 120"/>
                <a:gd name="T9" fmla="*/ 4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96"/>
                <a:gd name="T17" fmla="*/ 120 w 120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96">
                  <a:moveTo>
                    <a:pt x="0" y="48"/>
                  </a:moveTo>
                  <a:lnTo>
                    <a:pt x="120" y="0"/>
                  </a:lnTo>
                  <a:lnTo>
                    <a:pt x="120" y="48"/>
                  </a:lnTo>
                  <a:lnTo>
                    <a:pt x="120" y="96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Line 16"/>
            <p:cNvSpPr>
              <a:spLocks noChangeShapeType="1"/>
            </p:cNvSpPr>
            <p:nvPr/>
          </p:nvSpPr>
          <p:spPr bwMode="auto">
            <a:xfrm>
              <a:off x="3296" y="2704"/>
              <a:ext cx="288" cy="1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2" name="Group 17"/>
          <p:cNvGrpSpPr>
            <a:grpSpLocks/>
          </p:cNvGrpSpPr>
          <p:nvPr/>
        </p:nvGrpSpPr>
        <p:grpSpPr bwMode="auto">
          <a:xfrm>
            <a:off x="4610100" y="5038725"/>
            <a:ext cx="238125" cy="795338"/>
            <a:chOff x="4128" y="3280"/>
            <a:chExt cx="96" cy="376"/>
          </a:xfrm>
        </p:grpSpPr>
        <p:sp>
          <p:nvSpPr>
            <p:cNvPr id="21528" name="Freeform 18"/>
            <p:cNvSpPr>
              <a:spLocks/>
            </p:cNvSpPr>
            <p:nvPr/>
          </p:nvSpPr>
          <p:spPr bwMode="auto">
            <a:xfrm>
              <a:off x="4128" y="3536"/>
              <a:ext cx="96" cy="120"/>
            </a:xfrm>
            <a:custGeom>
              <a:avLst/>
              <a:gdLst>
                <a:gd name="T0" fmla="*/ 48 w 96"/>
                <a:gd name="T1" fmla="*/ 120 h 120"/>
                <a:gd name="T2" fmla="*/ 0 w 96"/>
                <a:gd name="T3" fmla="*/ 0 h 120"/>
                <a:gd name="T4" fmla="*/ 48 w 96"/>
                <a:gd name="T5" fmla="*/ 0 h 120"/>
                <a:gd name="T6" fmla="*/ 96 w 96"/>
                <a:gd name="T7" fmla="*/ 0 h 120"/>
                <a:gd name="T8" fmla="*/ 48 w 96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20"/>
                <a:gd name="T17" fmla="*/ 96 w 96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20">
                  <a:moveTo>
                    <a:pt x="48" y="12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96" y="0"/>
                  </a:lnTo>
                  <a:lnTo>
                    <a:pt x="48" y="120"/>
                  </a:ln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Line 19"/>
            <p:cNvSpPr>
              <a:spLocks noChangeShapeType="1"/>
            </p:cNvSpPr>
            <p:nvPr/>
          </p:nvSpPr>
          <p:spPr bwMode="auto">
            <a:xfrm flipV="1">
              <a:off x="4176" y="3280"/>
              <a:ext cx="1" cy="256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3" name="Group 20"/>
          <p:cNvGrpSpPr>
            <a:grpSpLocks/>
          </p:cNvGrpSpPr>
          <p:nvPr/>
        </p:nvGrpSpPr>
        <p:grpSpPr bwMode="auto">
          <a:xfrm>
            <a:off x="6070600" y="3543300"/>
            <a:ext cx="1011238" cy="203200"/>
            <a:chOff x="4728" y="2688"/>
            <a:chExt cx="408" cy="96"/>
          </a:xfrm>
        </p:grpSpPr>
        <p:sp>
          <p:nvSpPr>
            <p:cNvPr id="21526" name="Freeform 21"/>
            <p:cNvSpPr>
              <a:spLocks/>
            </p:cNvSpPr>
            <p:nvPr/>
          </p:nvSpPr>
          <p:spPr bwMode="auto">
            <a:xfrm>
              <a:off x="5016" y="2688"/>
              <a:ext cx="120" cy="96"/>
            </a:xfrm>
            <a:custGeom>
              <a:avLst/>
              <a:gdLst>
                <a:gd name="T0" fmla="*/ 120 w 120"/>
                <a:gd name="T1" fmla="*/ 48 h 96"/>
                <a:gd name="T2" fmla="*/ 0 w 120"/>
                <a:gd name="T3" fmla="*/ 96 h 96"/>
                <a:gd name="T4" fmla="*/ 0 w 120"/>
                <a:gd name="T5" fmla="*/ 48 h 96"/>
                <a:gd name="T6" fmla="*/ 0 w 120"/>
                <a:gd name="T7" fmla="*/ 0 h 96"/>
                <a:gd name="T8" fmla="*/ 120 w 120"/>
                <a:gd name="T9" fmla="*/ 4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96"/>
                <a:gd name="T17" fmla="*/ 120 w 120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96">
                  <a:moveTo>
                    <a:pt x="120" y="48"/>
                  </a:moveTo>
                  <a:lnTo>
                    <a:pt x="0" y="96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20" y="48"/>
                  </a:ln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Line 22"/>
            <p:cNvSpPr>
              <a:spLocks noChangeShapeType="1"/>
            </p:cNvSpPr>
            <p:nvPr/>
          </p:nvSpPr>
          <p:spPr bwMode="auto">
            <a:xfrm>
              <a:off x="4728" y="2736"/>
              <a:ext cx="288" cy="1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4" name="Rectangle 23"/>
          <p:cNvSpPr>
            <a:spLocks noChangeArrowheads="1"/>
          </p:cNvSpPr>
          <p:nvPr/>
        </p:nvSpPr>
        <p:spPr bwMode="auto">
          <a:xfrm>
            <a:off x="1217613" y="3100388"/>
            <a:ext cx="500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000">
                <a:solidFill>
                  <a:srgbClr val="FFCC00"/>
                </a:solidFill>
                <a:latin typeface="Liberation Sans" charset="0"/>
              </a:rPr>
              <a:t>heat </a:t>
            </a:r>
            <a:endParaRPr lang="en-US">
              <a:latin typeface="Liberation Sans" charset="0"/>
            </a:endParaRPr>
          </a:p>
        </p:txBody>
      </p:sp>
      <p:sp>
        <p:nvSpPr>
          <p:cNvPr id="21515" name="Rectangle 24"/>
          <p:cNvSpPr>
            <a:spLocks noChangeArrowheads="1"/>
          </p:cNvSpPr>
          <p:nvPr/>
        </p:nvSpPr>
        <p:spPr bwMode="auto">
          <a:xfrm>
            <a:off x="1217613" y="3489325"/>
            <a:ext cx="461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000">
                <a:solidFill>
                  <a:srgbClr val="FFCC00"/>
                </a:solidFill>
                <a:latin typeface="Liberation Sans" charset="0"/>
              </a:rPr>
              <a:t>flow</a:t>
            </a:r>
            <a:endParaRPr lang="en-US">
              <a:latin typeface="Liberation Sans" charset="0"/>
            </a:endParaRPr>
          </a:p>
        </p:txBody>
      </p:sp>
      <p:sp>
        <p:nvSpPr>
          <p:cNvPr id="21516" name="Rectangle 28"/>
          <p:cNvSpPr>
            <a:spLocks noChangeArrowheads="1"/>
          </p:cNvSpPr>
          <p:nvPr/>
        </p:nvSpPr>
        <p:spPr bwMode="auto">
          <a:xfrm>
            <a:off x="7038975" y="1638300"/>
            <a:ext cx="19827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Liberation Sans" charset="0"/>
              </a:rPr>
              <a:t>Adapted from Fig. 5.17, </a:t>
            </a:r>
            <a:r>
              <a:rPr lang="en-US" sz="1200" i="1">
                <a:solidFill>
                  <a:srgbClr val="000000"/>
                </a:solidFill>
                <a:latin typeface="Liberation Sans" charset="0"/>
              </a:rPr>
              <a:t>Callister &amp; Rethwisch 3e. </a:t>
            </a:r>
            <a:r>
              <a:rPr lang="en-US" sz="1000">
                <a:latin typeface="Liberation Sans" charset="0"/>
              </a:rPr>
              <a:t>(Reproduced with permission from Metals Handbook, Vol. 9, 9th edition, Metallography and Microstructures, ASM International, Materials Park,</a:t>
            </a:r>
          </a:p>
          <a:p>
            <a:r>
              <a:rPr lang="en-US" sz="1000">
                <a:latin typeface="Liberation Sans" charset="0"/>
              </a:rPr>
              <a:t>OH, 1985.)</a:t>
            </a:r>
            <a:endParaRPr lang="en-US" sz="1000" i="1">
              <a:solidFill>
                <a:srgbClr val="000000"/>
              </a:solidFill>
              <a:latin typeface="Liberation Sans" charset="0"/>
            </a:endParaRPr>
          </a:p>
        </p:txBody>
      </p:sp>
      <p:grpSp>
        <p:nvGrpSpPr>
          <p:cNvPr id="21517" name="Group 33"/>
          <p:cNvGrpSpPr>
            <a:grpSpLocks/>
          </p:cNvGrpSpPr>
          <p:nvPr/>
        </p:nvGrpSpPr>
        <p:grpSpPr bwMode="auto">
          <a:xfrm>
            <a:off x="2478088" y="3521075"/>
            <a:ext cx="1492250" cy="942975"/>
            <a:chOff x="1561" y="2218"/>
            <a:chExt cx="940" cy="594"/>
          </a:xfrm>
        </p:grpSpPr>
        <p:sp>
          <p:nvSpPr>
            <p:cNvPr id="21524" name="Line 31"/>
            <p:cNvSpPr>
              <a:spLocks noChangeShapeType="1"/>
            </p:cNvSpPr>
            <p:nvPr/>
          </p:nvSpPr>
          <p:spPr bwMode="auto">
            <a:xfrm flipV="1">
              <a:off x="1589" y="2218"/>
              <a:ext cx="912" cy="576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Line 30"/>
            <p:cNvSpPr>
              <a:spLocks noChangeShapeType="1"/>
            </p:cNvSpPr>
            <p:nvPr/>
          </p:nvSpPr>
          <p:spPr bwMode="auto">
            <a:xfrm flipV="1">
              <a:off x="1561" y="2236"/>
              <a:ext cx="912" cy="57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8" name="Line 34"/>
          <p:cNvSpPr>
            <a:spLocks noChangeShapeType="1"/>
          </p:cNvSpPr>
          <p:nvPr/>
        </p:nvSpPr>
        <p:spPr bwMode="auto">
          <a:xfrm flipH="1">
            <a:off x="5641975" y="4632325"/>
            <a:ext cx="1323975" cy="76358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9"/>
          <p:cNvSpPr>
            <a:spLocks noChangeShapeType="1"/>
          </p:cNvSpPr>
          <p:nvPr/>
        </p:nvSpPr>
        <p:spPr bwMode="auto">
          <a:xfrm flipH="1">
            <a:off x="5692775" y="4606925"/>
            <a:ext cx="1323975" cy="763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20" name="Group 35"/>
          <p:cNvGrpSpPr>
            <a:grpSpLocks/>
          </p:cNvGrpSpPr>
          <p:nvPr/>
        </p:nvGrpSpPr>
        <p:grpSpPr bwMode="auto">
          <a:xfrm>
            <a:off x="2566988" y="1589088"/>
            <a:ext cx="4048125" cy="366712"/>
            <a:chOff x="1617" y="985"/>
            <a:chExt cx="2550" cy="231"/>
          </a:xfrm>
        </p:grpSpPr>
        <p:sp>
          <p:nvSpPr>
            <p:cNvPr id="21522" name="Line 25"/>
            <p:cNvSpPr>
              <a:spLocks noChangeShapeType="1"/>
            </p:cNvSpPr>
            <p:nvPr/>
          </p:nvSpPr>
          <p:spPr bwMode="auto">
            <a:xfrm>
              <a:off x="1617" y="1078"/>
              <a:ext cx="25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3" name="Rectangle 27"/>
            <p:cNvSpPr>
              <a:spLocks noChangeArrowheads="1"/>
            </p:cNvSpPr>
            <p:nvPr/>
          </p:nvSpPr>
          <p:spPr bwMode="auto">
            <a:xfrm>
              <a:off x="2514" y="985"/>
              <a:ext cx="552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1800">
                  <a:latin typeface="Liberation Sans" charset="0"/>
                </a:rPr>
                <a:t>~ 8 cm</a:t>
              </a:r>
            </a:p>
          </p:txBody>
        </p:sp>
      </p:grpSp>
      <p:sp>
        <p:nvSpPr>
          <p:cNvPr id="2152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85800" y="876300"/>
            <a:ext cx="8077200" cy="12065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>
                <a:latin typeface="Liberation Sans" charset="0"/>
                <a:ea typeface="ＭＳ Ｐゴシック" panose="020B0600070205080204" pitchFamily="34" charset="-128"/>
              </a:rPr>
              <a:t>Grains can be	- equiaxed   (roughly same size in all directions)</a:t>
            </a:r>
          </a:p>
          <a:p>
            <a:pPr lvl="1">
              <a:buFontTx/>
              <a:buNone/>
            </a:pPr>
            <a:r>
              <a:rPr lang="en-US" sz="1800">
                <a:latin typeface="Liberation Sans" charset="0"/>
                <a:ea typeface="ＭＳ Ｐゴシック" panose="020B0600070205080204" pitchFamily="34" charset="-128"/>
              </a:rPr>
              <a:t>			</a:t>
            </a:r>
            <a:r>
              <a:rPr lang="en-US" sz="2000">
                <a:latin typeface="Liberation Sans" charset="0"/>
                <a:ea typeface="ＭＳ Ｐゴシック" panose="020B0600070205080204" pitchFamily="34" charset="-128"/>
              </a:rPr>
              <a:t>- columnar   (elongated grains)</a:t>
            </a:r>
          </a:p>
          <a:p>
            <a:endParaRPr lang="en-US" sz="2000" b="1">
              <a:latin typeface="Liberation Sans" charset="0"/>
              <a:ea typeface="ＭＳ Ｐゴシック" panose="020B0600070205080204" pitchFamily="34" charset="-128"/>
            </a:endParaRPr>
          </a:p>
          <a:p>
            <a:endParaRPr lang="en-US" sz="2000">
              <a:latin typeface="Liberation Sans" charset="0"/>
              <a:ea typeface="ＭＳ Ｐゴシック" panose="020B0600070205080204" pitchFamily="34" charset="-128"/>
            </a:endParaRPr>
          </a:p>
          <a:p>
            <a:endParaRPr lang="en-US" sz="2400">
              <a:latin typeface="Liberation San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A647EFE-ADC1-4C6B-BC4F-88FD3DD17FA5}" type="slidenum">
              <a:rPr lang="en-US" sz="1200">
                <a:latin typeface="Liberation Sans" charset="0"/>
              </a:rPr>
              <a:pPr/>
              <a:t>5</a:t>
            </a:fld>
            <a:endParaRPr lang="en-US" sz="1200">
              <a:latin typeface="Liberation Sans" charset="0"/>
            </a:endParaRPr>
          </a:p>
        </p:txBody>
      </p:sp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Liberation Sans" charset="0"/>
                <a:ea typeface="ＭＳ Ｐゴシック" panose="020B0600070205080204" pitchFamily="34" charset="-128"/>
              </a:rPr>
              <a:t>Imperfections in Solids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404938"/>
            <a:ext cx="79121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Liberation Sans" charset="0"/>
                <a:ea typeface="ＭＳ Ｐゴシック" panose="020B0600070205080204" pitchFamily="34" charset="-128"/>
              </a:rPr>
              <a:t>There is no such thing as a perfect crystal.  </a:t>
            </a:r>
          </a:p>
          <a:p>
            <a:r>
              <a:rPr lang="en-US">
                <a:latin typeface="Liberation Sans" charset="0"/>
                <a:ea typeface="ＭＳ Ｐゴシック" panose="020B0600070205080204" pitchFamily="34" charset="-128"/>
              </a:rPr>
              <a:t>What are these imperfections?  </a:t>
            </a:r>
          </a:p>
          <a:p>
            <a:r>
              <a:rPr lang="en-US">
                <a:latin typeface="Liberation Sans" charset="0"/>
                <a:ea typeface="ＭＳ Ｐゴシック" panose="020B0600070205080204" pitchFamily="34" charset="-128"/>
              </a:rPr>
              <a:t>Why are they important?  </a:t>
            </a:r>
          </a:p>
          <a:p>
            <a:pPr>
              <a:buFontTx/>
              <a:buNone/>
            </a:pPr>
            <a:endParaRPr lang="en-US">
              <a:latin typeface="Liberation Sans" charset="0"/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>
                <a:latin typeface="Liberation Sans" charset="0"/>
                <a:ea typeface="ＭＳ Ｐゴシック" panose="020B0600070205080204" pitchFamily="34" charset="-128"/>
              </a:rPr>
              <a:t>Many of the important properties of materials are due to the presence of imperfections.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97014B5-034E-4B76-B149-02073F10966D}" type="slidenum">
              <a:rPr lang="en-US" sz="1200">
                <a:latin typeface="Liberation Sans" charset="0"/>
              </a:rPr>
              <a:pPr/>
              <a:t>6</a:t>
            </a:fld>
            <a:endParaRPr lang="en-US" sz="1200">
              <a:latin typeface="Liberation Sans" charset="0"/>
            </a:endParaRPr>
          </a:p>
        </p:txBody>
      </p:sp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703263" y="1524000"/>
            <a:ext cx="352425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800">
                <a:solidFill>
                  <a:schemeClr val="tx2"/>
                </a:solidFill>
                <a:latin typeface="Liberation Sans" charset="0"/>
              </a:rPr>
              <a:t>•  Vacancy atoms</a:t>
            </a:r>
          </a:p>
          <a:p>
            <a:r>
              <a:rPr lang="en-US" sz="2800">
                <a:solidFill>
                  <a:schemeClr val="tx2"/>
                </a:solidFill>
                <a:latin typeface="Liberation Sans" charset="0"/>
              </a:rPr>
              <a:t>•  Interstitial atoms</a:t>
            </a:r>
          </a:p>
          <a:p>
            <a:r>
              <a:rPr lang="en-US" sz="2800">
                <a:solidFill>
                  <a:schemeClr val="tx2"/>
                </a:solidFill>
                <a:latin typeface="Liberation Sans" charset="0"/>
              </a:rPr>
              <a:t>•  Substitutional atoms</a:t>
            </a:r>
          </a:p>
        </p:txBody>
      </p:sp>
      <p:sp>
        <p:nvSpPr>
          <p:cNvPr id="25603" name="Line 6"/>
          <p:cNvSpPr>
            <a:spLocks noChangeShapeType="1"/>
          </p:cNvSpPr>
          <p:nvPr/>
        </p:nvSpPr>
        <p:spPr bwMode="auto">
          <a:xfrm>
            <a:off x="5046663" y="1600200"/>
            <a:ext cx="0" cy="12192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5351463" y="1981200"/>
            <a:ext cx="20764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800">
                <a:solidFill>
                  <a:schemeClr val="tx2"/>
                </a:solidFill>
                <a:latin typeface="Liberation Sans" charset="0"/>
              </a:rPr>
              <a:t>Point defects</a:t>
            </a:r>
          </a:p>
        </p:txBody>
      </p:sp>
      <p:sp>
        <p:nvSpPr>
          <p:cNvPr id="25605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Liberation Sans" charset="0"/>
                <a:ea typeface="ＭＳ Ｐゴシック" panose="020B0600070205080204" pitchFamily="34" charset="-128"/>
              </a:rPr>
              <a:t>Types of Imperfections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03263" y="3214688"/>
            <a:ext cx="6653212" cy="519112"/>
            <a:chOff x="443" y="2025"/>
            <a:chExt cx="4191" cy="327"/>
          </a:xfrm>
        </p:grpSpPr>
        <p:sp>
          <p:nvSpPr>
            <p:cNvPr id="25610" name="Rectangle 4"/>
            <p:cNvSpPr>
              <a:spLocks noChangeArrowheads="1"/>
            </p:cNvSpPr>
            <p:nvPr/>
          </p:nvSpPr>
          <p:spPr bwMode="auto">
            <a:xfrm>
              <a:off x="443" y="2083"/>
              <a:ext cx="141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2800">
                  <a:solidFill>
                    <a:srgbClr val="006600"/>
                  </a:solidFill>
                  <a:latin typeface="Liberation Sans" charset="0"/>
                </a:rPr>
                <a:t>•  Dislocations</a:t>
              </a:r>
            </a:p>
          </p:txBody>
        </p:sp>
        <p:sp>
          <p:nvSpPr>
            <p:cNvPr id="25611" name="Rectangle 9"/>
            <p:cNvSpPr>
              <a:spLocks noChangeArrowheads="1"/>
            </p:cNvSpPr>
            <p:nvPr/>
          </p:nvSpPr>
          <p:spPr bwMode="auto">
            <a:xfrm>
              <a:off x="3310" y="2025"/>
              <a:ext cx="13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2800">
                  <a:solidFill>
                    <a:srgbClr val="006600"/>
                  </a:solidFill>
                  <a:latin typeface="Liberation Sans" charset="0"/>
                </a:rPr>
                <a:t>Line defects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09613" y="4079875"/>
            <a:ext cx="6708775" cy="522288"/>
            <a:chOff x="447" y="2570"/>
            <a:chExt cx="4226" cy="329"/>
          </a:xfrm>
        </p:grpSpPr>
        <p:sp>
          <p:nvSpPr>
            <p:cNvPr id="25608" name="Rectangle 5"/>
            <p:cNvSpPr>
              <a:spLocks noChangeArrowheads="1"/>
            </p:cNvSpPr>
            <p:nvPr/>
          </p:nvSpPr>
          <p:spPr bwMode="auto">
            <a:xfrm>
              <a:off x="447" y="2628"/>
              <a:ext cx="196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  <a:latin typeface="Liberation Sans" charset="0"/>
                </a:rPr>
                <a:t>•  Grain Boundaries</a:t>
              </a:r>
            </a:p>
          </p:txBody>
        </p:sp>
        <p:sp>
          <p:nvSpPr>
            <p:cNvPr id="25609" name="Rectangle 10"/>
            <p:cNvSpPr>
              <a:spLocks noChangeArrowheads="1"/>
            </p:cNvSpPr>
            <p:nvPr/>
          </p:nvSpPr>
          <p:spPr bwMode="auto">
            <a:xfrm>
              <a:off x="3299" y="2570"/>
              <a:ext cx="137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  <a:latin typeface="Liberation Sans" charset="0"/>
                </a:rPr>
                <a:t>Area defects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25BD82-923A-4B52-850E-A382745E9438}" type="slidenum">
              <a:rPr lang="en-US" sz="1200">
                <a:latin typeface="Liberation Sans" charset="0"/>
              </a:rPr>
              <a:pPr/>
              <a:t>7</a:t>
            </a:fld>
            <a:endParaRPr lang="en-US" sz="1200">
              <a:latin typeface="Liberation Sans" charset="0"/>
            </a:endParaRPr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533400" y="914400"/>
            <a:ext cx="176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latin typeface="Liberation Sans" charset="0"/>
              </a:rPr>
              <a:t>•  </a:t>
            </a:r>
            <a:r>
              <a:rPr lang="en-US">
                <a:solidFill>
                  <a:schemeClr val="accent2"/>
                </a:solidFill>
                <a:latin typeface="Liberation Sans" charset="0"/>
              </a:rPr>
              <a:t>Vacancies</a:t>
            </a:r>
            <a:r>
              <a:rPr lang="en-US">
                <a:latin typeface="Liberation Sans" charset="0"/>
              </a:rPr>
              <a:t>: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812800" y="1279525"/>
            <a:ext cx="4279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200">
                <a:latin typeface="Liberation Sans" charset="0"/>
              </a:rPr>
              <a:t>-vacant atomic sites in a structure.</a:t>
            </a:r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533400" y="350520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latin typeface="Liberation Sans" charset="0"/>
              </a:rPr>
              <a:t>•  </a:t>
            </a:r>
            <a:r>
              <a:rPr lang="en-US">
                <a:solidFill>
                  <a:schemeClr val="accent2"/>
                </a:solidFill>
                <a:latin typeface="Liberation Sans" charset="0"/>
              </a:rPr>
              <a:t>Self-Interstitials</a:t>
            </a:r>
            <a:r>
              <a:rPr lang="en-US">
                <a:latin typeface="Liberation Sans" charset="0"/>
              </a:rPr>
              <a:t>:</a:t>
            </a:r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850900" y="3856038"/>
            <a:ext cx="5924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200">
                <a:latin typeface="Liberation Sans" charset="0"/>
              </a:rPr>
              <a:t>-"extra" atoms positioned between atomic sites.</a:t>
            </a:r>
          </a:p>
        </p:txBody>
      </p:sp>
      <p:sp>
        <p:nvSpPr>
          <p:cNvPr id="27654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Liberation Sans" charset="0"/>
                <a:ea typeface="ＭＳ Ｐゴシック" panose="020B0600070205080204" pitchFamily="34" charset="-128"/>
              </a:rPr>
              <a:t>Point Defects in Metals</a:t>
            </a:r>
          </a:p>
        </p:txBody>
      </p:sp>
      <p:grpSp>
        <p:nvGrpSpPr>
          <p:cNvPr id="27655" name="Group 419"/>
          <p:cNvGrpSpPr>
            <a:grpSpLocks/>
          </p:cNvGrpSpPr>
          <p:nvPr/>
        </p:nvGrpSpPr>
        <p:grpSpPr bwMode="auto">
          <a:xfrm>
            <a:off x="1441450" y="1698625"/>
            <a:ext cx="6770688" cy="1741488"/>
            <a:chOff x="908" y="1070"/>
            <a:chExt cx="4265" cy="1097"/>
          </a:xfrm>
        </p:grpSpPr>
        <p:pic>
          <p:nvPicPr>
            <p:cNvPr id="27665" name="Picture 418" descr="Point Defect-vacanc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3" y="1070"/>
              <a:ext cx="2214" cy="1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666" name="Group 397"/>
            <p:cNvGrpSpPr>
              <a:grpSpLocks/>
            </p:cNvGrpSpPr>
            <p:nvPr/>
          </p:nvGrpSpPr>
          <p:grpSpPr bwMode="auto">
            <a:xfrm>
              <a:off x="2601" y="1419"/>
              <a:ext cx="1742" cy="350"/>
              <a:chOff x="2569" y="1379"/>
              <a:chExt cx="1742" cy="350"/>
            </a:xfrm>
          </p:grpSpPr>
          <p:sp>
            <p:nvSpPr>
              <p:cNvPr id="27670" name="Freeform 398"/>
              <p:cNvSpPr>
                <a:spLocks/>
              </p:cNvSpPr>
              <p:nvPr/>
            </p:nvSpPr>
            <p:spPr bwMode="auto">
              <a:xfrm>
                <a:off x="2569" y="1662"/>
                <a:ext cx="104" cy="67"/>
              </a:xfrm>
              <a:custGeom>
                <a:avLst/>
                <a:gdLst>
                  <a:gd name="T0" fmla="*/ 0 w 104"/>
                  <a:gd name="T1" fmla="*/ 52 h 67"/>
                  <a:gd name="T2" fmla="*/ 90 w 104"/>
                  <a:gd name="T3" fmla="*/ 0 h 67"/>
                  <a:gd name="T4" fmla="*/ 97 w 104"/>
                  <a:gd name="T5" fmla="*/ 37 h 67"/>
                  <a:gd name="T6" fmla="*/ 104 w 104"/>
                  <a:gd name="T7" fmla="*/ 67 h 67"/>
                  <a:gd name="T8" fmla="*/ 0 w 104"/>
                  <a:gd name="T9" fmla="*/ 52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7"/>
                  <a:gd name="T17" fmla="*/ 104 w 104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7">
                    <a:moveTo>
                      <a:pt x="0" y="52"/>
                    </a:moveTo>
                    <a:lnTo>
                      <a:pt x="90" y="0"/>
                    </a:lnTo>
                    <a:lnTo>
                      <a:pt x="97" y="37"/>
                    </a:lnTo>
                    <a:lnTo>
                      <a:pt x="104" y="67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AA0000"/>
              </a:solidFill>
              <a:ln w="111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1" name="Line 399"/>
              <p:cNvSpPr>
                <a:spLocks noChangeShapeType="1"/>
              </p:cNvSpPr>
              <p:nvPr/>
            </p:nvSpPr>
            <p:spPr bwMode="auto">
              <a:xfrm flipV="1">
                <a:off x="2666" y="1379"/>
                <a:ext cx="1645" cy="320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67" name="Rectangle 400"/>
            <p:cNvSpPr>
              <a:spLocks noChangeArrowheads="1"/>
            </p:cNvSpPr>
            <p:nvPr/>
          </p:nvSpPr>
          <p:spPr bwMode="auto">
            <a:xfrm>
              <a:off x="4375" y="1267"/>
              <a:ext cx="7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2600">
                  <a:solidFill>
                    <a:srgbClr val="AA0000"/>
                  </a:solidFill>
                  <a:latin typeface="Liberation Sans" charset="0"/>
                </a:rPr>
                <a:t>Vacancy</a:t>
              </a:r>
              <a:endParaRPr lang="en-US">
                <a:latin typeface="Liberation Sans" charset="0"/>
              </a:endParaRPr>
            </a:p>
          </p:txBody>
        </p:sp>
        <p:sp>
          <p:nvSpPr>
            <p:cNvPr id="27668" name="Rectangle 401"/>
            <p:cNvSpPr>
              <a:spLocks noChangeArrowheads="1"/>
            </p:cNvSpPr>
            <p:nvPr/>
          </p:nvSpPr>
          <p:spPr bwMode="auto">
            <a:xfrm>
              <a:off x="908" y="1579"/>
              <a:ext cx="72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2200">
                  <a:solidFill>
                    <a:srgbClr val="FF6666"/>
                  </a:solidFill>
                  <a:latin typeface="Liberation Sans" charset="0"/>
                </a:rPr>
                <a:t>distortion </a:t>
              </a:r>
              <a:endParaRPr lang="en-US">
                <a:latin typeface="Liberation Sans" charset="0"/>
              </a:endParaRPr>
            </a:p>
          </p:txBody>
        </p:sp>
        <p:sp>
          <p:nvSpPr>
            <p:cNvPr id="27669" name="Rectangle 402"/>
            <p:cNvSpPr>
              <a:spLocks noChangeArrowheads="1"/>
            </p:cNvSpPr>
            <p:nvPr/>
          </p:nvSpPr>
          <p:spPr bwMode="auto">
            <a:xfrm>
              <a:off x="908" y="1788"/>
              <a:ext cx="72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2200">
                  <a:solidFill>
                    <a:srgbClr val="FF6666"/>
                  </a:solidFill>
                  <a:latin typeface="Liberation Sans" charset="0"/>
                </a:rPr>
                <a:t>of planes</a:t>
              </a:r>
              <a:endParaRPr lang="en-US">
                <a:latin typeface="Liberation Sans" charset="0"/>
              </a:endParaRPr>
            </a:p>
          </p:txBody>
        </p:sp>
      </p:grpSp>
      <p:grpSp>
        <p:nvGrpSpPr>
          <p:cNvPr id="4" name="Group 416"/>
          <p:cNvGrpSpPr>
            <a:grpSpLocks/>
          </p:cNvGrpSpPr>
          <p:nvPr/>
        </p:nvGrpSpPr>
        <p:grpSpPr bwMode="auto">
          <a:xfrm>
            <a:off x="1343025" y="4332288"/>
            <a:ext cx="6827838" cy="1911350"/>
            <a:chOff x="846" y="2729"/>
            <a:chExt cx="4301" cy="1204"/>
          </a:xfrm>
        </p:grpSpPr>
        <p:pic>
          <p:nvPicPr>
            <p:cNvPr id="27657" name="Picture 415" descr="Point Defec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" y="2729"/>
              <a:ext cx="2334" cy="1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658" name="Group 404"/>
            <p:cNvGrpSpPr>
              <a:grpSpLocks/>
            </p:cNvGrpSpPr>
            <p:nvPr/>
          </p:nvGrpSpPr>
          <p:grpSpPr bwMode="auto">
            <a:xfrm>
              <a:off x="2454" y="3014"/>
              <a:ext cx="1707" cy="343"/>
              <a:chOff x="2406" y="3022"/>
              <a:chExt cx="1707" cy="343"/>
            </a:xfrm>
          </p:grpSpPr>
          <p:sp>
            <p:nvSpPr>
              <p:cNvPr id="27663" name="Freeform 405"/>
              <p:cNvSpPr>
                <a:spLocks/>
              </p:cNvSpPr>
              <p:nvPr/>
            </p:nvSpPr>
            <p:spPr bwMode="auto">
              <a:xfrm>
                <a:off x="2406" y="3299"/>
                <a:ext cx="102" cy="66"/>
              </a:xfrm>
              <a:custGeom>
                <a:avLst/>
                <a:gdLst>
                  <a:gd name="T0" fmla="*/ 0 w 102"/>
                  <a:gd name="T1" fmla="*/ 51 h 66"/>
                  <a:gd name="T2" fmla="*/ 88 w 102"/>
                  <a:gd name="T3" fmla="*/ 0 h 66"/>
                  <a:gd name="T4" fmla="*/ 95 w 102"/>
                  <a:gd name="T5" fmla="*/ 37 h 66"/>
                  <a:gd name="T6" fmla="*/ 102 w 102"/>
                  <a:gd name="T7" fmla="*/ 66 h 66"/>
                  <a:gd name="T8" fmla="*/ 0 w 102"/>
                  <a:gd name="T9" fmla="*/ 5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6"/>
                  <a:gd name="T17" fmla="*/ 102 w 102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6">
                    <a:moveTo>
                      <a:pt x="0" y="51"/>
                    </a:moveTo>
                    <a:lnTo>
                      <a:pt x="88" y="0"/>
                    </a:lnTo>
                    <a:lnTo>
                      <a:pt x="95" y="37"/>
                    </a:lnTo>
                    <a:lnTo>
                      <a:pt x="102" y="66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AA0000"/>
              </a:solidFill>
              <a:ln w="111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4" name="Line 406"/>
              <p:cNvSpPr>
                <a:spLocks noChangeShapeType="1"/>
              </p:cNvSpPr>
              <p:nvPr/>
            </p:nvSpPr>
            <p:spPr bwMode="auto">
              <a:xfrm flipV="1">
                <a:off x="2501" y="3022"/>
                <a:ext cx="1612" cy="3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59" name="Rectangle 407"/>
            <p:cNvSpPr>
              <a:spLocks noChangeArrowheads="1"/>
            </p:cNvSpPr>
            <p:nvPr/>
          </p:nvSpPr>
          <p:spPr bwMode="auto">
            <a:xfrm>
              <a:off x="4268" y="2791"/>
              <a:ext cx="39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2600">
                  <a:solidFill>
                    <a:srgbClr val="AA0000"/>
                  </a:solidFill>
                  <a:latin typeface="Liberation Sans" charset="0"/>
                </a:rPr>
                <a:t>self-</a:t>
              </a:r>
              <a:endParaRPr lang="en-US">
                <a:latin typeface="Liberation Sans" charset="0"/>
              </a:endParaRPr>
            </a:p>
          </p:txBody>
        </p:sp>
        <p:sp>
          <p:nvSpPr>
            <p:cNvPr id="27660" name="Rectangle 408"/>
            <p:cNvSpPr>
              <a:spLocks noChangeArrowheads="1"/>
            </p:cNvSpPr>
            <p:nvPr/>
          </p:nvSpPr>
          <p:spPr bwMode="auto">
            <a:xfrm>
              <a:off x="4268" y="3025"/>
              <a:ext cx="8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2600">
                  <a:solidFill>
                    <a:srgbClr val="AA0000"/>
                  </a:solidFill>
                  <a:latin typeface="Liberation Sans" charset="0"/>
                </a:rPr>
                <a:t>interstitial</a:t>
              </a:r>
              <a:endParaRPr lang="en-US">
                <a:latin typeface="Liberation Sans" charset="0"/>
              </a:endParaRPr>
            </a:p>
          </p:txBody>
        </p:sp>
        <p:sp>
          <p:nvSpPr>
            <p:cNvPr id="27661" name="Rectangle 409"/>
            <p:cNvSpPr>
              <a:spLocks noChangeArrowheads="1"/>
            </p:cNvSpPr>
            <p:nvPr/>
          </p:nvSpPr>
          <p:spPr bwMode="auto">
            <a:xfrm>
              <a:off x="846" y="3249"/>
              <a:ext cx="72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2200">
                  <a:solidFill>
                    <a:srgbClr val="FF6666"/>
                  </a:solidFill>
                  <a:latin typeface="Liberation Sans" charset="0"/>
                </a:rPr>
                <a:t>distortion </a:t>
              </a:r>
              <a:endParaRPr lang="en-US">
                <a:latin typeface="Liberation Sans" charset="0"/>
              </a:endParaRPr>
            </a:p>
          </p:txBody>
        </p:sp>
        <p:sp>
          <p:nvSpPr>
            <p:cNvPr id="27662" name="Rectangle 410"/>
            <p:cNvSpPr>
              <a:spLocks noChangeArrowheads="1"/>
            </p:cNvSpPr>
            <p:nvPr/>
          </p:nvSpPr>
          <p:spPr bwMode="auto">
            <a:xfrm>
              <a:off x="846" y="3453"/>
              <a:ext cx="72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2200">
                  <a:solidFill>
                    <a:srgbClr val="FF6666"/>
                  </a:solidFill>
                  <a:latin typeface="Liberation Sans" charset="0"/>
                </a:rPr>
                <a:t>of planes</a:t>
              </a:r>
              <a:endParaRPr lang="en-US">
                <a:latin typeface="Liberation Sans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0" grpId="0"/>
      <p:bldP spid="1392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7C52454-1E0D-42DC-B03B-9BB3BFC79602}" type="slidenum">
              <a:rPr lang="en-US" sz="1200">
                <a:latin typeface="Liberation Sans" charset="0"/>
              </a:rPr>
              <a:pPr/>
              <a:t>8</a:t>
            </a:fld>
            <a:endParaRPr lang="en-US" sz="1200">
              <a:latin typeface="Liberation Sans" charset="0"/>
            </a:endParaRPr>
          </a:p>
        </p:txBody>
      </p:sp>
      <p:sp>
        <p:nvSpPr>
          <p:cNvPr id="29698" name="Rectangle 6"/>
          <p:cNvSpPr>
            <a:spLocks noChangeArrowheads="1"/>
          </p:cNvSpPr>
          <p:nvPr/>
        </p:nvSpPr>
        <p:spPr bwMode="auto">
          <a:xfrm>
            <a:off x="3390900" y="4051300"/>
            <a:ext cx="2924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009900"/>
                </a:solidFill>
                <a:latin typeface="Liberation Sans" charset="0"/>
              </a:rPr>
              <a:t>Boltzmann's constant</a:t>
            </a:r>
            <a:endParaRPr lang="en-US">
              <a:latin typeface="Liberation Sans" charset="0"/>
            </a:endParaRPr>
          </a:p>
        </p:txBody>
      </p:sp>
      <p:sp>
        <p:nvSpPr>
          <p:cNvPr id="29699" name="Rectangle 7"/>
          <p:cNvSpPr>
            <a:spLocks noChangeArrowheads="1"/>
          </p:cNvSpPr>
          <p:nvPr/>
        </p:nvSpPr>
        <p:spPr bwMode="auto">
          <a:xfrm>
            <a:off x="6578600" y="4051300"/>
            <a:ext cx="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Liberation Sans" charset="0"/>
              </a:rPr>
              <a:t> </a:t>
            </a:r>
            <a:endParaRPr lang="en-US">
              <a:latin typeface="Liberation Sans" charset="0"/>
            </a:endParaRPr>
          </a:p>
        </p:txBody>
      </p:sp>
      <p:sp>
        <p:nvSpPr>
          <p:cNvPr id="29700" name="Rectangle 8"/>
          <p:cNvSpPr>
            <a:spLocks noChangeArrowheads="1"/>
          </p:cNvSpPr>
          <p:nvPr/>
        </p:nvSpPr>
        <p:spPr bwMode="auto">
          <a:xfrm>
            <a:off x="3390900" y="4495800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Liberation Sans" charset="0"/>
              </a:rPr>
              <a:t>(1.38 x 10</a:t>
            </a:r>
            <a:endParaRPr lang="en-US">
              <a:latin typeface="Liberation Sans" charset="0"/>
            </a:endParaRPr>
          </a:p>
        </p:txBody>
      </p:sp>
      <p:sp>
        <p:nvSpPr>
          <p:cNvPr id="29701" name="Rectangle 9"/>
          <p:cNvSpPr>
            <a:spLocks noChangeArrowheads="1"/>
          </p:cNvSpPr>
          <p:nvPr/>
        </p:nvSpPr>
        <p:spPr bwMode="auto">
          <a:xfrm>
            <a:off x="4756150" y="4416425"/>
            <a:ext cx="333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800">
                <a:solidFill>
                  <a:srgbClr val="000000"/>
                </a:solidFill>
                <a:latin typeface="Liberation Sans" charset="0"/>
              </a:rPr>
              <a:t>-23</a:t>
            </a:r>
            <a:endParaRPr lang="en-US" sz="1800">
              <a:latin typeface="Liberation Sans" charset="0"/>
            </a:endParaRPr>
          </a:p>
        </p:txBody>
      </p:sp>
      <p:sp>
        <p:nvSpPr>
          <p:cNvPr id="29702" name="Rectangle 10"/>
          <p:cNvSpPr>
            <a:spLocks noChangeArrowheads="1"/>
          </p:cNvSpPr>
          <p:nvPr/>
        </p:nvSpPr>
        <p:spPr bwMode="auto">
          <a:xfrm>
            <a:off x="5083175" y="4495800"/>
            <a:ext cx="1419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Liberation Sans" charset="0"/>
              </a:rPr>
              <a:t> J/atom-K) </a:t>
            </a:r>
            <a:endParaRPr lang="en-US">
              <a:latin typeface="Liberation Sans" charset="0"/>
            </a:endParaRPr>
          </a:p>
        </p:txBody>
      </p:sp>
      <p:sp>
        <p:nvSpPr>
          <p:cNvPr id="29703" name="Rectangle 11"/>
          <p:cNvSpPr>
            <a:spLocks noChangeArrowheads="1"/>
          </p:cNvSpPr>
          <p:nvPr/>
        </p:nvSpPr>
        <p:spPr bwMode="auto">
          <a:xfrm>
            <a:off x="3390900" y="4940300"/>
            <a:ext cx="701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Liberation Sans" charset="0"/>
              </a:rPr>
              <a:t>(8.62</a:t>
            </a:r>
            <a:endParaRPr lang="en-US">
              <a:latin typeface="Liberation Sans" charset="0"/>
            </a:endParaRPr>
          </a:p>
        </p:txBody>
      </p:sp>
      <p:sp>
        <p:nvSpPr>
          <p:cNvPr id="29704" name="Rectangle 12"/>
          <p:cNvSpPr>
            <a:spLocks noChangeArrowheads="1"/>
          </p:cNvSpPr>
          <p:nvPr/>
        </p:nvSpPr>
        <p:spPr bwMode="auto">
          <a:xfrm>
            <a:off x="4140200" y="4940300"/>
            <a:ext cx="239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Liberation Sans" charset="0"/>
              </a:rPr>
              <a:t> x</a:t>
            </a:r>
            <a:endParaRPr lang="en-US">
              <a:latin typeface="Liberation Sans" charset="0"/>
            </a:endParaRPr>
          </a:p>
        </p:txBody>
      </p:sp>
      <p:sp>
        <p:nvSpPr>
          <p:cNvPr id="29705" name="Rectangle 13"/>
          <p:cNvSpPr>
            <a:spLocks noChangeArrowheads="1"/>
          </p:cNvSpPr>
          <p:nvPr/>
        </p:nvSpPr>
        <p:spPr bwMode="auto">
          <a:xfrm>
            <a:off x="4368800" y="49403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Liberation Sans" charset="0"/>
              </a:rPr>
              <a:t> 10</a:t>
            </a:r>
            <a:endParaRPr lang="en-US">
              <a:latin typeface="Liberation Sans" charset="0"/>
            </a:endParaRPr>
          </a:p>
        </p:txBody>
      </p:sp>
      <p:sp>
        <p:nvSpPr>
          <p:cNvPr id="29706" name="Rectangle 14"/>
          <p:cNvSpPr>
            <a:spLocks noChangeArrowheads="1"/>
          </p:cNvSpPr>
          <p:nvPr/>
        </p:nvSpPr>
        <p:spPr bwMode="auto">
          <a:xfrm>
            <a:off x="4794250" y="4851400"/>
            <a:ext cx="204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800">
                <a:solidFill>
                  <a:srgbClr val="000000"/>
                </a:solidFill>
                <a:latin typeface="Liberation Sans" charset="0"/>
              </a:rPr>
              <a:t>-5</a:t>
            </a:r>
            <a:endParaRPr lang="en-US" sz="1800">
              <a:latin typeface="Liberation Sans" charset="0"/>
            </a:endParaRPr>
          </a:p>
        </p:txBody>
      </p:sp>
      <p:sp>
        <p:nvSpPr>
          <p:cNvPr id="29707" name="Rectangle 15"/>
          <p:cNvSpPr>
            <a:spLocks noChangeArrowheads="1"/>
          </p:cNvSpPr>
          <p:nvPr/>
        </p:nvSpPr>
        <p:spPr bwMode="auto">
          <a:xfrm>
            <a:off x="4978400" y="4940300"/>
            <a:ext cx="164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Liberation Sans" charset="0"/>
              </a:rPr>
              <a:t> eV/atom-K)</a:t>
            </a:r>
            <a:endParaRPr lang="en-US">
              <a:latin typeface="Liberation Sans" charset="0"/>
            </a:endParaRPr>
          </a:p>
        </p:txBody>
      </p:sp>
      <p:sp>
        <p:nvSpPr>
          <p:cNvPr id="29708" name="Line 17"/>
          <p:cNvSpPr>
            <a:spLocks noChangeShapeType="1"/>
          </p:cNvSpPr>
          <p:nvPr/>
        </p:nvSpPr>
        <p:spPr bwMode="auto">
          <a:xfrm>
            <a:off x="3708400" y="3340100"/>
            <a:ext cx="4826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8"/>
          <p:cNvSpPr>
            <a:spLocks noChangeShapeType="1"/>
          </p:cNvSpPr>
          <p:nvPr/>
        </p:nvSpPr>
        <p:spPr bwMode="auto">
          <a:xfrm>
            <a:off x="5384800" y="3340100"/>
            <a:ext cx="7493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Rectangle 21"/>
          <p:cNvSpPr>
            <a:spLocks noChangeArrowheads="1"/>
          </p:cNvSpPr>
          <p:nvPr/>
        </p:nvSpPr>
        <p:spPr bwMode="auto">
          <a:xfrm>
            <a:off x="3695700" y="2895600"/>
            <a:ext cx="3460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800" i="1">
                <a:solidFill>
                  <a:srgbClr val="003399"/>
                </a:solidFill>
                <a:latin typeface="Liberation Sans" charset="0"/>
              </a:rPr>
              <a:t>N</a:t>
            </a:r>
            <a:endParaRPr lang="en-US" i="1">
              <a:latin typeface="Liberation Sans" charset="0"/>
            </a:endParaRPr>
          </a:p>
        </p:txBody>
      </p:sp>
      <p:sp>
        <p:nvSpPr>
          <p:cNvPr id="29711" name="Rectangle 22"/>
          <p:cNvSpPr>
            <a:spLocks noChangeArrowheads="1"/>
          </p:cNvSpPr>
          <p:nvPr/>
        </p:nvSpPr>
        <p:spPr bwMode="auto">
          <a:xfrm>
            <a:off x="3949700" y="30226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i="1">
                <a:solidFill>
                  <a:srgbClr val="003399"/>
                </a:solidFill>
                <a:latin typeface="Liberation Sans" charset="0"/>
              </a:rPr>
              <a:t>v</a:t>
            </a:r>
          </a:p>
        </p:txBody>
      </p:sp>
      <p:sp>
        <p:nvSpPr>
          <p:cNvPr id="29712" name="Rectangle 23"/>
          <p:cNvSpPr>
            <a:spLocks noChangeArrowheads="1"/>
          </p:cNvSpPr>
          <p:nvPr/>
        </p:nvSpPr>
        <p:spPr bwMode="auto">
          <a:xfrm>
            <a:off x="3822700" y="3403600"/>
            <a:ext cx="3460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800" i="1">
                <a:solidFill>
                  <a:srgbClr val="000000"/>
                </a:solidFill>
                <a:latin typeface="Liberation Sans" charset="0"/>
              </a:rPr>
              <a:t>N</a:t>
            </a:r>
            <a:endParaRPr lang="en-US" i="1">
              <a:latin typeface="Liberation Sans" charset="0"/>
            </a:endParaRPr>
          </a:p>
        </p:txBody>
      </p:sp>
      <p:sp>
        <p:nvSpPr>
          <p:cNvPr id="29713" name="Rectangle 24"/>
          <p:cNvSpPr>
            <a:spLocks noChangeArrowheads="1"/>
          </p:cNvSpPr>
          <p:nvPr/>
        </p:nvSpPr>
        <p:spPr bwMode="auto">
          <a:xfrm>
            <a:off x="4292600" y="3082925"/>
            <a:ext cx="2095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800">
                <a:solidFill>
                  <a:srgbClr val="000000"/>
                </a:solidFill>
                <a:latin typeface="Liberation Sans" charset="0"/>
              </a:rPr>
              <a:t>=</a:t>
            </a:r>
            <a:endParaRPr lang="en-US">
              <a:latin typeface="Liberation Sans" charset="0"/>
            </a:endParaRPr>
          </a:p>
        </p:txBody>
      </p:sp>
      <p:sp>
        <p:nvSpPr>
          <p:cNvPr id="29714" name="Rectangle 25"/>
          <p:cNvSpPr>
            <a:spLocks noChangeArrowheads="1"/>
          </p:cNvSpPr>
          <p:nvPr/>
        </p:nvSpPr>
        <p:spPr bwMode="auto">
          <a:xfrm>
            <a:off x="4572000" y="3124200"/>
            <a:ext cx="5794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800">
                <a:solidFill>
                  <a:srgbClr val="000000"/>
                </a:solidFill>
                <a:latin typeface="Liberation Sans" charset="0"/>
              </a:rPr>
              <a:t>exp</a:t>
            </a:r>
            <a:endParaRPr lang="en-US">
              <a:latin typeface="Liberation Sans" charset="0"/>
            </a:endParaRPr>
          </a:p>
        </p:txBody>
      </p:sp>
      <p:sp>
        <p:nvSpPr>
          <p:cNvPr id="29715" name="Rectangle 26"/>
          <p:cNvSpPr>
            <a:spLocks noChangeArrowheads="1"/>
          </p:cNvSpPr>
          <p:nvPr/>
        </p:nvSpPr>
        <p:spPr bwMode="auto">
          <a:xfrm>
            <a:off x="5397500" y="2871788"/>
            <a:ext cx="1190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800">
                <a:solidFill>
                  <a:srgbClr val="000000"/>
                </a:solidFill>
                <a:latin typeface="Liberation Sans" charset="0"/>
                <a:sym typeface="Symbol" panose="05050102010706020507" pitchFamily="18" charset="2"/>
              </a:rPr>
              <a:t></a:t>
            </a:r>
            <a:endParaRPr lang="en-US" sz="2800">
              <a:latin typeface="Liberation Sans" charset="0"/>
            </a:endParaRPr>
          </a:p>
        </p:txBody>
      </p:sp>
      <p:sp>
        <p:nvSpPr>
          <p:cNvPr id="29716" name="Rectangle 27"/>
          <p:cNvSpPr>
            <a:spLocks noChangeArrowheads="1"/>
          </p:cNvSpPr>
          <p:nvPr/>
        </p:nvSpPr>
        <p:spPr bwMode="auto">
          <a:xfrm>
            <a:off x="5600700" y="2895600"/>
            <a:ext cx="3667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800" i="1">
                <a:solidFill>
                  <a:srgbClr val="990000"/>
                </a:solidFill>
                <a:latin typeface="Liberation Sans" charset="0"/>
              </a:rPr>
              <a:t>Q</a:t>
            </a:r>
            <a:endParaRPr lang="en-US" i="1">
              <a:latin typeface="Liberation Sans" charset="0"/>
            </a:endParaRPr>
          </a:p>
        </p:txBody>
      </p:sp>
      <p:sp>
        <p:nvSpPr>
          <p:cNvPr id="29717" name="Rectangle 28"/>
          <p:cNvSpPr>
            <a:spLocks noChangeArrowheads="1"/>
          </p:cNvSpPr>
          <p:nvPr/>
        </p:nvSpPr>
        <p:spPr bwMode="auto">
          <a:xfrm>
            <a:off x="5892800" y="3022600"/>
            <a:ext cx="230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i="1">
                <a:solidFill>
                  <a:srgbClr val="990000"/>
                </a:solidFill>
                <a:latin typeface="Liberation Sans" charset="0"/>
              </a:rPr>
              <a:t>v</a:t>
            </a:r>
            <a:endParaRPr lang="en-US" i="1">
              <a:latin typeface="Liberation Sans" charset="0"/>
            </a:endParaRPr>
          </a:p>
        </p:txBody>
      </p:sp>
      <p:sp>
        <p:nvSpPr>
          <p:cNvPr id="29718" name="Rectangle 29"/>
          <p:cNvSpPr>
            <a:spLocks noChangeArrowheads="1"/>
          </p:cNvSpPr>
          <p:nvPr/>
        </p:nvSpPr>
        <p:spPr bwMode="auto">
          <a:xfrm>
            <a:off x="5537200" y="3403600"/>
            <a:ext cx="266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800" i="1">
                <a:solidFill>
                  <a:srgbClr val="009900"/>
                </a:solidFill>
                <a:latin typeface="Liberation Sans" charset="0"/>
              </a:rPr>
              <a:t>k</a:t>
            </a:r>
            <a:endParaRPr lang="en-US" i="1">
              <a:latin typeface="Liberation Sans" charset="0"/>
            </a:endParaRPr>
          </a:p>
        </p:txBody>
      </p:sp>
      <p:sp>
        <p:nvSpPr>
          <p:cNvPr id="29719" name="Rectangle 30"/>
          <p:cNvSpPr>
            <a:spLocks noChangeArrowheads="1"/>
          </p:cNvSpPr>
          <p:nvPr/>
        </p:nvSpPr>
        <p:spPr bwMode="auto">
          <a:xfrm>
            <a:off x="5740400" y="3403600"/>
            <a:ext cx="3063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800" i="1">
                <a:solidFill>
                  <a:srgbClr val="CCCC00"/>
                </a:solidFill>
                <a:latin typeface="Liberation Sans" charset="0"/>
              </a:rPr>
              <a:t>T</a:t>
            </a:r>
            <a:endParaRPr lang="en-US" i="1">
              <a:latin typeface="Liberation Sans" charset="0"/>
            </a:endParaRPr>
          </a:p>
        </p:txBody>
      </p:sp>
      <p:sp>
        <p:nvSpPr>
          <p:cNvPr id="29720" name="Rectangle 37"/>
          <p:cNvSpPr>
            <a:spLocks noChangeArrowheads="1"/>
          </p:cNvSpPr>
          <p:nvPr/>
        </p:nvSpPr>
        <p:spPr bwMode="auto">
          <a:xfrm>
            <a:off x="1905000" y="2362200"/>
            <a:ext cx="1898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003399"/>
                </a:solidFill>
                <a:latin typeface="Liberation Sans" charset="0"/>
              </a:rPr>
              <a:t>No. of defects</a:t>
            </a:r>
            <a:endParaRPr lang="en-US">
              <a:latin typeface="Liberation Sans" charset="0"/>
            </a:endParaRPr>
          </a:p>
        </p:txBody>
      </p:sp>
      <p:sp>
        <p:nvSpPr>
          <p:cNvPr id="29721" name="Rectangle 38"/>
          <p:cNvSpPr>
            <a:spLocks noChangeArrowheads="1"/>
          </p:cNvSpPr>
          <p:nvPr/>
        </p:nvSpPr>
        <p:spPr bwMode="auto">
          <a:xfrm>
            <a:off x="1104900" y="3228975"/>
            <a:ext cx="207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Liberation Sans" charset="0"/>
              </a:rPr>
              <a:t>No. of potential </a:t>
            </a:r>
            <a:endParaRPr lang="en-US">
              <a:latin typeface="Liberation Sans" charset="0"/>
            </a:endParaRPr>
          </a:p>
        </p:txBody>
      </p:sp>
      <p:sp>
        <p:nvSpPr>
          <p:cNvPr id="29722" name="Rectangle 39"/>
          <p:cNvSpPr>
            <a:spLocks noChangeArrowheads="1"/>
          </p:cNvSpPr>
          <p:nvPr/>
        </p:nvSpPr>
        <p:spPr bwMode="auto">
          <a:xfrm>
            <a:off x="1104900" y="3584575"/>
            <a:ext cx="155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Liberation Sans" charset="0"/>
              </a:rPr>
              <a:t>defect sites</a:t>
            </a:r>
            <a:endParaRPr lang="en-US">
              <a:latin typeface="Liberation Sans" charset="0"/>
            </a:endParaRPr>
          </a:p>
        </p:txBody>
      </p:sp>
      <p:sp>
        <p:nvSpPr>
          <p:cNvPr id="29723" name="Rectangle 40"/>
          <p:cNvSpPr>
            <a:spLocks noChangeArrowheads="1"/>
          </p:cNvSpPr>
          <p:nvPr/>
        </p:nvSpPr>
        <p:spPr bwMode="auto">
          <a:xfrm>
            <a:off x="5359400" y="2324100"/>
            <a:ext cx="2360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990000"/>
                </a:solidFill>
                <a:latin typeface="Liberation Sans" charset="0"/>
              </a:rPr>
              <a:t>Activation energy</a:t>
            </a:r>
            <a:endParaRPr lang="en-US">
              <a:latin typeface="Liberation Sans" charset="0"/>
            </a:endParaRPr>
          </a:p>
        </p:txBody>
      </p:sp>
      <p:sp>
        <p:nvSpPr>
          <p:cNvPr id="29724" name="Rectangle 41"/>
          <p:cNvSpPr>
            <a:spLocks noChangeArrowheads="1"/>
          </p:cNvSpPr>
          <p:nvPr/>
        </p:nvSpPr>
        <p:spPr bwMode="auto">
          <a:xfrm>
            <a:off x="6426200" y="3746500"/>
            <a:ext cx="172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CCCC00"/>
                </a:solidFill>
                <a:latin typeface="Liberation Sans" charset="0"/>
              </a:rPr>
              <a:t>Temperature</a:t>
            </a:r>
            <a:endParaRPr lang="en-US">
              <a:latin typeface="Liberation Sans" charset="0"/>
            </a:endParaRPr>
          </a:p>
        </p:txBody>
      </p:sp>
      <p:grpSp>
        <p:nvGrpSpPr>
          <p:cNvPr id="29725" name="Group 44"/>
          <p:cNvGrpSpPr>
            <a:grpSpLocks/>
          </p:cNvGrpSpPr>
          <p:nvPr/>
        </p:nvGrpSpPr>
        <p:grpSpPr bwMode="auto">
          <a:xfrm>
            <a:off x="3175000" y="2692400"/>
            <a:ext cx="457200" cy="304800"/>
            <a:chOff x="2000" y="1696"/>
            <a:chExt cx="288" cy="192"/>
          </a:xfrm>
        </p:grpSpPr>
        <p:sp>
          <p:nvSpPr>
            <p:cNvPr id="29782" name="Freeform 42"/>
            <p:cNvSpPr>
              <a:spLocks/>
            </p:cNvSpPr>
            <p:nvPr/>
          </p:nvSpPr>
          <p:spPr bwMode="auto">
            <a:xfrm>
              <a:off x="2176" y="1800"/>
              <a:ext cx="112" cy="88"/>
            </a:xfrm>
            <a:custGeom>
              <a:avLst/>
              <a:gdLst>
                <a:gd name="T0" fmla="*/ 112 w 112"/>
                <a:gd name="T1" fmla="*/ 88 h 88"/>
                <a:gd name="T2" fmla="*/ 0 w 112"/>
                <a:gd name="T3" fmla="*/ 64 h 88"/>
                <a:gd name="T4" fmla="*/ 24 w 112"/>
                <a:gd name="T5" fmla="*/ 32 h 88"/>
                <a:gd name="T6" fmla="*/ 48 w 112"/>
                <a:gd name="T7" fmla="*/ 0 h 88"/>
                <a:gd name="T8" fmla="*/ 112 w 112"/>
                <a:gd name="T9" fmla="*/ 88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88"/>
                <a:gd name="T17" fmla="*/ 112 w 112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88">
                  <a:moveTo>
                    <a:pt x="112" y="88"/>
                  </a:moveTo>
                  <a:lnTo>
                    <a:pt x="0" y="64"/>
                  </a:lnTo>
                  <a:lnTo>
                    <a:pt x="24" y="32"/>
                  </a:lnTo>
                  <a:lnTo>
                    <a:pt x="48" y="0"/>
                  </a:lnTo>
                  <a:lnTo>
                    <a:pt x="112" y="88"/>
                  </a:lnTo>
                  <a:close/>
                </a:path>
              </a:pathLst>
            </a:custGeom>
            <a:solidFill>
              <a:srgbClr val="003399"/>
            </a:solidFill>
            <a:ln w="127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3" name="Line 43"/>
            <p:cNvSpPr>
              <a:spLocks noChangeShapeType="1"/>
            </p:cNvSpPr>
            <p:nvPr/>
          </p:nvSpPr>
          <p:spPr bwMode="auto">
            <a:xfrm>
              <a:off x="2000" y="1696"/>
              <a:ext cx="200" cy="136"/>
            </a:xfrm>
            <a:prstGeom prst="line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26" name="Group 47"/>
          <p:cNvGrpSpPr>
            <a:grpSpLocks/>
          </p:cNvGrpSpPr>
          <p:nvPr/>
        </p:nvGrpSpPr>
        <p:grpSpPr bwMode="auto">
          <a:xfrm rot="985119">
            <a:off x="3333750" y="3519488"/>
            <a:ext cx="457200" cy="165100"/>
            <a:chOff x="2128" y="2280"/>
            <a:chExt cx="288" cy="104"/>
          </a:xfrm>
        </p:grpSpPr>
        <p:sp>
          <p:nvSpPr>
            <p:cNvPr id="29780" name="Freeform 45"/>
            <p:cNvSpPr>
              <a:spLocks/>
            </p:cNvSpPr>
            <p:nvPr/>
          </p:nvSpPr>
          <p:spPr bwMode="auto">
            <a:xfrm>
              <a:off x="2304" y="2280"/>
              <a:ext cx="112" cy="80"/>
            </a:xfrm>
            <a:custGeom>
              <a:avLst/>
              <a:gdLst>
                <a:gd name="T0" fmla="*/ 112 w 112"/>
                <a:gd name="T1" fmla="*/ 8 h 80"/>
                <a:gd name="T2" fmla="*/ 24 w 112"/>
                <a:gd name="T3" fmla="*/ 80 h 80"/>
                <a:gd name="T4" fmla="*/ 16 w 112"/>
                <a:gd name="T5" fmla="*/ 40 h 80"/>
                <a:gd name="T6" fmla="*/ 0 w 112"/>
                <a:gd name="T7" fmla="*/ 0 h 80"/>
                <a:gd name="T8" fmla="*/ 112 w 112"/>
                <a:gd name="T9" fmla="*/ 8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80"/>
                <a:gd name="T17" fmla="*/ 112 w 112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80">
                  <a:moveTo>
                    <a:pt x="112" y="8"/>
                  </a:moveTo>
                  <a:lnTo>
                    <a:pt x="24" y="80"/>
                  </a:lnTo>
                  <a:lnTo>
                    <a:pt x="16" y="40"/>
                  </a:lnTo>
                  <a:lnTo>
                    <a:pt x="0" y="0"/>
                  </a:lnTo>
                  <a:lnTo>
                    <a:pt x="112" y="8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1" name="Line 46"/>
            <p:cNvSpPr>
              <a:spLocks noChangeShapeType="1"/>
            </p:cNvSpPr>
            <p:nvPr/>
          </p:nvSpPr>
          <p:spPr bwMode="auto">
            <a:xfrm flipV="1">
              <a:off x="2128" y="2320"/>
              <a:ext cx="192" cy="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27" name="Group 50"/>
          <p:cNvGrpSpPr>
            <a:grpSpLocks/>
          </p:cNvGrpSpPr>
          <p:nvPr/>
        </p:nvGrpSpPr>
        <p:grpSpPr bwMode="auto">
          <a:xfrm>
            <a:off x="5803900" y="2654300"/>
            <a:ext cx="457200" cy="228600"/>
            <a:chOff x="3656" y="1672"/>
            <a:chExt cx="288" cy="144"/>
          </a:xfrm>
        </p:grpSpPr>
        <p:sp>
          <p:nvSpPr>
            <p:cNvPr id="29778" name="Freeform 48"/>
            <p:cNvSpPr>
              <a:spLocks/>
            </p:cNvSpPr>
            <p:nvPr/>
          </p:nvSpPr>
          <p:spPr bwMode="auto">
            <a:xfrm>
              <a:off x="3656" y="1736"/>
              <a:ext cx="112" cy="80"/>
            </a:xfrm>
            <a:custGeom>
              <a:avLst/>
              <a:gdLst>
                <a:gd name="T0" fmla="*/ 0 w 112"/>
                <a:gd name="T1" fmla="*/ 80 h 80"/>
                <a:gd name="T2" fmla="*/ 72 w 112"/>
                <a:gd name="T3" fmla="*/ 0 h 80"/>
                <a:gd name="T4" fmla="*/ 96 w 112"/>
                <a:gd name="T5" fmla="*/ 32 h 80"/>
                <a:gd name="T6" fmla="*/ 112 w 112"/>
                <a:gd name="T7" fmla="*/ 72 h 80"/>
                <a:gd name="T8" fmla="*/ 0 w 112"/>
                <a:gd name="T9" fmla="*/ 8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80"/>
                <a:gd name="T17" fmla="*/ 112 w 112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80">
                  <a:moveTo>
                    <a:pt x="0" y="80"/>
                  </a:moveTo>
                  <a:lnTo>
                    <a:pt x="72" y="0"/>
                  </a:lnTo>
                  <a:lnTo>
                    <a:pt x="96" y="32"/>
                  </a:lnTo>
                  <a:lnTo>
                    <a:pt x="112" y="7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990000"/>
            </a:solidFill>
            <a:ln w="1270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9" name="Line 49"/>
            <p:cNvSpPr>
              <a:spLocks noChangeShapeType="1"/>
            </p:cNvSpPr>
            <p:nvPr/>
          </p:nvSpPr>
          <p:spPr bwMode="auto">
            <a:xfrm flipV="1">
              <a:off x="3752" y="1672"/>
              <a:ext cx="192" cy="96"/>
            </a:xfrm>
            <a:prstGeom prst="line">
              <a:avLst/>
            </a:prstGeom>
            <a:noFill/>
            <a:ln w="127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28" name="Group 53"/>
          <p:cNvGrpSpPr>
            <a:grpSpLocks/>
          </p:cNvGrpSpPr>
          <p:nvPr/>
        </p:nvGrpSpPr>
        <p:grpSpPr bwMode="auto">
          <a:xfrm>
            <a:off x="5918200" y="3683000"/>
            <a:ext cx="457200" cy="215900"/>
            <a:chOff x="3728" y="2320"/>
            <a:chExt cx="288" cy="136"/>
          </a:xfrm>
        </p:grpSpPr>
        <p:sp>
          <p:nvSpPr>
            <p:cNvPr id="29776" name="Freeform 51"/>
            <p:cNvSpPr>
              <a:spLocks/>
            </p:cNvSpPr>
            <p:nvPr/>
          </p:nvSpPr>
          <p:spPr bwMode="auto">
            <a:xfrm>
              <a:off x="3728" y="2320"/>
              <a:ext cx="112" cy="80"/>
            </a:xfrm>
            <a:custGeom>
              <a:avLst/>
              <a:gdLst>
                <a:gd name="T0" fmla="*/ 0 w 112"/>
                <a:gd name="T1" fmla="*/ 0 h 80"/>
                <a:gd name="T2" fmla="*/ 112 w 112"/>
                <a:gd name="T3" fmla="*/ 8 h 80"/>
                <a:gd name="T4" fmla="*/ 96 w 112"/>
                <a:gd name="T5" fmla="*/ 40 h 80"/>
                <a:gd name="T6" fmla="*/ 80 w 112"/>
                <a:gd name="T7" fmla="*/ 80 h 80"/>
                <a:gd name="T8" fmla="*/ 0 w 112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80"/>
                <a:gd name="T17" fmla="*/ 112 w 112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80">
                  <a:moveTo>
                    <a:pt x="0" y="0"/>
                  </a:moveTo>
                  <a:lnTo>
                    <a:pt x="112" y="8"/>
                  </a:lnTo>
                  <a:lnTo>
                    <a:pt x="96" y="40"/>
                  </a:lnTo>
                  <a:lnTo>
                    <a:pt x="8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00"/>
            </a:solidFill>
            <a:ln w="12700">
              <a:solidFill>
                <a:srgbClr val="CC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7" name="Line 52"/>
            <p:cNvSpPr>
              <a:spLocks noChangeShapeType="1"/>
            </p:cNvSpPr>
            <p:nvPr/>
          </p:nvSpPr>
          <p:spPr bwMode="auto">
            <a:xfrm>
              <a:off x="3824" y="2360"/>
              <a:ext cx="192" cy="96"/>
            </a:xfrm>
            <a:prstGeom prst="line">
              <a:avLst/>
            </a:prstGeom>
            <a:noFill/>
            <a:ln w="12700">
              <a:solidFill>
                <a:srgbClr val="CCCC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29" name="Group 56"/>
          <p:cNvGrpSpPr>
            <a:grpSpLocks/>
          </p:cNvGrpSpPr>
          <p:nvPr/>
        </p:nvGrpSpPr>
        <p:grpSpPr bwMode="auto">
          <a:xfrm>
            <a:off x="5207000" y="3797300"/>
            <a:ext cx="368300" cy="215900"/>
            <a:chOff x="3280" y="2392"/>
            <a:chExt cx="232" cy="136"/>
          </a:xfrm>
        </p:grpSpPr>
        <p:sp>
          <p:nvSpPr>
            <p:cNvPr id="29774" name="Freeform 54"/>
            <p:cNvSpPr>
              <a:spLocks/>
            </p:cNvSpPr>
            <p:nvPr/>
          </p:nvSpPr>
          <p:spPr bwMode="auto">
            <a:xfrm>
              <a:off x="3400" y="2392"/>
              <a:ext cx="112" cy="88"/>
            </a:xfrm>
            <a:custGeom>
              <a:avLst/>
              <a:gdLst>
                <a:gd name="T0" fmla="*/ 112 w 112"/>
                <a:gd name="T1" fmla="*/ 0 h 88"/>
                <a:gd name="T2" fmla="*/ 40 w 112"/>
                <a:gd name="T3" fmla="*/ 88 h 88"/>
                <a:gd name="T4" fmla="*/ 24 w 112"/>
                <a:gd name="T5" fmla="*/ 56 h 88"/>
                <a:gd name="T6" fmla="*/ 0 w 112"/>
                <a:gd name="T7" fmla="*/ 16 h 88"/>
                <a:gd name="T8" fmla="*/ 112 w 112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88"/>
                <a:gd name="T17" fmla="*/ 112 w 112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88">
                  <a:moveTo>
                    <a:pt x="112" y="0"/>
                  </a:moveTo>
                  <a:lnTo>
                    <a:pt x="40" y="88"/>
                  </a:lnTo>
                  <a:lnTo>
                    <a:pt x="24" y="56"/>
                  </a:lnTo>
                  <a:lnTo>
                    <a:pt x="0" y="16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9900"/>
            </a:solidFill>
            <a:ln w="127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5" name="Line 55"/>
            <p:cNvSpPr>
              <a:spLocks noChangeShapeType="1"/>
            </p:cNvSpPr>
            <p:nvPr/>
          </p:nvSpPr>
          <p:spPr bwMode="auto">
            <a:xfrm flipV="1">
              <a:off x="3280" y="2448"/>
              <a:ext cx="144" cy="8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30" name="Group 93"/>
          <p:cNvGrpSpPr>
            <a:grpSpLocks/>
          </p:cNvGrpSpPr>
          <p:nvPr/>
        </p:nvGrpSpPr>
        <p:grpSpPr bwMode="auto">
          <a:xfrm>
            <a:off x="825500" y="4464050"/>
            <a:ext cx="1828800" cy="914400"/>
            <a:chOff x="660" y="2756"/>
            <a:chExt cx="1152" cy="576"/>
          </a:xfrm>
        </p:grpSpPr>
        <p:grpSp>
          <p:nvGrpSpPr>
            <p:cNvPr id="29738" name="Group 65"/>
            <p:cNvGrpSpPr>
              <a:grpSpLocks/>
            </p:cNvGrpSpPr>
            <p:nvPr/>
          </p:nvGrpSpPr>
          <p:grpSpPr bwMode="auto">
            <a:xfrm>
              <a:off x="660" y="2756"/>
              <a:ext cx="1152" cy="144"/>
              <a:chOff x="660" y="2756"/>
              <a:chExt cx="1152" cy="144"/>
            </a:xfrm>
          </p:grpSpPr>
          <p:sp>
            <p:nvSpPr>
              <p:cNvPr id="29766" name="Oval 57"/>
              <p:cNvSpPr>
                <a:spLocks noChangeArrowheads="1"/>
              </p:cNvSpPr>
              <p:nvPr/>
            </p:nvSpPr>
            <p:spPr bwMode="auto">
              <a:xfrm>
                <a:off x="660" y="2756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9767" name="Oval 58"/>
              <p:cNvSpPr>
                <a:spLocks noChangeArrowheads="1"/>
              </p:cNvSpPr>
              <p:nvPr/>
            </p:nvSpPr>
            <p:spPr bwMode="auto">
              <a:xfrm>
                <a:off x="804" y="2756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9768" name="Oval 59"/>
              <p:cNvSpPr>
                <a:spLocks noChangeArrowheads="1"/>
              </p:cNvSpPr>
              <p:nvPr/>
            </p:nvSpPr>
            <p:spPr bwMode="auto">
              <a:xfrm>
                <a:off x="948" y="2756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9769" name="Oval 60"/>
              <p:cNvSpPr>
                <a:spLocks noChangeArrowheads="1"/>
              </p:cNvSpPr>
              <p:nvPr/>
            </p:nvSpPr>
            <p:spPr bwMode="auto">
              <a:xfrm>
                <a:off x="1092" y="2756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9770" name="Oval 61"/>
              <p:cNvSpPr>
                <a:spLocks noChangeArrowheads="1"/>
              </p:cNvSpPr>
              <p:nvPr/>
            </p:nvSpPr>
            <p:spPr bwMode="auto">
              <a:xfrm>
                <a:off x="1236" y="2756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9771" name="Oval 62"/>
              <p:cNvSpPr>
                <a:spLocks noChangeArrowheads="1"/>
              </p:cNvSpPr>
              <p:nvPr/>
            </p:nvSpPr>
            <p:spPr bwMode="auto">
              <a:xfrm>
                <a:off x="1380" y="2756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9772" name="Oval 63"/>
              <p:cNvSpPr>
                <a:spLocks noChangeArrowheads="1"/>
              </p:cNvSpPr>
              <p:nvPr/>
            </p:nvSpPr>
            <p:spPr bwMode="auto">
              <a:xfrm>
                <a:off x="1524" y="2756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9773" name="Oval 64"/>
              <p:cNvSpPr>
                <a:spLocks noChangeArrowheads="1"/>
              </p:cNvSpPr>
              <p:nvPr/>
            </p:nvSpPr>
            <p:spPr bwMode="auto">
              <a:xfrm>
                <a:off x="1668" y="2756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grpSp>
          <p:nvGrpSpPr>
            <p:cNvPr id="29739" name="Group 74"/>
            <p:cNvGrpSpPr>
              <a:grpSpLocks/>
            </p:cNvGrpSpPr>
            <p:nvPr/>
          </p:nvGrpSpPr>
          <p:grpSpPr bwMode="auto">
            <a:xfrm>
              <a:off x="660" y="2900"/>
              <a:ext cx="1152" cy="144"/>
              <a:chOff x="660" y="2900"/>
              <a:chExt cx="1152" cy="144"/>
            </a:xfrm>
          </p:grpSpPr>
          <p:sp>
            <p:nvSpPr>
              <p:cNvPr id="29758" name="Oval 66"/>
              <p:cNvSpPr>
                <a:spLocks noChangeArrowheads="1"/>
              </p:cNvSpPr>
              <p:nvPr/>
            </p:nvSpPr>
            <p:spPr bwMode="auto">
              <a:xfrm>
                <a:off x="660" y="2900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9759" name="Oval 67"/>
              <p:cNvSpPr>
                <a:spLocks noChangeArrowheads="1"/>
              </p:cNvSpPr>
              <p:nvPr/>
            </p:nvSpPr>
            <p:spPr bwMode="auto">
              <a:xfrm>
                <a:off x="804" y="2900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9760" name="Oval 68"/>
              <p:cNvSpPr>
                <a:spLocks noChangeArrowheads="1"/>
              </p:cNvSpPr>
              <p:nvPr/>
            </p:nvSpPr>
            <p:spPr bwMode="auto">
              <a:xfrm>
                <a:off x="948" y="2900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9761" name="Oval 69"/>
              <p:cNvSpPr>
                <a:spLocks noChangeArrowheads="1"/>
              </p:cNvSpPr>
              <p:nvPr/>
            </p:nvSpPr>
            <p:spPr bwMode="auto">
              <a:xfrm>
                <a:off x="1092" y="2900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9762" name="Oval 70"/>
              <p:cNvSpPr>
                <a:spLocks noChangeArrowheads="1"/>
              </p:cNvSpPr>
              <p:nvPr/>
            </p:nvSpPr>
            <p:spPr bwMode="auto">
              <a:xfrm>
                <a:off x="1236" y="2900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9763" name="Oval 71"/>
              <p:cNvSpPr>
                <a:spLocks noChangeArrowheads="1"/>
              </p:cNvSpPr>
              <p:nvPr/>
            </p:nvSpPr>
            <p:spPr bwMode="auto">
              <a:xfrm>
                <a:off x="1380" y="2900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9764" name="Oval 72"/>
              <p:cNvSpPr>
                <a:spLocks noChangeArrowheads="1"/>
              </p:cNvSpPr>
              <p:nvPr/>
            </p:nvSpPr>
            <p:spPr bwMode="auto">
              <a:xfrm>
                <a:off x="1524" y="2900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9765" name="Oval 73"/>
              <p:cNvSpPr>
                <a:spLocks noChangeArrowheads="1"/>
              </p:cNvSpPr>
              <p:nvPr/>
            </p:nvSpPr>
            <p:spPr bwMode="auto">
              <a:xfrm>
                <a:off x="1668" y="2900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grpSp>
          <p:nvGrpSpPr>
            <p:cNvPr id="29740" name="Group 83"/>
            <p:cNvGrpSpPr>
              <a:grpSpLocks/>
            </p:cNvGrpSpPr>
            <p:nvPr/>
          </p:nvGrpSpPr>
          <p:grpSpPr bwMode="auto">
            <a:xfrm>
              <a:off x="660" y="3044"/>
              <a:ext cx="1152" cy="144"/>
              <a:chOff x="660" y="3044"/>
              <a:chExt cx="1152" cy="144"/>
            </a:xfrm>
          </p:grpSpPr>
          <p:sp>
            <p:nvSpPr>
              <p:cNvPr id="29750" name="Oval 75"/>
              <p:cNvSpPr>
                <a:spLocks noChangeArrowheads="1"/>
              </p:cNvSpPr>
              <p:nvPr/>
            </p:nvSpPr>
            <p:spPr bwMode="auto">
              <a:xfrm>
                <a:off x="660" y="3044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9751" name="Oval 76"/>
              <p:cNvSpPr>
                <a:spLocks noChangeArrowheads="1"/>
              </p:cNvSpPr>
              <p:nvPr/>
            </p:nvSpPr>
            <p:spPr bwMode="auto">
              <a:xfrm>
                <a:off x="804" y="3044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9752" name="Oval 77"/>
              <p:cNvSpPr>
                <a:spLocks noChangeArrowheads="1"/>
              </p:cNvSpPr>
              <p:nvPr/>
            </p:nvSpPr>
            <p:spPr bwMode="auto">
              <a:xfrm>
                <a:off x="948" y="3044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9753" name="Oval 78"/>
              <p:cNvSpPr>
                <a:spLocks noChangeArrowheads="1"/>
              </p:cNvSpPr>
              <p:nvPr/>
            </p:nvSpPr>
            <p:spPr bwMode="auto">
              <a:xfrm>
                <a:off x="1092" y="3044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9754" name="Oval 79"/>
              <p:cNvSpPr>
                <a:spLocks noChangeArrowheads="1"/>
              </p:cNvSpPr>
              <p:nvPr/>
            </p:nvSpPr>
            <p:spPr bwMode="auto">
              <a:xfrm>
                <a:off x="1236" y="3044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9755" name="Oval 80"/>
              <p:cNvSpPr>
                <a:spLocks noChangeArrowheads="1"/>
              </p:cNvSpPr>
              <p:nvPr/>
            </p:nvSpPr>
            <p:spPr bwMode="auto">
              <a:xfrm>
                <a:off x="1380" y="3044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9756" name="Oval 81"/>
              <p:cNvSpPr>
                <a:spLocks noChangeArrowheads="1"/>
              </p:cNvSpPr>
              <p:nvPr/>
            </p:nvSpPr>
            <p:spPr bwMode="auto">
              <a:xfrm>
                <a:off x="1524" y="3044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9757" name="Oval 82"/>
              <p:cNvSpPr>
                <a:spLocks noChangeArrowheads="1"/>
              </p:cNvSpPr>
              <p:nvPr/>
            </p:nvSpPr>
            <p:spPr bwMode="auto">
              <a:xfrm>
                <a:off x="1668" y="3044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grpSp>
          <p:nvGrpSpPr>
            <p:cNvPr id="29741" name="Group 92"/>
            <p:cNvGrpSpPr>
              <a:grpSpLocks/>
            </p:cNvGrpSpPr>
            <p:nvPr/>
          </p:nvGrpSpPr>
          <p:grpSpPr bwMode="auto">
            <a:xfrm>
              <a:off x="660" y="3188"/>
              <a:ext cx="1152" cy="144"/>
              <a:chOff x="660" y="3188"/>
              <a:chExt cx="1152" cy="144"/>
            </a:xfrm>
          </p:grpSpPr>
          <p:sp>
            <p:nvSpPr>
              <p:cNvPr id="29742" name="Oval 84"/>
              <p:cNvSpPr>
                <a:spLocks noChangeArrowheads="1"/>
              </p:cNvSpPr>
              <p:nvPr/>
            </p:nvSpPr>
            <p:spPr bwMode="auto">
              <a:xfrm>
                <a:off x="660" y="3188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9743" name="Oval 85"/>
              <p:cNvSpPr>
                <a:spLocks noChangeArrowheads="1"/>
              </p:cNvSpPr>
              <p:nvPr/>
            </p:nvSpPr>
            <p:spPr bwMode="auto">
              <a:xfrm>
                <a:off x="804" y="3188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9744" name="Oval 86"/>
              <p:cNvSpPr>
                <a:spLocks noChangeArrowheads="1"/>
              </p:cNvSpPr>
              <p:nvPr/>
            </p:nvSpPr>
            <p:spPr bwMode="auto">
              <a:xfrm>
                <a:off x="948" y="3188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9745" name="Oval 87"/>
              <p:cNvSpPr>
                <a:spLocks noChangeArrowheads="1"/>
              </p:cNvSpPr>
              <p:nvPr/>
            </p:nvSpPr>
            <p:spPr bwMode="auto">
              <a:xfrm>
                <a:off x="1092" y="3188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9746" name="Oval 88"/>
              <p:cNvSpPr>
                <a:spLocks noChangeArrowheads="1"/>
              </p:cNvSpPr>
              <p:nvPr/>
            </p:nvSpPr>
            <p:spPr bwMode="auto">
              <a:xfrm>
                <a:off x="1236" y="3188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9747" name="Oval 89"/>
              <p:cNvSpPr>
                <a:spLocks noChangeArrowheads="1"/>
              </p:cNvSpPr>
              <p:nvPr/>
            </p:nvSpPr>
            <p:spPr bwMode="auto">
              <a:xfrm>
                <a:off x="1380" y="3188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9748" name="Oval 90"/>
              <p:cNvSpPr>
                <a:spLocks noChangeArrowheads="1"/>
              </p:cNvSpPr>
              <p:nvPr/>
            </p:nvSpPr>
            <p:spPr bwMode="auto">
              <a:xfrm>
                <a:off x="1524" y="3188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9749" name="Oval 91"/>
              <p:cNvSpPr>
                <a:spLocks noChangeArrowheads="1"/>
              </p:cNvSpPr>
              <p:nvPr/>
            </p:nvSpPr>
            <p:spPr bwMode="auto">
              <a:xfrm>
                <a:off x="1668" y="3188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</p:grpSp>
      <p:sp>
        <p:nvSpPr>
          <p:cNvPr id="29731" name="Rectangle 94"/>
          <p:cNvSpPr>
            <a:spLocks noChangeArrowheads="1"/>
          </p:cNvSpPr>
          <p:nvPr/>
        </p:nvSpPr>
        <p:spPr bwMode="auto">
          <a:xfrm>
            <a:off x="628650" y="5372100"/>
            <a:ext cx="2155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Liberation Sans" charset="0"/>
              </a:rPr>
              <a:t>Each lattice site </a:t>
            </a:r>
            <a:endParaRPr lang="en-US">
              <a:latin typeface="Liberation Sans" charset="0"/>
            </a:endParaRPr>
          </a:p>
        </p:txBody>
      </p:sp>
      <p:sp>
        <p:nvSpPr>
          <p:cNvPr id="29732" name="Rectangle 95"/>
          <p:cNvSpPr>
            <a:spLocks noChangeArrowheads="1"/>
          </p:cNvSpPr>
          <p:nvPr/>
        </p:nvSpPr>
        <p:spPr bwMode="auto">
          <a:xfrm>
            <a:off x="869950" y="5727700"/>
            <a:ext cx="1728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Liberation Sans" charset="0"/>
              </a:rPr>
              <a:t>is a potential </a:t>
            </a:r>
            <a:endParaRPr lang="en-US">
              <a:latin typeface="Liberation Sans" charset="0"/>
            </a:endParaRPr>
          </a:p>
        </p:txBody>
      </p:sp>
      <p:sp>
        <p:nvSpPr>
          <p:cNvPr id="29733" name="Rectangle 96"/>
          <p:cNvSpPr>
            <a:spLocks noChangeArrowheads="1"/>
          </p:cNvSpPr>
          <p:nvPr/>
        </p:nvSpPr>
        <p:spPr bwMode="auto">
          <a:xfrm>
            <a:off x="882650" y="6083300"/>
            <a:ext cx="1693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Liberation Sans" charset="0"/>
              </a:rPr>
              <a:t>vacancy site</a:t>
            </a:r>
            <a:endParaRPr lang="en-US">
              <a:latin typeface="Liberation Sans" charset="0"/>
            </a:endParaRPr>
          </a:p>
        </p:txBody>
      </p:sp>
      <p:sp>
        <p:nvSpPr>
          <p:cNvPr id="29734" name="Rectangle 4"/>
          <p:cNvSpPr>
            <a:spLocks noChangeArrowheads="1"/>
          </p:cNvSpPr>
          <p:nvPr/>
        </p:nvSpPr>
        <p:spPr bwMode="auto">
          <a:xfrm>
            <a:off x="812800" y="1539875"/>
            <a:ext cx="7104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latin typeface="Liberation Sans" charset="0"/>
              </a:rPr>
              <a:t>•  Equilibrium concentration varies with temperature!</a:t>
            </a:r>
          </a:p>
        </p:txBody>
      </p:sp>
      <p:sp>
        <p:nvSpPr>
          <p:cNvPr id="2973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Liberation Sans" charset="0"/>
                <a:ea typeface="ＭＳ Ｐゴシック" panose="020B0600070205080204" pitchFamily="34" charset="-128"/>
              </a:rPr>
              <a:t>Equilibrium Concentration:</a:t>
            </a:r>
            <a:br>
              <a:rPr lang="en-US">
                <a:latin typeface="Liberation Sans" charset="0"/>
                <a:ea typeface="ＭＳ Ｐゴシック" panose="020B0600070205080204" pitchFamily="34" charset="-128"/>
              </a:rPr>
            </a:br>
            <a:r>
              <a:rPr lang="en-US">
                <a:latin typeface="Liberation Sans" charset="0"/>
                <a:ea typeface="ＭＳ Ｐゴシック" panose="020B0600070205080204" pitchFamily="34" charset="-128"/>
              </a:rPr>
              <a:t>Point Defects</a:t>
            </a:r>
          </a:p>
        </p:txBody>
      </p:sp>
      <p:sp>
        <p:nvSpPr>
          <p:cNvPr id="29736" name="AutoShape 215"/>
          <p:cNvSpPr>
            <a:spLocks/>
          </p:cNvSpPr>
          <p:nvPr/>
        </p:nvSpPr>
        <p:spPr bwMode="auto">
          <a:xfrm flipH="1">
            <a:off x="6173788" y="2921000"/>
            <a:ext cx="93662" cy="889000"/>
          </a:xfrm>
          <a:prstGeom prst="leftBracket">
            <a:avLst>
              <a:gd name="adj" fmla="val 17976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29737" name="AutoShape 215"/>
          <p:cNvSpPr>
            <a:spLocks/>
          </p:cNvSpPr>
          <p:nvPr/>
        </p:nvSpPr>
        <p:spPr bwMode="auto">
          <a:xfrm>
            <a:off x="5272088" y="2921000"/>
            <a:ext cx="93662" cy="889000"/>
          </a:xfrm>
          <a:prstGeom prst="leftBracket">
            <a:avLst>
              <a:gd name="adj" fmla="val 17976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9298C18-087C-4CCD-A59C-2E315B6C0196}" type="slidenum">
              <a:rPr lang="en-US" sz="1200">
                <a:latin typeface="Liberation Sans" charset="0"/>
              </a:rPr>
              <a:pPr/>
              <a:t>9</a:t>
            </a:fld>
            <a:endParaRPr lang="en-US" sz="1200">
              <a:latin typeface="Liberation Sans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812800" y="1539875"/>
            <a:ext cx="30448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latin typeface="Liberation Sans" charset="0"/>
              </a:rPr>
              <a:t>•  We can get </a:t>
            </a:r>
            <a:r>
              <a:rPr lang="en-US" i="1">
                <a:latin typeface="Liberation Sans" charset="0"/>
              </a:rPr>
              <a:t>Q</a:t>
            </a:r>
            <a:r>
              <a:rPr lang="en-US" i="1" baseline="-25000">
                <a:latin typeface="Liberation Sans" charset="0"/>
              </a:rPr>
              <a:t>v</a:t>
            </a:r>
            <a:r>
              <a:rPr lang="en-US">
                <a:latin typeface="Liberation Sans" charset="0"/>
              </a:rPr>
              <a:t>  from</a:t>
            </a:r>
          </a:p>
          <a:p>
            <a:r>
              <a:rPr lang="en-US">
                <a:latin typeface="Liberation Sans" charset="0"/>
              </a:rPr>
              <a:t>     an experiment.</a:t>
            </a:r>
          </a:p>
        </p:txBody>
      </p:sp>
      <p:grpSp>
        <p:nvGrpSpPr>
          <p:cNvPr id="31747" name="Group 107"/>
          <p:cNvGrpSpPr>
            <a:grpSpLocks/>
          </p:cNvGrpSpPr>
          <p:nvPr/>
        </p:nvGrpSpPr>
        <p:grpSpPr bwMode="auto">
          <a:xfrm>
            <a:off x="4886325" y="1498600"/>
            <a:ext cx="2438400" cy="938213"/>
            <a:chOff x="3078" y="944"/>
            <a:chExt cx="1536" cy="591"/>
          </a:xfrm>
        </p:grpSpPr>
        <p:sp>
          <p:nvSpPr>
            <p:cNvPr id="31803" name="Line 4"/>
            <p:cNvSpPr>
              <a:spLocks noChangeShapeType="1"/>
            </p:cNvSpPr>
            <p:nvPr/>
          </p:nvSpPr>
          <p:spPr bwMode="auto">
            <a:xfrm>
              <a:off x="3086" y="1232"/>
              <a:ext cx="30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4" name="Line 5"/>
            <p:cNvSpPr>
              <a:spLocks noChangeShapeType="1"/>
            </p:cNvSpPr>
            <p:nvPr/>
          </p:nvSpPr>
          <p:spPr bwMode="auto">
            <a:xfrm>
              <a:off x="4142" y="1232"/>
              <a:ext cx="47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5" name="Rectangle 8"/>
            <p:cNvSpPr>
              <a:spLocks noChangeArrowheads="1"/>
            </p:cNvSpPr>
            <p:nvPr/>
          </p:nvSpPr>
          <p:spPr bwMode="auto">
            <a:xfrm>
              <a:off x="3078" y="944"/>
              <a:ext cx="21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2800" i="1">
                  <a:solidFill>
                    <a:srgbClr val="003399"/>
                  </a:solidFill>
                  <a:latin typeface="Liberation Sans" charset="0"/>
                </a:rPr>
                <a:t>N</a:t>
              </a:r>
              <a:endParaRPr lang="en-US" i="1">
                <a:latin typeface="Liberation Sans" charset="0"/>
              </a:endParaRPr>
            </a:p>
          </p:txBody>
        </p:sp>
        <p:sp>
          <p:nvSpPr>
            <p:cNvPr id="31806" name="Rectangle 9"/>
            <p:cNvSpPr>
              <a:spLocks noChangeArrowheads="1"/>
            </p:cNvSpPr>
            <p:nvPr/>
          </p:nvSpPr>
          <p:spPr bwMode="auto">
            <a:xfrm>
              <a:off x="3238" y="1024"/>
              <a:ext cx="14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i="1">
                  <a:solidFill>
                    <a:srgbClr val="003399"/>
                  </a:solidFill>
                  <a:latin typeface="Liberation Sans" charset="0"/>
                </a:rPr>
                <a:t>v</a:t>
              </a:r>
              <a:endParaRPr lang="en-US" i="1">
                <a:latin typeface="Liberation Sans" charset="0"/>
              </a:endParaRPr>
            </a:p>
          </p:txBody>
        </p:sp>
        <p:sp>
          <p:nvSpPr>
            <p:cNvPr id="31807" name="Rectangle 10"/>
            <p:cNvSpPr>
              <a:spLocks noChangeArrowheads="1"/>
            </p:cNvSpPr>
            <p:nvPr/>
          </p:nvSpPr>
          <p:spPr bwMode="auto">
            <a:xfrm>
              <a:off x="3158" y="1264"/>
              <a:ext cx="21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2800" i="1">
                  <a:solidFill>
                    <a:srgbClr val="000000"/>
                  </a:solidFill>
                  <a:latin typeface="Liberation Sans" charset="0"/>
                </a:rPr>
                <a:t>N</a:t>
              </a:r>
              <a:endParaRPr lang="en-US" i="1">
                <a:latin typeface="Liberation Sans" charset="0"/>
              </a:endParaRPr>
            </a:p>
          </p:txBody>
        </p:sp>
        <p:sp>
          <p:nvSpPr>
            <p:cNvPr id="31808" name="Rectangle 11"/>
            <p:cNvSpPr>
              <a:spLocks noChangeArrowheads="1"/>
            </p:cNvSpPr>
            <p:nvPr/>
          </p:nvSpPr>
          <p:spPr bwMode="auto">
            <a:xfrm>
              <a:off x="3454" y="1098"/>
              <a:ext cx="13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2800">
                  <a:solidFill>
                    <a:srgbClr val="000000"/>
                  </a:solidFill>
                  <a:latin typeface="Liberation Sans" charset="0"/>
                </a:rPr>
                <a:t>=</a:t>
              </a:r>
              <a:endParaRPr lang="en-US">
                <a:latin typeface="Liberation Sans" charset="0"/>
              </a:endParaRPr>
            </a:p>
          </p:txBody>
        </p:sp>
        <p:sp>
          <p:nvSpPr>
            <p:cNvPr id="31809" name="Rectangle 12"/>
            <p:cNvSpPr>
              <a:spLocks noChangeArrowheads="1"/>
            </p:cNvSpPr>
            <p:nvPr/>
          </p:nvSpPr>
          <p:spPr bwMode="auto">
            <a:xfrm>
              <a:off x="3630" y="1088"/>
              <a:ext cx="36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2800">
                  <a:solidFill>
                    <a:srgbClr val="000000"/>
                  </a:solidFill>
                  <a:latin typeface="Liberation Sans" charset="0"/>
                </a:rPr>
                <a:t>exp</a:t>
              </a:r>
              <a:endParaRPr lang="en-US">
                <a:latin typeface="Liberation Sans" charset="0"/>
              </a:endParaRPr>
            </a:p>
          </p:txBody>
        </p:sp>
        <p:sp>
          <p:nvSpPr>
            <p:cNvPr id="31810" name="Rectangle 13"/>
            <p:cNvSpPr>
              <a:spLocks noChangeArrowheads="1"/>
            </p:cNvSpPr>
            <p:nvPr/>
          </p:nvSpPr>
          <p:spPr bwMode="auto">
            <a:xfrm>
              <a:off x="4150" y="948"/>
              <a:ext cx="7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2800">
                  <a:solidFill>
                    <a:srgbClr val="000000"/>
                  </a:solidFill>
                  <a:latin typeface="Liberation Sans" charset="0"/>
                </a:rPr>
                <a:t>-</a:t>
              </a:r>
              <a:endParaRPr lang="en-US">
                <a:latin typeface="Liberation Sans" charset="0"/>
              </a:endParaRPr>
            </a:p>
          </p:txBody>
        </p:sp>
        <p:grpSp>
          <p:nvGrpSpPr>
            <p:cNvPr id="31811" name="Group 14"/>
            <p:cNvGrpSpPr>
              <a:grpSpLocks/>
            </p:cNvGrpSpPr>
            <p:nvPr/>
          </p:nvGrpSpPr>
          <p:grpSpPr bwMode="auto">
            <a:xfrm>
              <a:off x="4278" y="944"/>
              <a:ext cx="329" cy="313"/>
              <a:chOff x="4232" y="944"/>
              <a:chExt cx="329" cy="313"/>
            </a:xfrm>
          </p:grpSpPr>
          <p:sp>
            <p:nvSpPr>
              <p:cNvPr id="31814" name="Rectangle 15"/>
              <p:cNvSpPr>
                <a:spLocks noChangeArrowheads="1"/>
              </p:cNvSpPr>
              <p:nvPr/>
            </p:nvSpPr>
            <p:spPr bwMode="auto">
              <a:xfrm>
                <a:off x="4232" y="944"/>
                <a:ext cx="231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sz="2800" i="1">
                    <a:solidFill>
                      <a:srgbClr val="990000"/>
                    </a:solidFill>
                    <a:latin typeface="Liberation Sans" charset="0"/>
                  </a:rPr>
                  <a:t>Q</a:t>
                </a:r>
                <a:endParaRPr lang="en-US" i="1">
                  <a:latin typeface="Liberation Sans" charset="0"/>
                </a:endParaRPr>
              </a:p>
            </p:txBody>
          </p:sp>
          <p:sp>
            <p:nvSpPr>
              <p:cNvPr id="31815" name="Rectangle 16"/>
              <p:cNvSpPr>
                <a:spLocks noChangeArrowheads="1"/>
              </p:cNvSpPr>
              <p:nvPr/>
            </p:nvSpPr>
            <p:spPr bwMode="auto">
              <a:xfrm>
                <a:off x="4416" y="1024"/>
                <a:ext cx="14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i="1">
                    <a:solidFill>
                      <a:srgbClr val="990000"/>
                    </a:solidFill>
                    <a:latin typeface="Liberation Sans" charset="0"/>
                  </a:rPr>
                  <a:t>v</a:t>
                </a:r>
                <a:endParaRPr lang="en-US" i="1">
                  <a:latin typeface="Liberation Sans" charset="0"/>
                </a:endParaRPr>
              </a:p>
            </p:txBody>
          </p:sp>
        </p:grpSp>
        <p:sp>
          <p:nvSpPr>
            <p:cNvPr id="31812" name="Rectangle 17"/>
            <p:cNvSpPr>
              <a:spLocks noChangeArrowheads="1"/>
            </p:cNvSpPr>
            <p:nvPr/>
          </p:nvSpPr>
          <p:spPr bwMode="auto">
            <a:xfrm>
              <a:off x="4238" y="1264"/>
              <a:ext cx="16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2800" i="1">
                  <a:solidFill>
                    <a:srgbClr val="009900"/>
                  </a:solidFill>
                  <a:latin typeface="Liberation Sans" charset="0"/>
                </a:rPr>
                <a:t>k</a:t>
              </a:r>
              <a:endParaRPr lang="en-US" i="1">
                <a:latin typeface="Liberation Sans" charset="0"/>
              </a:endParaRPr>
            </a:p>
          </p:txBody>
        </p:sp>
        <p:sp>
          <p:nvSpPr>
            <p:cNvPr id="31813" name="Rectangle 18"/>
            <p:cNvSpPr>
              <a:spLocks noChangeArrowheads="1"/>
            </p:cNvSpPr>
            <p:nvPr/>
          </p:nvSpPr>
          <p:spPr bwMode="auto">
            <a:xfrm>
              <a:off x="4366" y="1264"/>
              <a:ext cx="19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2800" i="1">
                  <a:solidFill>
                    <a:srgbClr val="CC9900"/>
                  </a:solidFill>
                  <a:latin typeface="Liberation Sans" charset="0"/>
                </a:rPr>
                <a:t>T</a:t>
              </a:r>
              <a:endParaRPr lang="en-US" i="1">
                <a:latin typeface="Liberation Sans" charset="0"/>
              </a:endParaRPr>
            </a:p>
          </p:txBody>
        </p:sp>
      </p:grpSp>
      <p:sp>
        <p:nvSpPr>
          <p:cNvPr id="31748" name="Rectangle 2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Liberation Sans" charset="0"/>
                <a:ea typeface="ＭＳ Ｐゴシック" panose="020B0600070205080204" pitchFamily="34" charset="-128"/>
              </a:rPr>
              <a:t>Measuring Activation Energy</a:t>
            </a:r>
          </a:p>
        </p:txBody>
      </p: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495300" y="2538413"/>
            <a:ext cx="3781425" cy="3556000"/>
            <a:chOff x="312" y="1599"/>
            <a:chExt cx="2382" cy="2240"/>
          </a:xfrm>
        </p:grpSpPr>
        <p:sp>
          <p:nvSpPr>
            <p:cNvPr id="31781" name="Rectangle 25"/>
            <p:cNvSpPr>
              <a:spLocks noChangeArrowheads="1"/>
            </p:cNvSpPr>
            <p:nvPr/>
          </p:nvSpPr>
          <p:spPr bwMode="auto">
            <a:xfrm>
              <a:off x="528" y="1599"/>
              <a:ext cx="144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>
                  <a:latin typeface="Liberation Sans" charset="0"/>
                </a:rPr>
                <a:t>•  Measure this...</a:t>
              </a:r>
            </a:p>
          </p:txBody>
        </p:sp>
        <p:grpSp>
          <p:nvGrpSpPr>
            <p:cNvPr id="31782" name="Group 99"/>
            <p:cNvGrpSpPr>
              <a:grpSpLocks/>
            </p:cNvGrpSpPr>
            <p:nvPr/>
          </p:nvGrpSpPr>
          <p:grpSpPr bwMode="auto">
            <a:xfrm>
              <a:off x="312" y="2032"/>
              <a:ext cx="2382" cy="1807"/>
              <a:chOff x="312" y="2032"/>
              <a:chExt cx="2382" cy="1807"/>
            </a:xfrm>
          </p:grpSpPr>
          <p:sp>
            <p:nvSpPr>
              <p:cNvPr id="31783" name="Rectangle 32"/>
              <p:cNvSpPr>
                <a:spLocks noChangeArrowheads="1"/>
              </p:cNvSpPr>
              <p:nvPr/>
            </p:nvSpPr>
            <p:spPr bwMode="auto">
              <a:xfrm>
                <a:off x="312" y="2032"/>
                <a:ext cx="360" cy="648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grpSp>
            <p:nvGrpSpPr>
              <p:cNvPr id="31784" name="Group 56"/>
              <p:cNvGrpSpPr>
                <a:grpSpLocks/>
              </p:cNvGrpSpPr>
              <p:nvPr/>
            </p:nvGrpSpPr>
            <p:grpSpPr bwMode="auto">
              <a:xfrm>
                <a:off x="752" y="2048"/>
                <a:ext cx="80" cy="1296"/>
                <a:chOff x="752" y="2048"/>
                <a:chExt cx="80" cy="1296"/>
              </a:xfrm>
            </p:grpSpPr>
            <p:sp>
              <p:nvSpPr>
                <p:cNvPr id="31801" name="Freeform 33"/>
                <p:cNvSpPr>
                  <a:spLocks/>
                </p:cNvSpPr>
                <p:nvPr/>
              </p:nvSpPr>
              <p:spPr bwMode="auto">
                <a:xfrm>
                  <a:off x="752" y="2048"/>
                  <a:ext cx="80" cy="104"/>
                </a:xfrm>
                <a:custGeom>
                  <a:avLst/>
                  <a:gdLst>
                    <a:gd name="T0" fmla="*/ 40 w 80"/>
                    <a:gd name="T1" fmla="*/ 0 h 104"/>
                    <a:gd name="T2" fmla="*/ 80 w 80"/>
                    <a:gd name="T3" fmla="*/ 104 h 104"/>
                    <a:gd name="T4" fmla="*/ 40 w 80"/>
                    <a:gd name="T5" fmla="*/ 104 h 104"/>
                    <a:gd name="T6" fmla="*/ 0 w 80"/>
                    <a:gd name="T7" fmla="*/ 104 h 104"/>
                    <a:gd name="T8" fmla="*/ 40 w 80"/>
                    <a:gd name="T9" fmla="*/ 0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104"/>
                    <a:gd name="T17" fmla="*/ 80 w 80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104">
                      <a:moveTo>
                        <a:pt x="40" y="0"/>
                      </a:moveTo>
                      <a:lnTo>
                        <a:pt x="80" y="104"/>
                      </a:lnTo>
                      <a:lnTo>
                        <a:pt x="40" y="104"/>
                      </a:lnTo>
                      <a:lnTo>
                        <a:pt x="0" y="104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02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792" y="2152"/>
                  <a:ext cx="1" cy="1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785" name="Group 55"/>
              <p:cNvGrpSpPr>
                <a:grpSpLocks/>
              </p:cNvGrpSpPr>
              <p:nvPr/>
            </p:nvGrpSpPr>
            <p:grpSpPr bwMode="auto">
              <a:xfrm>
                <a:off x="792" y="3304"/>
                <a:ext cx="1704" cy="80"/>
                <a:chOff x="792" y="3304"/>
                <a:chExt cx="1704" cy="80"/>
              </a:xfrm>
            </p:grpSpPr>
            <p:sp>
              <p:nvSpPr>
                <p:cNvPr id="31799" name="Freeform 37"/>
                <p:cNvSpPr>
                  <a:spLocks/>
                </p:cNvSpPr>
                <p:nvPr/>
              </p:nvSpPr>
              <p:spPr bwMode="auto">
                <a:xfrm>
                  <a:off x="2392" y="3304"/>
                  <a:ext cx="104" cy="80"/>
                </a:xfrm>
                <a:custGeom>
                  <a:avLst/>
                  <a:gdLst>
                    <a:gd name="T0" fmla="*/ 104 w 104"/>
                    <a:gd name="T1" fmla="*/ 40 h 80"/>
                    <a:gd name="T2" fmla="*/ 0 w 104"/>
                    <a:gd name="T3" fmla="*/ 80 h 80"/>
                    <a:gd name="T4" fmla="*/ 0 w 104"/>
                    <a:gd name="T5" fmla="*/ 40 h 80"/>
                    <a:gd name="T6" fmla="*/ 0 w 104"/>
                    <a:gd name="T7" fmla="*/ 0 h 80"/>
                    <a:gd name="T8" fmla="*/ 104 w 104"/>
                    <a:gd name="T9" fmla="*/ 40 h 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"/>
                    <a:gd name="T16" fmla="*/ 0 h 80"/>
                    <a:gd name="T17" fmla="*/ 104 w 104"/>
                    <a:gd name="T18" fmla="*/ 80 h 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" h="80">
                      <a:moveTo>
                        <a:pt x="104" y="40"/>
                      </a:moveTo>
                      <a:lnTo>
                        <a:pt x="0" y="80"/>
                      </a:lnTo>
                      <a:lnTo>
                        <a:pt x="0" y="40"/>
                      </a:lnTo>
                      <a:lnTo>
                        <a:pt x="0" y="0"/>
                      </a:lnTo>
                      <a:lnTo>
                        <a:pt x="104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00" name="Line 39"/>
                <p:cNvSpPr>
                  <a:spLocks noChangeShapeType="1"/>
                </p:cNvSpPr>
                <p:nvPr/>
              </p:nvSpPr>
              <p:spPr bwMode="auto">
                <a:xfrm>
                  <a:off x="792" y="3344"/>
                  <a:ext cx="1600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786" name="Group 45"/>
              <p:cNvGrpSpPr>
                <a:grpSpLocks/>
              </p:cNvGrpSpPr>
              <p:nvPr/>
            </p:nvGrpSpPr>
            <p:grpSpPr bwMode="auto">
              <a:xfrm>
                <a:off x="360" y="2056"/>
                <a:ext cx="289" cy="593"/>
                <a:chOff x="360" y="2056"/>
                <a:chExt cx="289" cy="593"/>
              </a:xfrm>
            </p:grpSpPr>
            <p:sp>
              <p:nvSpPr>
                <p:cNvPr id="31795" name="Rectangle 41"/>
                <p:cNvSpPr>
                  <a:spLocks noChangeArrowheads="1"/>
                </p:cNvSpPr>
                <p:nvPr/>
              </p:nvSpPr>
              <p:spPr bwMode="auto">
                <a:xfrm>
                  <a:off x="360" y="2056"/>
                  <a:ext cx="188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i="1">
                      <a:solidFill>
                        <a:srgbClr val="000000"/>
                      </a:solidFill>
                      <a:latin typeface="Liberation Sans" charset="0"/>
                    </a:rPr>
                    <a:t>N</a:t>
                  </a:r>
                  <a:endParaRPr lang="en-US" i="1">
                    <a:latin typeface="Liberation Sans" charset="0"/>
                  </a:endParaRPr>
                </a:p>
              </p:txBody>
            </p:sp>
            <p:sp>
              <p:nvSpPr>
                <p:cNvPr id="31796" name="Rectangle 42"/>
                <p:cNvSpPr>
                  <a:spLocks noChangeArrowheads="1"/>
                </p:cNvSpPr>
                <p:nvPr/>
              </p:nvSpPr>
              <p:spPr bwMode="auto">
                <a:xfrm>
                  <a:off x="504" y="2096"/>
                  <a:ext cx="145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i="1">
                      <a:solidFill>
                        <a:srgbClr val="000000"/>
                      </a:solidFill>
                      <a:latin typeface="Liberation Sans" charset="0"/>
                    </a:rPr>
                    <a:t>v</a:t>
                  </a:r>
                  <a:endParaRPr lang="en-US" i="1">
                    <a:latin typeface="Liberation Sans" charset="0"/>
                  </a:endParaRPr>
                </a:p>
              </p:txBody>
            </p:sp>
            <p:sp>
              <p:nvSpPr>
                <p:cNvPr id="31797" name="Line 43"/>
                <p:cNvSpPr>
                  <a:spLocks noChangeShapeType="1"/>
                </p:cNvSpPr>
                <p:nvPr/>
              </p:nvSpPr>
              <p:spPr bwMode="auto">
                <a:xfrm>
                  <a:off x="360" y="2344"/>
                  <a:ext cx="256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98" name="Rectangle 44"/>
                <p:cNvSpPr>
                  <a:spLocks noChangeArrowheads="1"/>
                </p:cNvSpPr>
                <p:nvPr/>
              </p:nvSpPr>
              <p:spPr bwMode="auto">
                <a:xfrm>
                  <a:off x="416" y="2416"/>
                  <a:ext cx="188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i="1">
                      <a:solidFill>
                        <a:srgbClr val="000000"/>
                      </a:solidFill>
                      <a:latin typeface="Liberation Sans" charset="0"/>
                    </a:rPr>
                    <a:t>N</a:t>
                  </a:r>
                  <a:endParaRPr lang="en-US" i="1">
                    <a:latin typeface="Liberation Sans" charset="0"/>
                  </a:endParaRPr>
                </a:p>
              </p:txBody>
            </p:sp>
          </p:grpSp>
          <p:sp>
            <p:nvSpPr>
              <p:cNvPr id="31787" name="Rectangle 46"/>
              <p:cNvSpPr>
                <a:spLocks noChangeArrowheads="1"/>
              </p:cNvSpPr>
              <p:nvPr/>
            </p:nvSpPr>
            <p:spPr bwMode="auto">
              <a:xfrm>
                <a:off x="2520" y="3296"/>
                <a:ext cx="16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i="1">
                    <a:solidFill>
                      <a:srgbClr val="CC9900"/>
                    </a:solidFill>
                    <a:latin typeface="Liberation Sans" charset="0"/>
                  </a:rPr>
                  <a:t>T</a:t>
                </a:r>
                <a:endParaRPr lang="en-US" i="1">
                  <a:latin typeface="Liberation Sans" charset="0"/>
                </a:endParaRPr>
              </a:p>
            </p:txBody>
          </p:sp>
          <p:sp>
            <p:nvSpPr>
              <p:cNvPr id="31788" name="Freeform 47"/>
              <p:cNvSpPr>
                <a:spLocks/>
              </p:cNvSpPr>
              <p:nvPr/>
            </p:nvSpPr>
            <p:spPr bwMode="auto">
              <a:xfrm>
                <a:off x="1008" y="2208"/>
                <a:ext cx="1160" cy="984"/>
              </a:xfrm>
              <a:custGeom>
                <a:avLst/>
                <a:gdLst>
                  <a:gd name="T0" fmla="*/ 0 w 1160"/>
                  <a:gd name="T1" fmla="*/ 984 h 984"/>
                  <a:gd name="T2" fmla="*/ 24 w 1160"/>
                  <a:gd name="T3" fmla="*/ 976 h 984"/>
                  <a:gd name="T4" fmla="*/ 80 w 1160"/>
                  <a:gd name="T5" fmla="*/ 976 h 984"/>
                  <a:gd name="T6" fmla="*/ 184 w 1160"/>
                  <a:gd name="T7" fmla="*/ 960 h 984"/>
                  <a:gd name="T8" fmla="*/ 288 w 1160"/>
                  <a:gd name="T9" fmla="*/ 936 h 984"/>
                  <a:gd name="T10" fmla="*/ 408 w 1160"/>
                  <a:gd name="T11" fmla="*/ 888 h 984"/>
                  <a:gd name="T12" fmla="*/ 536 w 1160"/>
                  <a:gd name="T13" fmla="*/ 816 h 984"/>
                  <a:gd name="T14" fmla="*/ 656 w 1160"/>
                  <a:gd name="T15" fmla="*/ 720 h 984"/>
                  <a:gd name="T16" fmla="*/ 776 w 1160"/>
                  <a:gd name="T17" fmla="*/ 608 h 984"/>
                  <a:gd name="T18" fmla="*/ 824 w 1160"/>
                  <a:gd name="T19" fmla="*/ 552 h 984"/>
                  <a:gd name="T20" fmla="*/ 888 w 1160"/>
                  <a:gd name="T21" fmla="*/ 480 h 984"/>
                  <a:gd name="T22" fmla="*/ 984 w 1160"/>
                  <a:gd name="T23" fmla="*/ 336 h 984"/>
                  <a:gd name="T24" fmla="*/ 1064 w 1160"/>
                  <a:gd name="T25" fmla="*/ 192 h 984"/>
                  <a:gd name="T26" fmla="*/ 1120 w 1160"/>
                  <a:gd name="T27" fmla="*/ 80 h 984"/>
                  <a:gd name="T28" fmla="*/ 1136 w 1160"/>
                  <a:gd name="T29" fmla="*/ 40 h 984"/>
                  <a:gd name="T30" fmla="*/ 1152 w 1160"/>
                  <a:gd name="T31" fmla="*/ 16 h 984"/>
                  <a:gd name="T32" fmla="*/ 1160 w 1160"/>
                  <a:gd name="T33" fmla="*/ 0 h 9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60"/>
                  <a:gd name="T52" fmla="*/ 0 h 984"/>
                  <a:gd name="T53" fmla="*/ 1160 w 1160"/>
                  <a:gd name="T54" fmla="*/ 984 h 98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60" h="984">
                    <a:moveTo>
                      <a:pt x="0" y="984"/>
                    </a:moveTo>
                    <a:lnTo>
                      <a:pt x="24" y="976"/>
                    </a:lnTo>
                    <a:lnTo>
                      <a:pt x="80" y="976"/>
                    </a:lnTo>
                    <a:lnTo>
                      <a:pt x="184" y="960"/>
                    </a:lnTo>
                    <a:lnTo>
                      <a:pt x="288" y="936"/>
                    </a:lnTo>
                    <a:lnTo>
                      <a:pt x="408" y="888"/>
                    </a:lnTo>
                    <a:lnTo>
                      <a:pt x="536" y="816"/>
                    </a:lnTo>
                    <a:lnTo>
                      <a:pt x="656" y="720"/>
                    </a:lnTo>
                    <a:lnTo>
                      <a:pt x="776" y="608"/>
                    </a:lnTo>
                    <a:lnTo>
                      <a:pt x="824" y="552"/>
                    </a:lnTo>
                    <a:lnTo>
                      <a:pt x="888" y="480"/>
                    </a:lnTo>
                    <a:lnTo>
                      <a:pt x="984" y="336"/>
                    </a:lnTo>
                    <a:lnTo>
                      <a:pt x="1064" y="192"/>
                    </a:lnTo>
                    <a:lnTo>
                      <a:pt x="1120" y="80"/>
                    </a:lnTo>
                    <a:lnTo>
                      <a:pt x="1136" y="40"/>
                    </a:lnTo>
                    <a:lnTo>
                      <a:pt x="1152" y="16"/>
                    </a:lnTo>
                    <a:lnTo>
                      <a:pt x="1160" y="0"/>
                    </a:lnTo>
                  </a:path>
                </a:pathLst>
              </a:custGeom>
              <a:noFill/>
              <a:ln w="381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9" name="Rectangle 49"/>
              <p:cNvSpPr>
                <a:spLocks noChangeArrowheads="1"/>
              </p:cNvSpPr>
              <p:nvPr/>
            </p:nvSpPr>
            <p:spPr bwMode="auto">
              <a:xfrm>
                <a:off x="1776" y="2792"/>
                <a:ext cx="82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sz="2000">
                    <a:solidFill>
                      <a:srgbClr val="000000"/>
                    </a:solidFill>
                    <a:latin typeface="Liberation Sans" charset="0"/>
                  </a:rPr>
                  <a:t>exponential </a:t>
                </a:r>
                <a:endParaRPr lang="en-US">
                  <a:latin typeface="Liberation Sans" charset="0"/>
                </a:endParaRPr>
              </a:p>
            </p:txBody>
          </p:sp>
          <p:sp>
            <p:nvSpPr>
              <p:cNvPr id="31790" name="Rectangle 50"/>
              <p:cNvSpPr>
                <a:spLocks noChangeArrowheads="1"/>
              </p:cNvSpPr>
              <p:nvPr/>
            </p:nvSpPr>
            <p:spPr bwMode="auto">
              <a:xfrm>
                <a:off x="1760" y="2976"/>
                <a:ext cx="93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sz="2000">
                    <a:solidFill>
                      <a:srgbClr val="000000"/>
                    </a:solidFill>
                    <a:latin typeface="Liberation Sans" charset="0"/>
                  </a:rPr>
                  <a:t>dependence!</a:t>
                </a:r>
                <a:endParaRPr lang="en-US">
                  <a:latin typeface="Liberation Sans" charset="0"/>
                </a:endParaRPr>
              </a:p>
            </p:txBody>
          </p:sp>
          <p:grpSp>
            <p:nvGrpSpPr>
              <p:cNvPr id="31791" name="Group 53"/>
              <p:cNvGrpSpPr>
                <a:grpSpLocks/>
              </p:cNvGrpSpPr>
              <p:nvPr/>
            </p:nvGrpSpPr>
            <p:grpSpPr bwMode="auto">
              <a:xfrm>
                <a:off x="472" y="2680"/>
                <a:ext cx="176" cy="856"/>
                <a:chOff x="472" y="2680"/>
                <a:chExt cx="176" cy="856"/>
              </a:xfrm>
            </p:grpSpPr>
            <p:sp>
              <p:nvSpPr>
                <p:cNvPr id="31793" name="Freeform 51"/>
                <p:cNvSpPr>
                  <a:spLocks/>
                </p:cNvSpPr>
                <p:nvPr/>
              </p:nvSpPr>
              <p:spPr bwMode="auto">
                <a:xfrm>
                  <a:off x="472" y="2680"/>
                  <a:ext cx="80" cy="112"/>
                </a:xfrm>
                <a:custGeom>
                  <a:avLst/>
                  <a:gdLst>
                    <a:gd name="T0" fmla="*/ 24 w 80"/>
                    <a:gd name="T1" fmla="*/ 0 h 112"/>
                    <a:gd name="T2" fmla="*/ 80 w 80"/>
                    <a:gd name="T3" fmla="*/ 96 h 112"/>
                    <a:gd name="T4" fmla="*/ 40 w 80"/>
                    <a:gd name="T5" fmla="*/ 104 h 112"/>
                    <a:gd name="T6" fmla="*/ 0 w 80"/>
                    <a:gd name="T7" fmla="*/ 112 h 112"/>
                    <a:gd name="T8" fmla="*/ 24 w 80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112"/>
                    <a:gd name="T17" fmla="*/ 80 w 80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112">
                      <a:moveTo>
                        <a:pt x="24" y="0"/>
                      </a:moveTo>
                      <a:lnTo>
                        <a:pt x="80" y="96"/>
                      </a:lnTo>
                      <a:lnTo>
                        <a:pt x="40" y="104"/>
                      </a:lnTo>
                      <a:lnTo>
                        <a:pt x="0" y="112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2700">
                  <a:solidFill>
                    <a:srgbClr val="00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94" name="Line 52"/>
                <p:cNvSpPr>
                  <a:spLocks noChangeShapeType="1"/>
                </p:cNvSpPr>
                <p:nvPr/>
              </p:nvSpPr>
              <p:spPr bwMode="auto">
                <a:xfrm>
                  <a:off x="512" y="2784"/>
                  <a:ext cx="136" cy="752"/>
                </a:xfrm>
                <a:prstGeom prst="line">
                  <a:avLst/>
                </a:prstGeom>
                <a:noFill/>
                <a:ln w="1270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792" name="Rectangle 54"/>
              <p:cNvSpPr>
                <a:spLocks noChangeArrowheads="1"/>
              </p:cNvSpPr>
              <p:nvPr/>
            </p:nvSpPr>
            <p:spPr bwMode="auto">
              <a:xfrm>
                <a:off x="560" y="3568"/>
                <a:ext cx="2037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sz="2800">
                    <a:solidFill>
                      <a:srgbClr val="003399"/>
                    </a:solidFill>
                    <a:latin typeface="Liberation Sans" charset="0"/>
                  </a:rPr>
                  <a:t>defect concentration</a:t>
                </a:r>
                <a:endParaRPr lang="en-US">
                  <a:latin typeface="Liberation Sans" charset="0"/>
                </a:endParaRPr>
              </a:p>
            </p:txBody>
          </p:sp>
        </p:grpSp>
      </p:grpSp>
      <p:grpSp>
        <p:nvGrpSpPr>
          <p:cNvPr id="10" name="Group 106"/>
          <p:cNvGrpSpPr>
            <a:grpSpLocks/>
          </p:cNvGrpSpPr>
          <p:nvPr/>
        </p:nvGrpSpPr>
        <p:grpSpPr bwMode="auto">
          <a:xfrm>
            <a:off x="4635500" y="2538413"/>
            <a:ext cx="3946525" cy="3216275"/>
            <a:chOff x="2920" y="1599"/>
            <a:chExt cx="2486" cy="2026"/>
          </a:xfrm>
        </p:grpSpPr>
        <p:sp>
          <p:nvSpPr>
            <p:cNvPr id="31753" name="Rectangle 26"/>
            <p:cNvSpPr>
              <a:spLocks noChangeArrowheads="1"/>
            </p:cNvSpPr>
            <p:nvPr/>
          </p:nvSpPr>
          <p:spPr bwMode="auto">
            <a:xfrm>
              <a:off x="3118" y="1599"/>
              <a:ext cx="10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>
                  <a:latin typeface="Liberation Sans" charset="0"/>
                </a:rPr>
                <a:t>•  Replot it...</a:t>
              </a:r>
            </a:p>
          </p:txBody>
        </p:sp>
        <p:grpSp>
          <p:nvGrpSpPr>
            <p:cNvPr id="31754" name="Group 57"/>
            <p:cNvGrpSpPr>
              <a:grpSpLocks/>
            </p:cNvGrpSpPr>
            <p:nvPr/>
          </p:nvGrpSpPr>
          <p:grpSpPr bwMode="auto">
            <a:xfrm>
              <a:off x="3528" y="2043"/>
              <a:ext cx="80" cy="1296"/>
              <a:chOff x="752" y="2048"/>
              <a:chExt cx="80" cy="1296"/>
            </a:xfrm>
          </p:grpSpPr>
          <p:sp>
            <p:nvSpPr>
              <p:cNvPr id="31779" name="Freeform 58"/>
              <p:cNvSpPr>
                <a:spLocks/>
              </p:cNvSpPr>
              <p:nvPr/>
            </p:nvSpPr>
            <p:spPr bwMode="auto">
              <a:xfrm>
                <a:off x="752" y="2048"/>
                <a:ext cx="80" cy="104"/>
              </a:xfrm>
              <a:custGeom>
                <a:avLst/>
                <a:gdLst>
                  <a:gd name="T0" fmla="*/ 40 w 80"/>
                  <a:gd name="T1" fmla="*/ 0 h 104"/>
                  <a:gd name="T2" fmla="*/ 80 w 80"/>
                  <a:gd name="T3" fmla="*/ 104 h 104"/>
                  <a:gd name="T4" fmla="*/ 40 w 80"/>
                  <a:gd name="T5" fmla="*/ 104 h 104"/>
                  <a:gd name="T6" fmla="*/ 0 w 80"/>
                  <a:gd name="T7" fmla="*/ 104 h 104"/>
                  <a:gd name="T8" fmla="*/ 40 w 80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04"/>
                  <a:gd name="T17" fmla="*/ 80 w 80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04">
                    <a:moveTo>
                      <a:pt x="40" y="0"/>
                    </a:moveTo>
                    <a:lnTo>
                      <a:pt x="80" y="104"/>
                    </a:lnTo>
                    <a:lnTo>
                      <a:pt x="40" y="104"/>
                    </a:lnTo>
                    <a:lnTo>
                      <a:pt x="0" y="104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0" name="Line 59"/>
              <p:cNvSpPr>
                <a:spLocks noChangeShapeType="1"/>
              </p:cNvSpPr>
              <p:nvPr/>
            </p:nvSpPr>
            <p:spPr bwMode="auto">
              <a:xfrm flipV="1">
                <a:off x="792" y="2152"/>
                <a:ext cx="1" cy="1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755" name="Group 60"/>
            <p:cNvGrpSpPr>
              <a:grpSpLocks/>
            </p:cNvGrpSpPr>
            <p:nvPr/>
          </p:nvGrpSpPr>
          <p:grpSpPr bwMode="auto">
            <a:xfrm>
              <a:off x="3568" y="3299"/>
              <a:ext cx="1704" cy="80"/>
              <a:chOff x="792" y="3304"/>
              <a:chExt cx="1704" cy="80"/>
            </a:xfrm>
          </p:grpSpPr>
          <p:sp>
            <p:nvSpPr>
              <p:cNvPr id="31777" name="Freeform 61"/>
              <p:cNvSpPr>
                <a:spLocks/>
              </p:cNvSpPr>
              <p:nvPr/>
            </p:nvSpPr>
            <p:spPr bwMode="auto">
              <a:xfrm>
                <a:off x="2392" y="3304"/>
                <a:ext cx="104" cy="80"/>
              </a:xfrm>
              <a:custGeom>
                <a:avLst/>
                <a:gdLst>
                  <a:gd name="T0" fmla="*/ 104 w 104"/>
                  <a:gd name="T1" fmla="*/ 40 h 80"/>
                  <a:gd name="T2" fmla="*/ 0 w 104"/>
                  <a:gd name="T3" fmla="*/ 80 h 80"/>
                  <a:gd name="T4" fmla="*/ 0 w 104"/>
                  <a:gd name="T5" fmla="*/ 40 h 80"/>
                  <a:gd name="T6" fmla="*/ 0 w 104"/>
                  <a:gd name="T7" fmla="*/ 0 h 80"/>
                  <a:gd name="T8" fmla="*/ 104 w 104"/>
                  <a:gd name="T9" fmla="*/ 4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80"/>
                  <a:gd name="T17" fmla="*/ 104 w 10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80">
                    <a:moveTo>
                      <a:pt x="104" y="40"/>
                    </a:moveTo>
                    <a:lnTo>
                      <a:pt x="0" y="80"/>
                    </a:lnTo>
                    <a:lnTo>
                      <a:pt x="0" y="40"/>
                    </a:lnTo>
                    <a:lnTo>
                      <a:pt x="0" y="0"/>
                    </a:lnTo>
                    <a:lnTo>
                      <a:pt x="104" y="4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8" name="Line 62"/>
              <p:cNvSpPr>
                <a:spLocks noChangeShapeType="1"/>
              </p:cNvSpPr>
              <p:nvPr/>
            </p:nvSpPr>
            <p:spPr bwMode="auto">
              <a:xfrm>
                <a:off x="792" y="3344"/>
                <a:ext cx="160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756" name="Rectangle 65"/>
            <p:cNvSpPr>
              <a:spLocks noChangeArrowheads="1"/>
            </p:cNvSpPr>
            <p:nvPr/>
          </p:nvSpPr>
          <p:spPr bwMode="auto">
            <a:xfrm>
              <a:off x="4416" y="2536"/>
              <a:ext cx="568" cy="336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31757" name="Rectangle 74"/>
            <p:cNvSpPr>
              <a:spLocks noChangeArrowheads="1"/>
            </p:cNvSpPr>
            <p:nvPr/>
          </p:nvSpPr>
          <p:spPr bwMode="auto">
            <a:xfrm>
              <a:off x="5072" y="3392"/>
              <a:ext cx="16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  <a:latin typeface="Liberation Sans" charset="0"/>
                </a:rPr>
                <a:t>1/</a:t>
              </a:r>
              <a:endParaRPr lang="en-US">
                <a:latin typeface="Liberation Sans" charset="0"/>
              </a:endParaRPr>
            </a:p>
          </p:txBody>
        </p:sp>
        <p:sp>
          <p:nvSpPr>
            <p:cNvPr id="31758" name="Rectangle 75"/>
            <p:cNvSpPr>
              <a:spLocks noChangeArrowheads="1"/>
            </p:cNvSpPr>
            <p:nvPr/>
          </p:nvSpPr>
          <p:spPr bwMode="auto">
            <a:xfrm>
              <a:off x="5240" y="3392"/>
              <a:ext cx="16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i="1">
                  <a:solidFill>
                    <a:srgbClr val="CC9900"/>
                  </a:solidFill>
                  <a:latin typeface="Liberation Sans" charset="0"/>
                </a:rPr>
                <a:t>T</a:t>
              </a:r>
              <a:endParaRPr lang="en-US" i="1">
                <a:latin typeface="Liberation Sans" charset="0"/>
              </a:endParaRPr>
            </a:p>
          </p:txBody>
        </p:sp>
        <p:sp>
          <p:nvSpPr>
            <p:cNvPr id="31759" name="Line 76"/>
            <p:cNvSpPr>
              <a:spLocks noChangeShapeType="1"/>
            </p:cNvSpPr>
            <p:nvPr/>
          </p:nvSpPr>
          <p:spPr bwMode="auto">
            <a:xfrm>
              <a:off x="3736" y="2208"/>
              <a:ext cx="912" cy="848"/>
            </a:xfrm>
            <a:prstGeom prst="line">
              <a:avLst/>
            </a:prstGeom>
            <a:noFill/>
            <a:ln w="50800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760" name="Group 81"/>
            <p:cNvGrpSpPr>
              <a:grpSpLocks/>
            </p:cNvGrpSpPr>
            <p:nvPr/>
          </p:nvGrpSpPr>
          <p:grpSpPr bwMode="auto">
            <a:xfrm>
              <a:off x="3080" y="2088"/>
              <a:ext cx="289" cy="529"/>
              <a:chOff x="3080" y="2088"/>
              <a:chExt cx="289" cy="529"/>
            </a:xfrm>
          </p:grpSpPr>
          <p:sp>
            <p:nvSpPr>
              <p:cNvPr id="31773" name="Line 77"/>
              <p:cNvSpPr>
                <a:spLocks noChangeShapeType="1"/>
              </p:cNvSpPr>
              <p:nvPr/>
            </p:nvSpPr>
            <p:spPr bwMode="auto">
              <a:xfrm>
                <a:off x="3120" y="2384"/>
                <a:ext cx="2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4" name="Rectangle 78"/>
              <p:cNvSpPr>
                <a:spLocks noChangeArrowheads="1"/>
              </p:cNvSpPr>
              <p:nvPr/>
            </p:nvSpPr>
            <p:spPr bwMode="auto">
              <a:xfrm>
                <a:off x="3152" y="2384"/>
                <a:ext cx="18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i="1">
                    <a:solidFill>
                      <a:srgbClr val="000000"/>
                    </a:solidFill>
                    <a:latin typeface="Liberation Sans" charset="0"/>
                  </a:rPr>
                  <a:t>N</a:t>
                </a:r>
                <a:endParaRPr lang="en-US" i="1">
                  <a:latin typeface="Liberation Sans" charset="0"/>
                </a:endParaRPr>
              </a:p>
            </p:txBody>
          </p:sp>
          <p:sp>
            <p:nvSpPr>
              <p:cNvPr id="31775" name="Rectangle 79"/>
              <p:cNvSpPr>
                <a:spLocks noChangeArrowheads="1"/>
              </p:cNvSpPr>
              <p:nvPr/>
            </p:nvSpPr>
            <p:spPr bwMode="auto">
              <a:xfrm>
                <a:off x="3080" y="2088"/>
                <a:ext cx="18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i="1">
                    <a:solidFill>
                      <a:srgbClr val="000000"/>
                    </a:solidFill>
                    <a:latin typeface="Liberation Sans" charset="0"/>
                  </a:rPr>
                  <a:t>N</a:t>
                </a:r>
                <a:endParaRPr lang="en-US" i="1">
                  <a:latin typeface="Liberation Sans" charset="0"/>
                </a:endParaRPr>
              </a:p>
            </p:txBody>
          </p:sp>
          <p:sp>
            <p:nvSpPr>
              <p:cNvPr id="31776" name="Rectangle 80"/>
              <p:cNvSpPr>
                <a:spLocks noChangeArrowheads="1"/>
              </p:cNvSpPr>
              <p:nvPr/>
            </p:nvSpPr>
            <p:spPr bwMode="auto">
              <a:xfrm>
                <a:off x="3224" y="2128"/>
                <a:ext cx="14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i="1">
                    <a:solidFill>
                      <a:srgbClr val="000000"/>
                    </a:solidFill>
                    <a:latin typeface="Liberation Sans" charset="0"/>
                  </a:rPr>
                  <a:t>v</a:t>
                </a:r>
                <a:endParaRPr lang="en-US" i="1">
                  <a:latin typeface="Liberation Sans" charset="0"/>
                </a:endParaRPr>
              </a:p>
            </p:txBody>
          </p:sp>
        </p:grpSp>
        <p:sp>
          <p:nvSpPr>
            <p:cNvPr id="31761" name="Rectangle 82"/>
            <p:cNvSpPr>
              <a:spLocks noChangeArrowheads="1"/>
            </p:cNvSpPr>
            <p:nvPr/>
          </p:nvSpPr>
          <p:spPr bwMode="auto">
            <a:xfrm>
              <a:off x="2920" y="2264"/>
              <a:ext cx="15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  <a:latin typeface="Liberation Sans" charset="0"/>
                </a:rPr>
                <a:t>ln</a:t>
              </a:r>
              <a:endParaRPr lang="en-US">
                <a:latin typeface="Liberation Sans" charset="0"/>
              </a:endParaRPr>
            </a:p>
          </p:txBody>
        </p:sp>
        <p:sp>
          <p:nvSpPr>
            <p:cNvPr id="31762" name="Rectangle 89"/>
            <p:cNvSpPr>
              <a:spLocks noChangeArrowheads="1"/>
            </p:cNvSpPr>
            <p:nvPr/>
          </p:nvSpPr>
          <p:spPr bwMode="auto">
            <a:xfrm>
              <a:off x="4088" y="2160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31763" name="Rectangle 90"/>
            <p:cNvSpPr>
              <a:spLocks noChangeArrowheads="1"/>
            </p:cNvSpPr>
            <p:nvPr/>
          </p:nvSpPr>
          <p:spPr bwMode="auto">
            <a:xfrm>
              <a:off x="4432" y="2531"/>
              <a:ext cx="6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  <a:latin typeface="Liberation Sans" charset="0"/>
                </a:rPr>
                <a:t>-</a:t>
              </a:r>
              <a:endParaRPr lang="en-US">
                <a:latin typeface="Liberation Sans" charset="0"/>
              </a:endParaRPr>
            </a:p>
          </p:txBody>
        </p:sp>
        <p:sp>
          <p:nvSpPr>
            <p:cNvPr id="31764" name="Rectangle 91"/>
            <p:cNvSpPr>
              <a:spLocks noChangeArrowheads="1"/>
            </p:cNvSpPr>
            <p:nvPr/>
          </p:nvSpPr>
          <p:spPr bwMode="auto">
            <a:xfrm>
              <a:off x="4496" y="2552"/>
              <a:ext cx="1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i="1">
                  <a:solidFill>
                    <a:srgbClr val="AA0000"/>
                  </a:solidFill>
                  <a:latin typeface="Liberation Sans" charset="0"/>
                </a:rPr>
                <a:t>Q</a:t>
              </a:r>
              <a:endParaRPr lang="en-US" i="1">
                <a:latin typeface="Liberation Sans" charset="0"/>
              </a:endParaRPr>
            </a:p>
          </p:txBody>
        </p:sp>
        <p:sp>
          <p:nvSpPr>
            <p:cNvPr id="31765" name="Rectangle 92"/>
            <p:cNvSpPr>
              <a:spLocks noChangeArrowheads="1"/>
            </p:cNvSpPr>
            <p:nvPr/>
          </p:nvSpPr>
          <p:spPr bwMode="auto">
            <a:xfrm>
              <a:off x="4648" y="2592"/>
              <a:ext cx="14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i="1">
                  <a:solidFill>
                    <a:srgbClr val="AA0000"/>
                  </a:solidFill>
                  <a:latin typeface="Liberation Sans" charset="0"/>
                </a:rPr>
                <a:t>v</a:t>
              </a:r>
              <a:endParaRPr lang="en-US" i="1">
                <a:latin typeface="Liberation Sans" charset="0"/>
              </a:endParaRPr>
            </a:p>
          </p:txBody>
        </p:sp>
        <p:sp>
          <p:nvSpPr>
            <p:cNvPr id="31766" name="Rectangle 93"/>
            <p:cNvSpPr>
              <a:spLocks noChangeArrowheads="1"/>
            </p:cNvSpPr>
            <p:nvPr/>
          </p:nvSpPr>
          <p:spPr bwMode="auto">
            <a:xfrm>
              <a:off x="4792" y="2552"/>
              <a:ext cx="1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  <a:latin typeface="Liberation Sans" charset="0"/>
                </a:rPr>
                <a:t>/</a:t>
              </a:r>
              <a:r>
                <a:rPr lang="en-US" i="1">
                  <a:solidFill>
                    <a:srgbClr val="000000"/>
                  </a:solidFill>
                  <a:latin typeface="Liberation Sans" charset="0"/>
                </a:rPr>
                <a:t>k</a:t>
              </a:r>
              <a:endParaRPr lang="en-US" i="1">
                <a:latin typeface="Liberation Sans" charset="0"/>
              </a:endParaRPr>
            </a:p>
          </p:txBody>
        </p:sp>
        <p:sp>
          <p:nvSpPr>
            <p:cNvPr id="31767" name="Rectangle 94"/>
            <p:cNvSpPr>
              <a:spLocks noChangeArrowheads="1"/>
            </p:cNvSpPr>
            <p:nvPr/>
          </p:nvSpPr>
          <p:spPr bwMode="auto">
            <a:xfrm>
              <a:off x="4608" y="2040"/>
              <a:ext cx="4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>
                  <a:solidFill>
                    <a:srgbClr val="AA0000"/>
                  </a:solidFill>
                  <a:latin typeface="Liberation Sans" charset="0"/>
                </a:rPr>
                <a:t>slope</a:t>
              </a:r>
              <a:endParaRPr lang="en-US">
                <a:latin typeface="Liberation Sans" charset="0"/>
              </a:endParaRPr>
            </a:p>
          </p:txBody>
        </p:sp>
        <p:grpSp>
          <p:nvGrpSpPr>
            <p:cNvPr id="31768" name="Group 97"/>
            <p:cNvGrpSpPr>
              <a:grpSpLocks/>
            </p:cNvGrpSpPr>
            <p:nvPr/>
          </p:nvGrpSpPr>
          <p:grpSpPr bwMode="auto">
            <a:xfrm>
              <a:off x="4744" y="2264"/>
              <a:ext cx="88" cy="272"/>
              <a:chOff x="4744" y="2264"/>
              <a:chExt cx="88" cy="272"/>
            </a:xfrm>
          </p:grpSpPr>
          <p:sp>
            <p:nvSpPr>
              <p:cNvPr id="31771" name="Freeform 95"/>
              <p:cNvSpPr>
                <a:spLocks/>
              </p:cNvSpPr>
              <p:nvPr/>
            </p:nvSpPr>
            <p:spPr bwMode="auto">
              <a:xfrm>
                <a:off x="4744" y="2424"/>
                <a:ext cx="80" cy="112"/>
              </a:xfrm>
              <a:custGeom>
                <a:avLst/>
                <a:gdLst>
                  <a:gd name="T0" fmla="*/ 16 w 80"/>
                  <a:gd name="T1" fmla="*/ 112 h 112"/>
                  <a:gd name="T2" fmla="*/ 0 w 80"/>
                  <a:gd name="T3" fmla="*/ 0 h 112"/>
                  <a:gd name="T4" fmla="*/ 40 w 80"/>
                  <a:gd name="T5" fmla="*/ 8 h 112"/>
                  <a:gd name="T6" fmla="*/ 80 w 80"/>
                  <a:gd name="T7" fmla="*/ 24 h 112"/>
                  <a:gd name="T8" fmla="*/ 16 w 80"/>
                  <a:gd name="T9" fmla="*/ 112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12"/>
                  <a:gd name="T17" fmla="*/ 80 w 80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12">
                    <a:moveTo>
                      <a:pt x="16" y="112"/>
                    </a:moveTo>
                    <a:lnTo>
                      <a:pt x="0" y="0"/>
                    </a:lnTo>
                    <a:lnTo>
                      <a:pt x="40" y="8"/>
                    </a:lnTo>
                    <a:lnTo>
                      <a:pt x="80" y="24"/>
                    </a:lnTo>
                    <a:lnTo>
                      <a:pt x="16" y="112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2" name="Line 96"/>
              <p:cNvSpPr>
                <a:spLocks noChangeShapeType="1"/>
              </p:cNvSpPr>
              <p:nvPr/>
            </p:nvSpPr>
            <p:spPr bwMode="auto">
              <a:xfrm flipV="1">
                <a:off x="4784" y="2264"/>
                <a:ext cx="48" cy="168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769" name="Line 103"/>
            <p:cNvSpPr>
              <a:spLocks noChangeShapeType="1"/>
            </p:cNvSpPr>
            <p:nvPr/>
          </p:nvSpPr>
          <p:spPr bwMode="auto">
            <a:xfrm>
              <a:off x="3991" y="2426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0" name="Line 105"/>
            <p:cNvSpPr>
              <a:spLocks noChangeShapeType="1"/>
            </p:cNvSpPr>
            <p:nvPr/>
          </p:nvSpPr>
          <p:spPr bwMode="auto">
            <a:xfrm>
              <a:off x="4425" y="2419"/>
              <a:ext cx="0" cy="4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51" name="AutoShape 215"/>
          <p:cNvSpPr>
            <a:spLocks/>
          </p:cNvSpPr>
          <p:nvPr/>
        </p:nvSpPr>
        <p:spPr bwMode="auto">
          <a:xfrm flipH="1">
            <a:off x="7354888" y="1536700"/>
            <a:ext cx="93662" cy="889000"/>
          </a:xfrm>
          <a:prstGeom prst="leftBracket">
            <a:avLst>
              <a:gd name="adj" fmla="val 17976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31752" name="AutoShape 215"/>
          <p:cNvSpPr>
            <a:spLocks/>
          </p:cNvSpPr>
          <p:nvPr/>
        </p:nvSpPr>
        <p:spPr bwMode="auto">
          <a:xfrm>
            <a:off x="6453188" y="1536700"/>
            <a:ext cx="93662" cy="889000"/>
          </a:xfrm>
          <a:prstGeom prst="leftBracket">
            <a:avLst>
              <a:gd name="adj" fmla="val 17976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1.0.2296"/>
  <p:tag name="PPTVERSION" val="14"/>
  <p:tag name="TPOS" val="2"/>
</p:tagLst>
</file>

<file path=ppt/theme/theme1.xml><?xml version="1.0" encoding="utf-8"?>
<a:theme xmlns:a="http://schemas.openxmlformats.org/drawingml/2006/main" name="Chapter_03_avi">
  <a:themeElements>
    <a:clrScheme name="">
      <a:dk1>
        <a:srgbClr val="000000"/>
      </a:dk1>
      <a:lt1>
        <a:srgbClr val="FFFFFF"/>
      </a:lt1>
      <a:dk2>
        <a:srgbClr val="99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apter_03_av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hapter_03_av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_03_avi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Chapt_03_7th_Ed v2</Template>
  <TotalTime>4652</TotalTime>
  <Words>1925</Words>
  <Application>Microsoft Office PowerPoint</Application>
  <PresentationFormat>On-screen Show (4:3)</PresentationFormat>
  <Paragraphs>467</Paragraphs>
  <Slides>32</Slides>
  <Notes>31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ＭＳ Ｐゴシック</vt:lpstr>
      <vt:lpstr>Arial</vt:lpstr>
      <vt:lpstr>Liberation Sans</vt:lpstr>
      <vt:lpstr>Symbol</vt:lpstr>
      <vt:lpstr>Chapter_03_avi</vt:lpstr>
      <vt:lpstr>Bitmap Image</vt:lpstr>
      <vt:lpstr>Equation</vt:lpstr>
      <vt:lpstr>Image</vt:lpstr>
      <vt:lpstr>Chapter 4: Imperfections in Solids</vt:lpstr>
      <vt:lpstr>Imperfections in Solids</vt:lpstr>
      <vt:lpstr>Polycrystalline Materials</vt:lpstr>
      <vt:lpstr>Solidification</vt:lpstr>
      <vt:lpstr>Imperfections in Solids</vt:lpstr>
      <vt:lpstr>Types of Imperfections</vt:lpstr>
      <vt:lpstr>Point Defects in Metals</vt:lpstr>
      <vt:lpstr>Equilibrium Concentration: Point Defects</vt:lpstr>
      <vt:lpstr>Measuring Activation Energy</vt:lpstr>
      <vt:lpstr>Estimating Vacancy Concentration</vt:lpstr>
      <vt:lpstr>Observing Equilibrium Vacancy Conc.</vt:lpstr>
      <vt:lpstr>Imperfections in Metals (i)</vt:lpstr>
      <vt:lpstr>Imperfections in Metals (ii)</vt:lpstr>
      <vt:lpstr>Imperfections in Metals (iii)</vt:lpstr>
      <vt:lpstr>Impurities in Solids</vt:lpstr>
      <vt:lpstr>Line Defects</vt:lpstr>
      <vt:lpstr>Imperfections in Solids</vt:lpstr>
      <vt:lpstr>Imperfections in Solids</vt:lpstr>
      <vt:lpstr>Imperfections in Solids</vt:lpstr>
      <vt:lpstr>VMSE: Screw Dislocation</vt:lpstr>
      <vt:lpstr>Edge, Screw, and Mixed Dislocations</vt:lpstr>
      <vt:lpstr>Imperfections in Solids</vt:lpstr>
      <vt:lpstr>Dislocations &amp; Crystal Structures</vt:lpstr>
      <vt:lpstr>Planar Defects in Solids</vt:lpstr>
      <vt:lpstr>Catalysts and Surface Defects</vt:lpstr>
      <vt:lpstr>Microscopic Examination</vt:lpstr>
      <vt:lpstr>Optical Microscopy</vt:lpstr>
      <vt:lpstr>Optical Microscopy</vt:lpstr>
      <vt:lpstr>Optical Microscopy</vt:lpstr>
      <vt:lpstr>Microscopy</vt:lpstr>
      <vt:lpstr>Scanning Tunneling Microscopy (STM)</vt:lpstr>
      <vt:lpstr>Summary</vt:lpstr>
    </vt:vector>
  </TitlesOfParts>
  <Manager>David G. Rethwisch</Manager>
  <Company>University of Iowa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 Imperfections in Solids</dc:title>
  <dc:subject>Materials Science and Engineering: An Introduction 9e</dc:subject>
  <dc:creator>William D. Callister, Jr. and David G. Rethwisch</dc:creator>
  <cp:keywords/>
  <dc:description/>
  <cp:lastModifiedBy>Labs</cp:lastModifiedBy>
  <cp:revision>56</cp:revision>
  <dcterms:created xsi:type="dcterms:W3CDTF">2011-08-22T15:38:54Z</dcterms:created>
  <dcterms:modified xsi:type="dcterms:W3CDTF">2019-02-13T18:48:08Z</dcterms:modified>
  <cp:category/>
</cp:coreProperties>
</file>