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sldIdLst>
    <p:sldId id="369" r:id="rId2"/>
    <p:sldId id="317" r:id="rId3"/>
    <p:sldId id="370" r:id="rId4"/>
    <p:sldId id="371" r:id="rId5"/>
    <p:sldId id="381" r:id="rId6"/>
    <p:sldId id="373" r:id="rId7"/>
    <p:sldId id="344" r:id="rId8"/>
    <p:sldId id="375" r:id="rId9"/>
    <p:sldId id="376" r:id="rId10"/>
    <p:sldId id="336" r:id="rId11"/>
    <p:sldId id="337" r:id="rId12"/>
    <p:sldId id="382" r:id="rId13"/>
    <p:sldId id="383" r:id="rId14"/>
    <p:sldId id="384" r:id="rId15"/>
    <p:sldId id="385" r:id="rId16"/>
    <p:sldId id="355" r:id="rId17"/>
    <p:sldId id="356" r:id="rId18"/>
    <p:sldId id="357" r:id="rId19"/>
    <p:sldId id="388" r:id="rId20"/>
    <p:sldId id="378" r:id="rId21"/>
    <p:sldId id="363" r:id="rId22"/>
    <p:sldId id="366" r:id="rId23"/>
    <p:sldId id="386" r:id="rId24"/>
    <p:sldId id="387" r:id="rId25"/>
    <p:sldId id="368" r:id="rId26"/>
    <p:sldId id="364" r:id="rId27"/>
    <p:sldId id="365" r:id="rId28"/>
    <p:sldId id="379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81"/>
    <a:srgbClr val="FF0000"/>
    <a:srgbClr val="FFFF99"/>
    <a:srgbClr val="7854FE"/>
    <a:srgbClr val="00FEBF"/>
    <a:srgbClr val="2DC388"/>
    <a:srgbClr val="DD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Liberation Sans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Liberation Sans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Liberation Sans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Liberation Sans" charset="0"/>
              </a:defRPr>
            </a:lvl1pPr>
          </a:lstStyle>
          <a:p>
            <a:fld id="{A55FABA2-1C50-47F1-ACEF-658369F08F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75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ans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ans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ans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ans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ans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7690ADD-0CCE-41F8-859A-3522432CDD39}" type="slidenum">
              <a:rPr lang="en-US" sz="1200" i="0">
                <a:latin typeface="Liberation Sans" charset="0"/>
              </a:rPr>
              <a:pPr/>
              <a:t>1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34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EC63DCF-2641-45CA-B0E2-B4A4FC33EC8F}" type="slidenum">
              <a:rPr lang="en-US" sz="1200" i="0">
                <a:latin typeface="Liberation Sans" charset="0"/>
              </a:rPr>
              <a:pPr/>
              <a:t>10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36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4AA583F-6755-4A20-973D-2A8C3E483FB4}" type="slidenum">
              <a:rPr lang="en-US" sz="1200" i="0">
                <a:latin typeface="Liberation Sans" charset="0"/>
              </a:rPr>
              <a:pPr/>
              <a:t>11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69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D864598-1111-43DE-B81C-F304EA24CA76}" type="slidenum">
              <a:rPr lang="en-US" sz="1200" i="0">
                <a:latin typeface="Liberation Sans" charset="0"/>
              </a:rPr>
              <a:pPr/>
              <a:t>12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03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32AAB8C-4F63-4483-BEF2-05FFC2C9C671}" type="slidenum">
              <a:rPr lang="en-US" sz="1200" i="0">
                <a:latin typeface="Liberation Sans" charset="0"/>
              </a:rPr>
              <a:pPr/>
              <a:t>13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26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993A8B-D9AB-46CA-9EC2-92F395E782FA}" type="slidenum">
              <a:rPr lang="en-US" sz="1200" i="0">
                <a:latin typeface="Liberation Sans" charset="0"/>
              </a:rPr>
              <a:pPr/>
              <a:t>14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40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EE16826-75E9-46B6-88DC-FED133D33B3B}" type="slidenum">
              <a:rPr lang="en-US" sz="1200" i="0">
                <a:latin typeface="Liberation Sans" charset="0"/>
              </a:rPr>
              <a:pPr/>
              <a:t>15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47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22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A6D39B7-0C71-465A-98E1-6AC1939BEAAC}" type="slidenum">
              <a:rPr lang="en-US" sz="1200" i="0">
                <a:latin typeface="Liberation Sans" charset="0"/>
              </a:rPr>
              <a:pPr/>
              <a:t>16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87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2DA3277-1C23-4226-8844-245670684623}" type="slidenum">
              <a:rPr lang="en-US" sz="1200" i="0">
                <a:latin typeface="Liberation Sans" charset="0"/>
              </a:rPr>
              <a:pPr/>
              <a:t>17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30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3A74408-D173-40BB-981C-D13706205826}" type="slidenum">
              <a:rPr lang="en-US" sz="1200" i="0">
                <a:latin typeface="Liberation Sans" charset="0"/>
              </a:rPr>
              <a:pPr/>
              <a:t>18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Liberation Sans" charset="0"/>
              </a:rPr>
              <a:t>In the non-steady state the concentration profile develops with time.</a:t>
            </a:r>
            <a:r>
              <a:rPr lang="en-US" sz="1400">
                <a:latin typeface="Liberation Sans" charset="0"/>
              </a:rPr>
              <a:t>  	</a:t>
            </a:r>
          </a:p>
        </p:txBody>
      </p:sp>
    </p:spTree>
    <p:extLst>
      <p:ext uri="{BB962C8B-B14F-4D97-AF65-F5344CB8AC3E}">
        <p14:creationId xmlns:p14="http://schemas.microsoft.com/office/powerpoint/2010/main" val="186328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DCFDF8F-7F49-4C44-ACA6-8135C800537A}" type="slidenum">
              <a:rPr lang="en-US" sz="1200" i="0">
                <a:latin typeface="Liberation Sans" charset="0"/>
              </a:rPr>
              <a:pPr/>
              <a:t>20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9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7A82641-409B-40EE-8DE1-04B88441C14D}" type="slidenum">
              <a:rPr lang="en-US" sz="1200" i="0">
                <a:latin typeface="Liberation Sans" charset="0"/>
              </a:rPr>
              <a:pPr/>
              <a:t>2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92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15FE08D-9AD9-4FA6-AE75-350C4A34B210}" type="slidenum">
              <a:rPr lang="en-US" sz="1200" i="0">
                <a:latin typeface="Liberation Sans" charset="0"/>
              </a:rPr>
              <a:pPr/>
              <a:t>21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10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98A1C22-EB2C-4689-B92C-725B50EE5E7A}" type="slidenum">
              <a:rPr lang="en-US" sz="1200" i="0">
                <a:latin typeface="Liberation Sans" charset="0"/>
              </a:rPr>
              <a:pPr/>
              <a:t>22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84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7DC8370-821E-47E2-A8C2-20356883DC6B}" type="slidenum">
              <a:rPr lang="en-US" sz="1200" i="0">
                <a:latin typeface="Liberation Sans" charset="0"/>
              </a:rPr>
              <a:pPr/>
              <a:t>23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2E8EB1E-D645-48FF-BF07-BC605905FA1C}" type="slidenum">
              <a:rPr lang="en-US" sz="1200" i="0">
                <a:latin typeface="Liberation Sans" charset="0"/>
              </a:rPr>
              <a:pPr/>
              <a:t>24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37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F4C24A1-6A4C-4681-9463-43CDB71C5F90}" type="slidenum">
              <a:rPr lang="en-US" sz="1200" i="0">
                <a:latin typeface="Liberation Sans" charset="0"/>
              </a:rPr>
              <a:pPr/>
              <a:t>25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28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1BAD01C-7F37-48A2-AFC9-F8341CEB7575}" type="slidenum">
              <a:rPr lang="en-US" sz="1200" i="0">
                <a:latin typeface="Liberation Sans" charset="0"/>
              </a:rPr>
              <a:pPr/>
              <a:t>26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74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C559E1A-D194-496C-AB0C-111AA822DF03}" type="slidenum">
              <a:rPr lang="en-US" sz="1200" i="0">
                <a:latin typeface="Liberation Sans" charset="0"/>
              </a:rPr>
              <a:pPr/>
              <a:t>27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67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BD29D39-1991-45A3-A311-004F41A25764}" type="slidenum">
              <a:rPr lang="en-US" sz="1200" i="0">
                <a:latin typeface="Liberation Sans" charset="0"/>
              </a:rPr>
              <a:pPr/>
              <a:t>28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6A1C523-F9EB-4A3B-8809-41ADFCB6D3A2}" type="slidenum">
              <a:rPr lang="en-US" sz="1200" i="0">
                <a:latin typeface="Liberation Sans" charset="0"/>
              </a:rPr>
              <a:pPr/>
              <a:t>3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4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5278E2E-4AAB-481F-8687-731F44D2413A}" type="slidenum">
              <a:rPr lang="en-US" sz="1200" i="0">
                <a:latin typeface="Liberation Sans" charset="0"/>
              </a:rPr>
              <a:pPr/>
              <a:t>4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69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290F407-34C6-474C-BA56-17DC8FA7263D}" type="slidenum">
              <a:rPr lang="en-US" sz="1200" i="0">
                <a:latin typeface="Liberation Sans" charset="0"/>
              </a:rPr>
              <a:pPr/>
              <a:t>5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26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9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ECF41B2-CD03-4FB7-A57C-599B6E411CA9}" type="slidenum">
              <a:rPr lang="en-US" sz="1200" i="0">
                <a:latin typeface="Liberation Sans" charset="0"/>
              </a:rPr>
              <a:pPr/>
              <a:t>6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5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2543B06-4909-4E5A-A958-092C1F7CF814}" type="slidenum">
              <a:rPr lang="en-US" sz="1200" i="0">
                <a:latin typeface="Liberation Sans" charset="0"/>
              </a:rPr>
              <a:pPr/>
              <a:t>7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80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E9EB94-A7F1-4CF6-9298-18B49F6C1874}" type="slidenum">
              <a:rPr lang="en-US" sz="1200" i="0">
                <a:latin typeface="Liberation Sans" charset="0"/>
              </a:rPr>
              <a:pPr/>
              <a:t>8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44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93E72C9-BCBD-47C7-991E-BA3C02A1B0A2}" type="slidenum">
              <a:rPr lang="en-US" sz="1200" i="0">
                <a:latin typeface="Liberation Sans" charset="0"/>
              </a:rPr>
              <a:pPr/>
              <a:t>9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5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C6B93-0105-496C-B14D-307EF14A11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0F7DD-4062-403F-A127-5EB3E706E0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2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381000"/>
            <a:ext cx="1944688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86425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05A4F-36C5-47A6-B234-F9C031EE0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6913" y="1203325"/>
            <a:ext cx="3810000" cy="2370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203325"/>
            <a:ext cx="3810000" cy="2370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6913" y="3725863"/>
            <a:ext cx="3810000" cy="2370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9313" y="3725863"/>
            <a:ext cx="3810000" cy="2370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01E7E-BB5F-44E3-91BB-066F844606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83513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294A5-384C-451C-A3EF-74DD749459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48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203325"/>
            <a:ext cx="3810000" cy="489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203325"/>
            <a:ext cx="3810000" cy="2370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3725863"/>
            <a:ext cx="3810000" cy="2370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5F77D-ECB2-4318-BEE4-9E0C679D90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4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40A7E-F0C0-4538-80FB-C6221D3BCE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1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60F8-407F-4C70-940F-1C774D892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7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35646-72DD-4DE0-A537-4D0255816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9DE2D-B1D5-4346-B7E1-F2F011BF26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2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3D6C3-2E7A-46EF-A9AF-2BB37C16F1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8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D2F6E-3B5D-4FF4-A236-23BB7E74B2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02C7B-10CE-4EAE-9520-F74BC0F7CE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38142-803A-4B4A-AABB-D149003F17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2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203325"/>
            <a:ext cx="77724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Liberation Sans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Liberation Sans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9500" y="6505575"/>
            <a:ext cx="368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0">
                <a:latin typeface="Liberation Sans" charset="0"/>
              </a:defRPr>
            </a:lvl1pPr>
          </a:lstStyle>
          <a:p>
            <a:fld id="{99229EE3-ACFB-4C09-92F6-B46F8D17B9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7845425" y="6507163"/>
            <a:ext cx="954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1200" i="0">
                <a:latin typeface="Liberation Sans" charset="0"/>
              </a:rPr>
              <a:t>Chapter 5 -</a:t>
            </a:r>
          </a:p>
        </p:txBody>
      </p:sp>
      <p:pic>
        <p:nvPicPr>
          <p:cNvPr id="1032" name="Picture 1" descr="Wiley_Wordmark_black.eps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243638"/>
            <a:ext cx="1127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iberation Sans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iberation Sans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iberation Sans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iberation Sans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iberation Sans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Liberation Sans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Liberation Sans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Liberation Sans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Liberation Sans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Liberation Sans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B61F8C5-4A20-4B04-A9EC-6D4D32E1639B}" type="slidenum">
              <a:rPr lang="en-US" sz="1200" i="0">
                <a:latin typeface="Liberation Sans" charset="0"/>
              </a:rPr>
              <a:pPr/>
              <a:t>1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900113" y="2011363"/>
            <a:ext cx="40306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2800" b="1" i="0">
                <a:solidFill>
                  <a:srgbClr val="4D4D4D"/>
                </a:solidFill>
                <a:latin typeface="Liberation Sans" charset="0"/>
              </a:rPr>
              <a:t>ISSUES TO ADDRESS...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319213" y="2743200"/>
            <a:ext cx="3883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solidFill>
                  <a:srgbClr val="000000"/>
                </a:solidFill>
                <a:latin typeface="Liberation Sans" charset="0"/>
              </a:rPr>
              <a:t>•  How does diffusion occur?</a:t>
            </a:r>
            <a:endParaRPr lang="en-US" i="0">
              <a:latin typeface="Liberation Sans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319213" y="3368675"/>
            <a:ext cx="5940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solidFill>
                  <a:srgbClr val="000000"/>
                </a:solidFill>
                <a:latin typeface="Liberation Sans" charset="0"/>
              </a:rPr>
              <a:t>•  Why is it an important part of processing?</a:t>
            </a:r>
            <a:endParaRPr lang="en-US" i="0">
              <a:latin typeface="Liberation Sans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319213" y="3994150"/>
            <a:ext cx="63992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solidFill>
                  <a:srgbClr val="000000"/>
                </a:solidFill>
                <a:latin typeface="Liberation Sans" charset="0"/>
              </a:rPr>
              <a:t>•  How can the rate of diffusion be predicted for</a:t>
            </a:r>
          </a:p>
          <a:p>
            <a:r>
              <a:rPr lang="en-US" i="0">
                <a:solidFill>
                  <a:srgbClr val="000000"/>
                </a:solidFill>
                <a:latin typeface="Liberation Sans" charset="0"/>
              </a:rPr>
              <a:t>      some simple cases?</a:t>
            </a:r>
            <a:endParaRPr lang="en-US" i="0">
              <a:latin typeface="Liberation Sans" charset="0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319213" y="4984750"/>
            <a:ext cx="56975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solidFill>
                  <a:srgbClr val="000000"/>
                </a:solidFill>
                <a:latin typeface="Liberation Sans" charset="0"/>
              </a:rPr>
              <a:t>•  How does diffusion depend on structure</a:t>
            </a:r>
          </a:p>
          <a:p>
            <a:r>
              <a:rPr lang="en-US" i="0">
                <a:solidFill>
                  <a:srgbClr val="000000"/>
                </a:solidFill>
                <a:latin typeface="Liberation Sans" charset="0"/>
              </a:rPr>
              <a:t>      and temperature?</a:t>
            </a:r>
            <a:endParaRPr lang="en-US" i="0">
              <a:latin typeface="Liberation Sans" charset="0"/>
            </a:endParaRPr>
          </a:p>
        </p:txBody>
      </p:sp>
      <p:sp>
        <p:nvSpPr>
          <p:cNvPr id="17415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0">
                <a:latin typeface="Liberation Sans" charset="0"/>
              </a:rPr>
              <a:t>Chapter 5: Diffusion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9497CEB-BC7B-49A8-B37C-35E8410EA114}" type="slidenum">
              <a:rPr lang="en-US" sz="1200" i="0">
                <a:latin typeface="Liberation Sans" charset="0"/>
              </a:rPr>
              <a:pPr/>
              <a:t>10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Diffusion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031875"/>
            <a:ext cx="7772400" cy="4778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>
                <a:latin typeface="Liberation Sans" charset="0"/>
              </a:rPr>
              <a:t>How do we quantify the amount or rate of diffusion?</a:t>
            </a:r>
            <a:r>
              <a:rPr lang="en-US" sz="1800" b="0">
                <a:latin typeface="Liberation Sans" charset="0"/>
              </a:rPr>
              <a:t>						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316038" y="1677988"/>
          <a:ext cx="695801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Equation" r:id="rId4" imgW="3365500" imgH="457200" progId="Equation.3">
                  <p:embed/>
                </p:oleObj>
              </mc:Choice>
              <mc:Fallback>
                <p:oleObj name="Equation" r:id="rId4" imgW="33655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1677988"/>
                        <a:ext cx="6958012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22975" y="4697413"/>
            <a:ext cx="1143000" cy="966787"/>
            <a:chOff x="3952" y="3192"/>
            <a:chExt cx="720" cy="609"/>
          </a:xfrm>
        </p:grpSpPr>
        <p:sp>
          <p:nvSpPr>
            <p:cNvPr id="35860" name="Line 10"/>
            <p:cNvSpPr>
              <a:spLocks noChangeShapeType="1"/>
            </p:cNvSpPr>
            <p:nvPr/>
          </p:nvSpPr>
          <p:spPr bwMode="auto">
            <a:xfrm flipV="1">
              <a:off x="3952" y="3790"/>
              <a:ext cx="243" cy="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11"/>
            <p:cNvSpPr>
              <a:spLocks noChangeShapeType="1"/>
            </p:cNvSpPr>
            <p:nvPr/>
          </p:nvSpPr>
          <p:spPr bwMode="auto">
            <a:xfrm flipV="1">
              <a:off x="4195" y="3192"/>
              <a:ext cx="477" cy="5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6831013" y="4948238"/>
            <a:ext cx="126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2000">
                <a:latin typeface="Liberation Sans" charset="0"/>
              </a:rPr>
              <a:t>J</a:t>
            </a:r>
            <a:r>
              <a:rPr lang="en-US" sz="2000" i="0">
                <a:latin typeface="Liberation Sans" charset="0"/>
              </a:rPr>
              <a:t> </a:t>
            </a:r>
            <a:r>
              <a:rPr lang="en-US" sz="2000" i="0">
                <a:latin typeface="Liberation Sans" charset="0"/>
                <a:sym typeface="Symbol" panose="05050102010706020507" pitchFamily="18" charset="2"/>
              </a:rPr>
              <a:t></a:t>
            </a:r>
            <a:r>
              <a:rPr lang="en-US" sz="2000" i="0">
                <a:latin typeface="Symbol" panose="05050102010706020507" pitchFamily="18" charset="2"/>
              </a:rPr>
              <a:t> </a:t>
            </a:r>
            <a:r>
              <a:rPr lang="en-US" sz="2000" i="0">
                <a:latin typeface="Liberation Sans" charset="0"/>
              </a:rPr>
              <a:t>slope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08025" y="2641600"/>
            <a:ext cx="7772400" cy="3414713"/>
            <a:chOff x="708330" y="2642142"/>
            <a:chExt cx="7772400" cy="3414171"/>
          </a:xfrm>
        </p:grpSpPr>
        <p:grpSp>
          <p:nvGrpSpPr>
            <p:cNvPr id="35848" name="Group 22"/>
            <p:cNvGrpSpPr>
              <a:grpSpLocks/>
            </p:cNvGrpSpPr>
            <p:nvPr/>
          </p:nvGrpSpPr>
          <p:grpSpPr bwMode="auto">
            <a:xfrm>
              <a:off x="1811338" y="4926012"/>
              <a:ext cx="2014537" cy="830263"/>
              <a:chOff x="1141" y="3103"/>
              <a:chExt cx="1269" cy="523"/>
            </a:xfrm>
          </p:grpSpPr>
          <p:sp>
            <p:nvSpPr>
              <p:cNvPr id="35855" name="Rectangle 19"/>
              <p:cNvSpPr>
                <a:spLocks noChangeArrowheads="1"/>
              </p:cNvSpPr>
              <p:nvPr/>
            </p:nvSpPr>
            <p:spPr bwMode="auto">
              <a:xfrm>
                <a:off x="2076" y="3144"/>
                <a:ext cx="296" cy="20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856" name="Rectangle 21"/>
              <p:cNvSpPr>
                <a:spLocks noChangeArrowheads="1"/>
              </p:cNvSpPr>
              <p:nvPr/>
            </p:nvSpPr>
            <p:spPr bwMode="auto">
              <a:xfrm>
                <a:off x="2076" y="3417"/>
                <a:ext cx="296" cy="202"/>
              </a:xfrm>
              <a:prstGeom prst="rect">
                <a:avLst/>
              </a:prstGeom>
              <a:solidFill>
                <a:srgbClr val="00FE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857" name="Rectangle 17"/>
              <p:cNvSpPr>
                <a:spLocks noChangeArrowheads="1"/>
              </p:cNvSpPr>
              <p:nvPr/>
            </p:nvSpPr>
            <p:spPr bwMode="auto">
              <a:xfrm>
                <a:off x="1474" y="3137"/>
                <a:ext cx="202" cy="20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5858" name="Rectangle 18"/>
              <p:cNvSpPr>
                <a:spLocks noChangeArrowheads="1"/>
              </p:cNvSpPr>
              <p:nvPr/>
            </p:nvSpPr>
            <p:spPr bwMode="auto">
              <a:xfrm>
                <a:off x="1606" y="3408"/>
                <a:ext cx="95" cy="208"/>
              </a:xfrm>
              <a:prstGeom prst="rect">
                <a:avLst/>
              </a:prstGeom>
              <a:solidFill>
                <a:srgbClr val="00FE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graphicFrame>
            <p:nvGraphicFramePr>
              <p:cNvPr id="35859" name="Object 6"/>
              <p:cNvGraphicFramePr>
                <a:graphicFrameLocks noChangeAspect="1"/>
              </p:cNvGraphicFramePr>
              <p:nvPr/>
            </p:nvGraphicFramePr>
            <p:xfrm>
              <a:off x="1141" y="3103"/>
              <a:ext cx="1269" cy="5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72" name="Equation" r:id="rId6" imgW="1016000" imgH="419100" progId="Equation.3">
                      <p:embed/>
                    </p:oleObj>
                  </mc:Choice>
                  <mc:Fallback>
                    <p:oleObj name="Equation" r:id="rId6" imgW="1016000" imgH="4191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1" y="3103"/>
                            <a:ext cx="1269" cy="5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849" name="Group 24"/>
            <p:cNvGrpSpPr>
              <a:grpSpLocks/>
            </p:cNvGrpSpPr>
            <p:nvPr/>
          </p:nvGrpSpPr>
          <p:grpSpPr bwMode="auto">
            <a:xfrm>
              <a:off x="6022975" y="4502150"/>
              <a:ext cx="1471613" cy="1162050"/>
              <a:chOff x="3794" y="2836"/>
              <a:chExt cx="927" cy="732"/>
            </a:xfrm>
          </p:grpSpPr>
          <p:sp>
            <p:nvSpPr>
              <p:cNvPr id="35853" name="Line 8"/>
              <p:cNvSpPr>
                <a:spLocks noChangeShapeType="1"/>
              </p:cNvSpPr>
              <p:nvPr/>
            </p:nvSpPr>
            <p:spPr bwMode="auto">
              <a:xfrm>
                <a:off x="3794" y="2836"/>
                <a:ext cx="0" cy="7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4" name="Line 9"/>
              <p:cNvSpPr>
                <a:spLocks noChangeShapeType="1"/>
              </p:cNvSpPr>
              <p:nvPr/>
            </p:nvSpPr>
            <p:spPr bwMode="auto">
              <a:xfrm>
                <a:off x="3794" y="3568"/>
                <a:ext cx="9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0" name="Text Box 12"/>
            <p:cNvSpPr txBox="1">
              <a:spLocks noChangeArrowheads="1"/>
            </p:cNvSpPr>
            <p:nvPr/>
          </p:nvSpPr>
          <p:spPr bwMode="auto">
            <a:xfrm>
              <a:off x="4851400" y="4678363"/>
              <a:ext cx="107315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0000FF"/>
                  </a:solidFill>
                  <a:latin typeface="Liberation Sans" charset="0"/>
                </a:rPr>
                <a:t>M</a:t>
              </a:r>
              <a:r>
                <a:rPr lang="en-US" sz="2000" i="0">
                  <a:solidFill>
                    <a:srgbClr val="0000FF"/>
                  </a:solidFill>
                  <a:latin typeface="Liberation Sans" charset="0"/>
                </a:rPr>
                <a:t> =</a:t>
              </a:r>
            </a:p>
            <a:p>
              <a:pPr algn="ctr" eaLnBrk="1" hangingPunct="1"/>
              <a:r>
                <a:rPr lang="en-US" sz="2000" i="0">
                  <a:solidFill>
                    <a:srgbClr val="0000FF"/>
                  </a:solidFill>
                  <a:latin typeface="Liberation Sans" charset="0"/>
                </a:rPr>
                <a:t>mass</a:t>
              </a:r>
            </a:p>
            <a:p>
              <a:pPr algn="ctr" eaLnBrk="1" hangingPunct="1"/>
              <a:r>
                <a:rPr lang="en-US" sz="2000" i="0">
                  <a:solidFill>
                    <a:srgbClr val="0000FF"/>
                  </a:solidFill>
                  <a:latin typeface="Liberation Sans" charset="0"/>
                </a:rPr>
                <a:t>diffused</a:t>
              </a:r>
              <a:endParaRPr lang="en-US" sz="2000" i="0">
                <a:latin typeface="Liberation Sans" charset="0"/>
              </a:endParaRPr>
            </a:p>
          </p:txBody>
        </p:sp>
        <p:sp>
          <p:nvSpPr>
            <p:cNvPr id="35851" name="Text Box 13"/>
            <p:cNvSpPr txBox="1">
              <a:spLocks noChangeArrowheads="1"/>
            </p:cNvSpPr>
            <p:nvPr/>
          </p:nvSpPr>
          <p:spPr bwMode="auto">
            <a:xfrm>
              <a:off x="6392863" y="5659438"/>
              <a:ext cx="663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sz="2000" i="0">
                  <a:solidFill>
                    <a:srgbClr val="2DC388"/>
                  </a:solidFill>
                  <a:latin typeface="Liberation Sans" charset="0"/>
                </a:rPr>
                <a:t>time</a:t>
              </a:r>
              <a:endParaRPr lang="en-US" sz="2000" i="0">
                <a:latin typeface="Liberation Sans" charset="0"/>
              </a:endParaRPr>
            </a:p>
          </p:txBody>
        </p:sp>
        <p:sp>
          <p:nvSpPr>
            <p:cNvPr id="35852" name="Rectangle 3"/>
            <p:cNvSpPr txBox="1">
              <a:spLocks noChangeArrowheads="1"/>
            </p:cNvSpPr>
            <p:nvPr/>
          </p:nvSpPr>
          <p:spPr bwMode="auto">
            <a:xfrm>
              <a:off x="708330" y="2642142"/>
              <a:ext cx="7772400" cy="1766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177165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22885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68605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14325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60045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i="0">
                  <a:latin typeface="Liberation Sans" charset="0"/>
                </a:rPr>
                <a:t>Measured empirically</a:t>
              </a:r>
            </a:p>
            <a:p>
              <a:pPr lvl="1">
                <a:lnSpc>
                  <a:spcPct val="90000"/>
                </a:lnSpc>
                <a:spcBef>
                  <a:spcPct val="20000"/>
                </a:spcBef>
                <a:buFontTx/>
                <a:buChar char="–"/>
              </a:pPr>
              <a:r>
                <a:rPr lang="en-US" sz="2000" i="0">
                  <a:latin typeface="Liberation Sans" charset="0"/>
                </a:rPr>
                <a:t>Make thin film (membrane) of known cross-sectional area</a:t>
              </a:r>
            </a:p>
            <a:p>
              <a:pPr lvl="1">
                <a:lnSpc>
                  <a:spcPct val="90000"/>
                </a:lnSpc>
                <a:spcBef>
                  <a:spcPct val="20000"/>
                </a:spcBef>
                <a:buFontTx/>
                <a:buChar char="–"/>
              </a:pPr>
              <a:r>
                <a:rPr lang="en-US" sz="2000" i="0">
                  <a:latin typeface="Liberation Sans" charset="0"/>
                </a:rPr>
                <a:t>Impose concentration gradient</a:t>
              </a:r>
            </a:p>
            <a:p>
              <a:pPr lvl="1">
                <a:lnSpc>
                  <a:spcPct val="90000"/>
                </a:lnSpc>
                <a:spcBef>
                  <a:spcPct val="20000"/>
                </a:spcBef>
                <a:buFontTx/>
                <a:buChar char="–"/>
              </a:pPr>
              <a:r>
                <a:rPr lang="en-US" sz="2000" i="0">
                  <a:latin typeface="Liberation Sans" charset="0"/>
                </a:rPr>
                <a:t>Measure how fast atoms or molecules diffuse through the membrane</a:t>
              </a:r>
              <a:endParaRPr lang="en-US" i="0">
                <a:latin typeface="Liberation Sans" charset="0"/>
              </a:endParaRPr>
            </a:p>
            <a:p>
              <a:pPr lvl="4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i="0">
                  <a:latin typeface="Liberation Sans" charset="0"/>
                </a:rPr>
                <a:t>						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386DBD4-0FA9-4063-A295-31A71EBCB256}" type="slidenum">
              <a:rPr lang="en-US" sz="1200" i="0">
                <a:latin typeface="Liberation Sans" charset="0"/>
              </a:rPr>
              <a:pPr/>
              <a:t>11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Steady-State Diffusion</a:t>
            </a:r>
          </a:p>
        </p:txBody>
      </p:sp>
      <p:grpSp>
        <p:nvGrpSpPr>
          <p:cNvPr id="37891" name="Group 51"/>
          <p:cNvGrpSpPr>
            <a:grpSpLocks/>
          </p:cNvGrpSpPr>
          <p:nvPr/>
        </p:nvGrpSpPr>
        <p:grpSpPr bwMode="auto">
          <a:xfrm>
            <a:off x="5808663" y="3155950"/>
            <a:ext cx="2063750" cy="1092200"/>
            <a:chOff x="3659" y="1900"/>
            <a:chExt cx="1300" cy="688"/>
          </a:xfrm>
        </p:grpSpPr>
        <p:graphicFrame>
          <p:nvGraphicFramePr>
            <p:cNvPr id="37924" name="Object 5"/>
            <p:cNvGraphicFramePr>
              <a:graphicFrameLocks noChangeAspect="1"/>
            </p:cNvGraphicFramePr>
            <p:nvPr/>
          </p:nvGraphicFramePr>
          <p:xfrm>
            <a:off x="3722" y="1900"/>
            <a:ext cx="1184" cy="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39" name="Equation" r:id="rId4" imgW="723900" imgH="419100" progId="Equation.3">
                    <p:embed/>
                  </p:oleObj>
                </mc:Choice>
                <mc:Fallback>
                  <p:oleObj name="Equation" r:id="rId4" imgW="723900" imgH="4191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2" y="1900"/>
                          <a:ext cx="1184" cy="6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25" name="Rectangle 19"/>
            <p:cNvSpPr>
              <a:spLocks noChangeArrowheads="1"/>
            </p:cNvSpPr>
            <p:nvPr/>
          </p:nvSpPr>
          <p:spPr bwMode="auto">
            <a:xfrm>
              <a:off x="3659" y="1931"/>
              <a:ext cx="1300" cy="6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</p:grpSp>
      <p:sp>
        <p:nvSpPr>
          <p:cNvPr id="37892" name="Text Box 23"/>
          <p:cNvSpPr txBox="1">
            <a:spLocks noChangeArrowheads="1"/>
          </p:cNvSpPr>
          <p:nvPr/>
        </p:nvSpPr>
        <p:spPr bwMode="auto">
          <a:xfrm>
            <a:off x="5043488" y="2500313"/>
            <a:ext cx="3852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0">
                <a:latin typeface="Liberation Sans" charset="0"/>
              </a:rPr>
              <a:t>Fick</a:t>
            </a:r>
            <a:r>
              <a:rPr lang="ja-JP" altLang="en-US" i="0">
                <a:latin typeface="Liberation Sans" charset="0"/>
              </a:rPr>
              <a:t>’</a:t>
            </a:r>
            <a:r>
              <a:rPr lang="en-US" altLang="ja-JP" i="0">
                <a:latin typeface="Liberation Sans" charset="0"/>
              </a:rPr>
              <a:t>s first law of diffusion</a:t>
            </a:r>
            <a:endParaRPr lang="en-US" i="0">
              <a:latin typeface="Liberation Sans" charset="0"/>
            </a:endParaRPr>
          </a:p>
        </p:txBody>
      </p:sp>
      <p:grpSp>
        <p:nvGrpSpPr>
          <p:cNvPr id="37893" name="Group 60"/>
          <p:cNvGrpSpPr>
            <a:grpSpLocks/>
          </p:cNvGrpSpPr>
          <p:nvPr/>
        </p:nvGrpSpPr>
        <p:grpSpPr bwMode="auto">
          <a:xfrm>
            <a:off x="665163" y="2308225"/>
            <a:ext cx="4078287" cy="2728913"/>
            <a:chOff x="419" y="1454"/>
            <a:chExt cx="2569" cy="1719"/>
          </a:xfrm>
        </p:grpSpPr>
        <p:grpSp>
          <p:nvGrpSpPr>
            <p:cNvPr id="37904" name="Group 18"/>
            <p:cNvGrpSpPr>
              <a:grpSpLocks/>
            </p:cNvGrpSpPr>
            <p:nvPr/>
          </p:nvGrpSpPr>
          <p:grpSpPr bwMode="auto">
            <a:xfrm>
              <a:off x="745" y="1502"/>
              <a:ext cx="1965" cy="1671"/>
              <a:chOff x="628" y="2169"/>
              <a:chExt cx="1965" cy="1671"/>
            </a:xfrm>
          </p:grpSpPr>
          <p:sp>
            <p:nvSpPr>
              <p:cNvPr id="37915" name="Line 6"/>
              <p:cNvSpPr>
                <a:spLocks noChangeShapeType="1"/>
              </p:cNvSpPr>
              <p:nvPr/>
            </p:nvSpPr>
            <p:spPr bwMode="auto">
              <a:xfrm>
                <a:off x="1350" y="2169"/>
                <a:ext cx="0" cy="14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6" name="Line 9"/>
              <p:cNvSpPr>
                <a:spLocks noChangeShapeType="1"/>
              </p:cNvSpPr>
              <p:nvPr/>
            </p:nvSpPr>
            <p:spPr bwMode="auto">
              <a:xfrm>
                <a:off x="1860" y="2169"/>
                <a:ext cx="0" cy="14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7" name="Line 10"/>
              <p:cNvSpPr>
                <a:spLocks noChangeShapeType="1"/>
              </p:cNvSpPr>
              <p:nvPr/>
            </p:nvSpPr>
            <p:spPr bwMode="auto">
              <a:xfrm>
                <a:off x="628" y="2547"/>
                <a:ext cx="7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8" name="Line 11"/>
              <p:cNvSpPr>
                <a:spLocks noChangeShapeType="1"/>
              </p:cNvSpPr>
              <p:nvPr/>
            </p:nvSpPr>
            <p:spPr bwMode="auto">
              <a:xfrm>
                <a:off x="1860" y="3204"/>
                <a:ext cx="7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9" name="Line 12"/>
              <p:cNvSpPr>
                <a:spLocks noChangeShapeType="1"/>
              </p:cNvSpPr>
              <p:nvPr/>
            </p:nvSpPr>
            <p:spPr bwMode="auto">
              <a:xfrm>
                <a:off x="1350" y="2304"/>
                <a:ext cx="510" cy="6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0" name="Text Box 13"/>
              <p:cNvSpPr txBox="1">
                <a:spLocks noChangeArrowheads="1"/>
              </p:cNvSpPr>
              <p:nvPr/>
            </p:nvSpPr>
            <p:spPr bwMode="auto">
              <a:xfrm>
                <a:off x="757" y="2294"/>
                <a:ext cx="29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sz="2000" i="0">
                    <a:latin typeface="Liberation Sans" charset="0"/>
                  </a:rPr>
                  <a:t>C</a:t>
                </a:r>
                <a:r>
                  <a:rPr lang="en-US" sz="2000" i="0" baseline="-25000">
                    <a:latin typeface="Liberation Sans" charset="0"/>
                  </a:rPr>
                  <a:t>1</a:t>
                </a:r>
                <a:endParaRPr lang="en-US" sz="2000" i="0">
                  <a:latin typeface="Liberation Sans" charset="0"/>
                </a:endParaRPr>
              </a:p>
            </p:txBody>
          </p:sp>
          <p:sp>
            <p:nvSpPr>
              <p:cNvPr id="37921" name="Text Box 14"/>
              <p:cNvSpPr txBox="1">
                <a:spLocks noChangeArrowheads="1"/>
              </p:cNvSpPr>
              <p:nvPr/>
            </p:nvSpPr>
            <p:spPr bwMode="auto">
              <a:xfrm>
                <a:off x="2300" y="2951"/>
                <a:ext cx="29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sz="2000" i="0">
                    <a:latin typeface="Liberation Sans" charset="0"/>
                  </a:rPr>
                  <a:t>C</a:t>
                </a:r>
                <a:r>
                  <a:rPr lang="en-US" sz="2000" i="0" baseline="-25000">
                    <a:latin typeface="Liberation Sans" charset="0"/>
                  </a:rPr>
                  <a:t>2</a:t>
                </a:r>
                <a:endParaRPr lang="en-US" sz="2000" i="0">
                  <a:latin typeface="Liberation Sans" charset="0"/>
                </a:endParaRPr>
              </a:p>
            </p:txBody>
          </p:sp>
          <p:sp>
            <p:nvSpPr>
              <p:cNvPr id="37922" name="Line 15"/>
              <p:cNvSpPr>
                <a:spLocks noChangeShapeType="1"/>
              </p:cNvSpPr>
              <p:nvPr/>
            </p:nvSpPr>
            <p:spPr bwMode="auto">
              <a:xfrm>
                <a:off x="1350" y="3840"/>
                <a:ext cx="5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3" name="Text Box 17"/>
              <p:cNvSpPr txBox="1">
                <a:spLocks noChangeArrowheads="1"/>
              </p:cNvSpPr>
              <p:nvPr/>
            </p:nvSpPr>
            <p:spPr bwMode="auto">
              <a:xfrm>
                <a:off x="1428" y="3588"/>
                <a:ext cx="31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sz="2000" i="0">
                    <a:latin typeface="Liberation Sans" charset="0"/>
                  </a:rPr>
                  <a:t>  </a:t>
                </a:r>
                <a:r>
                  <a:rPr lang="en-US" sz="2000">
                    <a:latin typeface="Liberation Sans" charset="0"/>
                  </a:rPr>
                  <a:t>x</a:t>
                </a:r>
              </a:p>
            </p:txBody>
          </p:sp>
        </p:grpSp>
        <p:sp>
          <p:nvSpPr>
            <p:cNvPr id="37905" name="Rectangle 26"/>
            <p:cNvSpPr>
              <a:spLocks noChangeArrowheads="1"/>
            </p:cNvSpPr>
            <p:nvPr/>
          </p:nvSpPr>
          <p:spPr bwMode="auto">
            <a:xfrm>
              <a:off x="1908" y="1454"/>
              <a:ext cx="1080" cy="1458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7906" name="Rectangle 27"/>
            <p:cNvSpPr>
              <a:spLocks noChangeArrowheads="1"/>
            </p:cNvSpPr>
            <p:nvPr/>
          </p:nvSpPr>
          <p:spPr bwMode="auto">
            <a:xfrm>
              <a:off x="419" y="1454"/>
              <a:ext cx="1080" cy="145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7907" name="Rectangle 28"/>
            <p:cNvSpPr>
              <a:spLocks noChangeArrowheads="1"/>
            </p:cNvSpPr>
            <p:nvPr/>
          </p:nvSpPr>
          <p:spPr bwMode="auto">
            <a:xfrm>
              <a:off x="1502" y="1454"/>
              <a:ext cx="406" cy="145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7908" name="Line 29"/>
            <p:cNvSpPr>
              <a:spLocks noChangeShapeType="1"/>
            </p:cNvSpPr>
            <p:nvPr/>
          </p:nvSpPr>
          <p:spPr bwMode="auto">
            <a:xfrm>
              <a:off x="1503" y="1454"/>
              <a:ext cx="0" cy="1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30"/>
            <p:cNvSpPr>
              <a:spLocks noChangeShapeType="1"/>
            </p:cNvSpPr>
            <p:nvPr/>
          </p:nvSpPr>
          <p:spPr bwMode="auto">
            <a:xfrm>
              <a:off x="1905" y="1454"/>
              <a:ext cx="0" cy="1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Text Box 32"/>
            <p:cNvSpPr txBox="1">
              <a:spLocks noChangeArrowheads="1"/>
            </p:cNvSpPr>
            <p:nvPr/>
          </p:nvSpPr>
          <p:spPr bwMode="auto">
            <a:xfrm>
              <a:off x="1041" y="1556"/>
              <a:ext cx="5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Liberation Sans" charset="0"/>
                </a:rPr>
                <a:t>C</a:t>
              </a:r>
              <a:r>
                <a:rPr lang="en-US" sz="2000" i="0" baseline="-25000">
                  <a:latin typeface="Liberation Sans" charset="0"/>
                </a:rPr>
                <a:t>1</a:t>
              </a:r>
              <a:endParaRPr lang="en-US" sz="2000" i="0">
                <a:latin typeface="Liberation Sans" charset="0"/>
              </a:endParaRPr>
            </a:p>
          </p:txBody>
        </p:sp>
        <p:sp>
          <p:nvSpPr>
            <p:cNvPr id="37911" name="Text Box 33"/>
            <p:cNvSpPr txBox="1">
              <a:spLocks noChangeArrowheads="1"/>
            </p:cNvSpPr>
            <p:nvPr/>
          </p:nvSpPr>
          <p:spPr bwMode="auto">
            <a:xfrm>
              <a:off x="1843" y="2331"/>
              <a:ext cx="5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Liberation Sans" charset="0"/>
                </a:rPr>
                <a:t>C</a:t>
              </a:r>
              <a:r>
                <a:rPr lang="en-US" sz="2000" i="0" baseline="-25000">
                  <a:latin typeface="Liberation Sans" charset="0"/>
                </a:rPr>
                <a:t>2</a:t>
              </a:r>
              <a:endParaRPr lang="en-US" sz="2000" i="0">
                <a:latin typeface="Liberation Sans" charset="0"/>
              </a:endParaRPr>
            </a:p>
          </p:txBody>
        </p:sp>
        <p:sp>
          <p:nvSpPr>
            <p:cNvPr id="37912" name="Line 34"/>
            <p:cNvSpPr>
              <a:spLocks noChangeShapeType="1"/>
            </p:cNvSpPr>
            <p:nvPr/>
          </p:nvSpPr>
          <p:spPr bwMode="auto">
            <a:xfrm>
              <a:off x="1503" y="1706"/>
              <a:ext cx="407" cy="74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Text Box 37"/>
            <p:cNvSpPr txBox="1">
              <a:spLocks noChangeArrowheads="1"/>
            </p:cNvSpPr>
            <p:nvPr/>
          </p:nvSpPr>
          <p:spPr bwMode="auto">
            <a:xfrm>
              <a:off x="1325" y="2772"/>
              <a:ext cx="5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Liberation Sans" charset="0"/>
                </a:rPr>
                <a:t>x</a:t>
              </a:r>
              <a:r>
                <a:rPr lang="en-US" sz="2000" i="0" baseline="-25000">
                  <a:latin typeface="Liberation Sans" charset="0"/>
                </a:rPr>
                <a:t>1</a:t>
              </a:r>
              <a:endParaRPr lang="en-US" sz="2000" i="0">
                <a:latin typeface="Liberation Sans" charset="0"/>
              </a:endParaRPr>
            </a:p>
          </p:txBody>
        </p:sp>
        <p:sp>
          <p:nvSpPr>
            <p:cNvPr id="37914" name="Text Box 38"/>
            <p:cNvSpPr txBox="1">
              <a:spLocks noChangeArrowheads="1"/>
            </p:cNvSpPr>
            <p:nvPr/>
          </p:nvSpPr>
          <p:spPr bwMode="auto">
            <a:xfrm>
              <a:off x="1725" y="2773"/>
              <a:ext cx="5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Liberation Sans" charset="0"/>
                </a:rPr>
                <a:t>x</a:t>
              </a:r>
              <a:r>
                <a:rPr lang="en-US" sz="2000" i="0" baseline="-25000">
                  <a:latin typeface="Liberation Sans" charset="0"/>
                </a:rPr>
                <a:t>2</a:t>
              </a:r>
              <a:endParaRPr lang="en-US" sz="2000" i="0">
                <a:latin typeface="Liberation Sans" charset="0"/>
              </a:endParaRPr>
            </a:p>
          </p:txBody>
        </p:sp>
      </p:grpSp>
      <p:sp>
        <p:nvSpPr>
          <p:cNvPr id="37894" name="Rectangle 39"/>
          <p:cNvSpPr>
            <a:spLocks noChangeArrowheads="1"/>
          </p:cNvSpPr>
          <p:nvPr/>
        </p:nvSpPr>
        <p:spPr bwMode="auto">
          <a:xfrm>
            <a:off x="5037138" y="4864100"/>
            <a:ext cx="337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D</a:t>
            </a:r>
            <a:r>
              <a:rPr lang="en-US" i="0">
                <a:latin typeface="Liberation Sans" charset="0"/>
              </a:rPr>
              <a:t> </a:t>
            </a:r>
            <a:r>
              <a:rPr lang="en-US" i="0">
                <a:latin typeface="Liberation Sans" charset="0"/>
                <a:sym typeface="Symbol" panose="05050102010706020507" pitchFamily="18" charset="2"/>
              </a:rPr>
              <a:t> </a:t>
            </a:r>
            <a:r>
              <a:rPr lang="en-US" i="0">
                <a:latin typeface="Liberation Sans" charset="0"/>
              </a:rPr>
              <a:t>diffusion coefficient</a:t>
            </a:r>
          </a:p>
        </p:txBody>
      </p:sp>
      <p:sp>
        <p:nvSpPr>
          <p:cNvPr id="37895" name="Rectangle 44"/>
          <p:cNvSpPr>
            <a:spLocks noChangeArrowheads="1"/>
          </p:cNvSpPr>
          <p:nvPr/>
        </p:nvSpPr>
        <p:spPr bwMode="auto">
          <a:xfrm>
            <a:off x="622300" y="1001713"/>
            <a:ext cx="802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latin typeface="Liberation Sans" charset="0"/>
              </a:rPr>
              <a:t>Rate of diffusion independent of time</a:t>
            </a:r>
          </a:p>
        </p:txBody>
      </p:sp>
      <p:sp>
        <p:nvSpPr>
          <p:cNvPr id="37896" name="Rectangle 45"/>
          <p:cNvSpPr>
            <a:spLocks noChangeArrowheads="1"/>
          </p:cNvSpPr>
          <p:nvPr/>
        </p:nvSpPr>
        <p:spPr bwMode="auto">
          <a:xfrm>
            <a:off x="622300" y="1471613"/>
            <a:ext cx="722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i="0">
                <a:latin typeface="Liberation Sans" charset="0"/>
              </a:rPr>
              <a:t>Flux </a:t>
            </a:r>
            <a:r>
              <a:rPr lang="en-US" i="0">
                <a:latin typeface="Liberation Sans" charset="0"/>
                <a:sym typeface="Symbol" panose="05050102010706020507" pitchFamily="18" charset="2"/>
              </a:rPr>
              <a:t>proportional to</a:t>
            </a:r>
            <a:r>
              <a:rPr lang="en-US" i="0">
                <a:latin typeface="Liberation Sans" charset="0"/>
              </a:rPr>
              <a:t> concentration gradient =</a:t>
            </a:r>
          </a:p>
        </p:txBody>
      </p:sp>
      <p:graphicFrame>
        <p:nvGraphicFramePr>
          <p:cNvPr id="37897" name="Object 50"/>
          <p:cNvGraphicFramePr>
            <a:graphicFrameLocks noGrp="1" noChangeAspect="1"/>
          </p:cNvGraphicFramePr>
          <p:nvPr>
            <p:ph idx="1"/>
          </p:nvPr>
        </p:nvGraphicFramePr>
        <p:xfrm>
          <a:off x="7350125" y="1257300"/>
          <a:ext cx="5683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Equation" r:id="rId6" imgW="266700" imgH="419100" progId="Equation.3">
                  <p:embed/>
                </p:oleObj>
              </mc:Choice>
              <mc:Fallback>
                <p:oleObj name="Equation" r:id="rId6" imgW="266700" imgH="4191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25" y="1257300"/>
                        <a:ext cx="5683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915988" y="5102225"/>
            <a:ext cx="3805237" cy="949325"/>
            <a:chOff x="915988" y="5102225"/>
            <a:chExt cx="3805237" cy="949583"/>
          </a:xfrm>
        </p:grpSpPr>
        <p:sp>
          <p:nvSpPr>
            <p:cNvPr id="37899" name="Rectangle 53"/>
            <p:cNvSpPr>
              <a:spLocks noChangeArrowheads="1"/>
            </p:cNvSpPr>
            <p:nvPr/>
          </p:nvSpPr>
          <p:spPr bwMode="auto">
            <a:xfrm>
              <a:off x="3651509" y="5608896"/>
              <a:ext cx="376238" cy="441325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7900" name="Rectangle 54"/>
            <p:cNvSpPr>
              <a:spLocks noChangeArrowheads="1"/>
            </p:cNvSpPr>
            <p:nvPr/>
          </p:nvSpPr>
          <p:spPr bwMode="auto">
            <a:xfrm>
              <a:off x="3651509" y="5136595"/>
              <a:ext cx="376238" cy="441325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7901" name="Rectangle 55"/>
            <p:cNvSpPr>
              <a:spLocks noChangeArrowheads="1"/>
            </p:cNvSpPr>
            <p:nvPr/>
          </p:nvSpPr>
          <p:spPr bwMode="auto">
            <a:xfrm>
              <a:off x="4268529" y="5136595"/>
              <a:ext cx="376237" cy="4413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37902" name="Rectangle 56"/>
            <p:cNvSpPr>
              <a:spLocks noChangeArrowheads="1"/>
            </p:cNvSpPr>
            <p:nvPr/>
          </p:nvSpPr>
          <p:spPr bwMode="auto">
            <a:xfrm>
              <a:off x="4279641" y="5610483"/>
              <a:ext cx="376238" cy="4413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aphicFrame>
          <p:nvGraphicFramePr>
            <p:cNvPr id="37903" name="Object 21"/>
            <p:cNvGraphicFramePr>
              <a:graphicFrameLocks noChangeAspect="1"/>
            </p:cNvGraphicFramePr>
            <p:nvPr/>
          </p:nvGraphicFramePr>
          <p:xfrm>
            <a:off x="915988" y="5102225"/>
            <a:ext cx="3805237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41" name="Equation" r:id="rId8" imgW="1879600" imgH="469900" progId="Equation.3">
                    <p:embed/>
                  </p:oleObj>
                </mc:Choice>
                <mc:Fallback>
                  <p:oleObj name="Equation" r:id="rId8" imgW="1879600" imgH="4699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988" y="5102225"/>
                          <a:ext cx="3805237" cy="949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9E0BC6A-FAAD-437B-8D86-AD2B20D9E85C}" type="slidenum">
              <a:rPr lang="en-US" sz="1200" i="0">
                <a:latin typeface="Liberation Sans" charset="0"/>
              </a:rPr>
              <a:pPr/>
              <a:t>12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39938" name="Rectangle 8"/>
          <p:cNvSpPr>
            <a:spLocks noChangeArrowheads="1"/>
          </p:cNvSpPr>
          <p:nvPr/>
        </p:nvSpPr>
        <p:spPr bwMode="auto">
          <a:xfrm>
            <a:off x="2584450" y="4724400"/>
            <a:ext cx="306388" cy="414338"/>
          </a:xfrm>
          <a:prstGeom prst="rect">
            <a:avLst/>
          </a:prstGeom>
          <a:solidFill>
            <a:srgbClr val="FFB9B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4879975" y="5224463"/>
            <a:ext cx="376238" cy="441325"/>
          </a:xfrm>
          <a:prstGeom prst="rect">
            <a:avLst/>
          </a:prstGeom>
          <a:solidFill>
            <a:srgbClr val="FFB38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4881563" y="5686425"/>
            <a:ext cx="376237" cy="441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Example: Chemical Protective Clothing (CPC)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>
                <a:latin typeface="Liberation Sans" charset="0"/>
              </a:rPr>
              <a:t>Methylene chloride is a common ingredient of paint removers. Besides being an irritant, it also may be absorbed through skin. When using this paint remover, protective gloves should be worn.</a:t>
            </a:r>
          </a:p>
          <a:p>
            <a:r>
              <a:rPr lang="en-US" sz="2400" b="0">
                <a:latin typeface="Liberation Sans" charset="0"/>
              </a:rPr>
              <a:t>If butyl rubber gloves (0.04 cm thick) are used, what is the diffusive flux of methylene chloride through the glove?</a:t>
            </a:r>
          </a:p>
          <a:p>
            <a:r>
              <a:rPr lang="en-US" sz="2400" b="0">
                <a:latin typeface="Liberation Sans" charset="0"/>
              </a:rPr>
              <a:t>Data:</a:t>
            </a:r>
          </a:p>
          <a:p>
            <a:pPr lvl="1"/>
            <a:r>
              <a:rPr lang="en-US" sz="2400" b="0">
                <a:latin typeface="Liberation Sans" charset="0"/>
              </a:rPr>
              <a:t>diffusion coefficient in butyl rubber:  </a:t>
            </a:r>
            <a:br>
              <a:rPr lang="en-US" sz="2400" b="0">
                <a:latin typeface="Liberation Sans" charset="0"/>
              </a:rPr>
            </a:br>
            <a:r>
              <a:rPr lang="en-US" sz="2400" b="0">
                <a:latin typeface="Liberation Sans" charset="0"/>
              </a:rPr>
              <a:t>		</a:t>
            </a:r>
            <a:r>
              <a:rPr lang="en-US" sz="2400" b="0" i="1">
                <a:latin typeface="Liberation Sans" charset="0"/>
              </a:rPr>
              <a:t>D</a:t>
            </a:r>
            <a:r>
              <a:rPr lang="en-US" sz="2400" b="0">
                <a:latin typeface="Liberation Sans" charset="0"/>
              </a:rPr>
              <a:t> = 110</a:t>
            </a:r>
            <a:r>
              <a:rPr lang="en-US" sz="1000" b="0">
                <a:latin typeface="Liberation Sans" charset="0"/>
              </a:rPr>
              <a:t> </a:t>
            </a:r>
            <a:r>
              <a:rPr lang="en-US" sz="2400" b="0">
                <a:latin typeface="Liberation Sans" charset="0"/>
              </a:rPr>
              <a:t>x10</a:t>
            </a:r>
            <a:r>
              <a:rPr lang="en-US" sz="2400" b="0" baseline="30000">
                <a:latin typeface="Liberation Sans" charset="0"/>
              </a:rPr>
              <a:t>-8</a:t>
            </a:r>
            <a:r>
              <a:rPr lang="en-US" sz="2400" b="0">
                <a:latin typeface="Liberation Sans" charset="0"/>
              </a:rPr>
              <a:t> cm</a:t>
            </a:r>
            <a:r>
              <a:rPr lang="en-US" sz="2400" b="0" baseline="30000">
                <a:latin typeface="Liberation Sans" charset="0"/>
              </a:rPr>
              <a:t>2</a:t>
            </a:r>
            <a:r>
              <a:rPr lang="en-US" sz="2400" b="0">
                <a:latin typeface="Liberation Sans" charset="0"/>
              </a:rPr>
              <a:t>/s</a:t>
            </a:r>
          </a:p>
          <a:p>
            <a:pPr lvl="1"/>
            <a:r>
              <a:rPr lang="en-US" sz="2400" b="0">
                <a:latin typeface="Liberation Sans" charset="0"/>
              </a:rPr>
              <a:t>surface concentrations:</a:t>
            </a:r>
          </a:p>
          <a:p>
            <a:pPr lvl="4">
              <a:buFontTx/>
              <a:buNone/>
            </a:pPr>
            <a:r>
              <a:rPr lang="en-US" sz="1800" b="0">
                <a:latin typeface="Liberation Sans" charset="0"/>
              </a:rPr>
              <a:t>                                     </a:t>
            </a:r>
          </a:p>
        </p:txBody>
      </p:sp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4821238" y="5622925"/>
            <a:ext cx="2363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C</a:t>
            </a:r>
            <a:r>
              <a:rPr lang="en-US" i="0" baseline="-25000">
                <a:latin typeface="Liberation Sans" charset="0"/>
              </a:rPr>
              <a:t>2</a:t>
            </a:r>
            <a:r>
              <a:rPr lang="en-US">
                <a:latin typeface="Liberation Sans" charset="0"/>
              </a:rPr>
              <a:t> </a:t>
            </a:r>
            <a:r>
              <a:rPr lang="en-US" i="0">
                <a:latin typeface="Liberation Sans" charset="0"/>
              </a:rPr>
              <a:t>= 0.02 g/cm</a:t>
            </a:r>
            <a:r>
              <a:rPr lang="en-US" i="0" baseline="30000">
                <a:latin typeface="Liberation Sans" charset="0"/>
              </a:rPr>
              <a:t>3</a:t>
            </a:r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4806950" y="5186363"/>
            <a:ext cx="2363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>
                <a:latin typeface="Liberation Sans" charset="0"/>
              </a:rPr>
              <a:t>C</a:t>
            </a:r>
            <a:r>
              <a:rPr lang="en-US" i="0" baseline="-25000">
                <a:latin typeface="Liberation Sans" charset="0"/>
              </a:rPr>
              <a:t>1</a:t>
            </a:r>
            <a:r>
              <a:rPr lang="en-US">
                <a:latin typeface="Liberation Sans" charset="0"/>
              </a:rPr>
              <a:t> </a:t>
            </a:r>
            <a:r>
              <a:rPr lang="en-US" i="0">
                <a:latin typeface="Liberation Sans" charset="0"/>
              </a:rPr>
              <a:t>= 0.44 g/cm</a:t>
            </a:r>
            <a:r>
              <a:rPr lang="en-US" i="0" baseline="30000">
                <a:latin typeface="Liberation Sans" charset="0"/>
              </a:rPr>
              <a:t>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E39EB3E-41CC-4DDB-8613-24C7700A7E3B}" type="slidenum">
              <a:rPr lang="en-US" sz="1200" i="0">
                <a:latin typeface="Liberation Sans" charset="0"/>
              </a:rPr>
              <a:pPr/>
              <a:t>13</a:t>
            </a:fld>
            <a:endParaRPr lang="en-US" sz="1200" i="0">
              <a:latin typeface="Liberation Sans" charset="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639763" y="4802188"/>
            <a:ext cx="7915275" cy="806450"/>
            <a:chOff x="403" y="3025"/>
            <a:chExt cx="4986" cy="508"/>
          </a:xfrm>
        </p:grpSpPr>
        <p:sp>
          <p:nvSpPr>
            <p:cNvPr id="42022" name="Rectangle 50"/>
            <p:cNvSpPr>
              <a:spLocks noChangeArrowheads="1"/>
            </p:cNvSpPr>
            <p:nvPr/>
          </p:nvSpPr>
          <p:spPr bwMode="auto">
            <a:xfrm>
              <a:off x="2194" y="3025"/>
              <a:ext cx="789" cy="239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>
                <a:solidFill>
                  <a:srgbClr val="FFFF99"/>
                </a:solidFill>
                <a:latin typeface="Liberation Sans" charset="0"/>
              </a:endParaRPr>
            </a:p>
          </p:txBody>
        </p:sp>
        <p:sp>
          <p:nvSpPr>
            <p:cNvPr id="42023" name="Rectangle 51"/>
            <p:cNvSpPr>
              <a:spLocks noChangeArrowheads="1"/>
            </p:cNvSpPr>
            <p:nvPr/>
          </p:nvSpPr>
          <p:spPr bwMode="auto">
            <a:xfrm>
              <a:off x="3113" y="3025"/>
              <a:ext cx="789" cy="23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>
                <a:solidFill>
                  <a:srgbClr val="FFFF99"/>
                </a:solidFill>
                <a:latin typeface="Liberation Sans" charset="0"/>
              </a:endParaRPr>
            </a:p>
          </p:txBody>
        </p:sp>
        <p:sp>
          <p:nvSpPr>
            <p:cNvPr id="42024" name="Rectangle 7"/>
            <p:cNvSpPr>
              <a:spLocks noChangeArrowheads="1"/>
            </p:cNvSpPr>
            <p:nvPr/>
          </p:nvSpPr>
          <p:spPr bwMode="auto">
            <a:xfrm>
              <a:off x="4116" y="3056"/>
              <a:ext cx="1273" cy="47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aphicFrame>
          <p:nvGraphicFramePr>
            <p:cNvPr id="42025" name="Object 1026"/>
            <p:cNvGraphicFramePr>
              <a:graphicFrameLocks noChangeAspect="1"/>
            </p:cNvGraphicFramePr>
            <p:nvPr/>
          </p:nvGraphicFramePr>
          <p:xfrm>
            <a:off x="403" y="3034"/>
            <a:ext cx="4953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39" name="Equation" r:id="rId4" imgW="4711700" imgH="457200" progId="Equation.3">
                    <p:embed/>
                  </p:oleObj>
                </mc:Choice>
                <mc:Fallback>
                  <p:oleObj name="Equation" r:id="rId4" imgW="4711700" imgH="457200" progId="Equation.3">
                    <p:embed/>
                    <p:pic>
                      <p:nvPicPr>
                        <p:cNvPr id="0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" y="3034"/>
                          <a:ext cx="4953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987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Example (cont).</a:t>
            </a:r>
          </a:p>
        </p:txBody>
      </p:sp>
      <p:sp>
        <p:nvSpPr>
          <p:cNvPr id="41988" name="Rectangle 34"/>
          <p:cNvSpPr>
            <a:spLocks noChangeArrowheads="1"/>
          </p:cNvSpPr>
          <p:nvPr/>
        </p:nvSpPr>
        <p:spPr bwMode="auto">
          <a:xfrm>
            <a:off x="4278313" y="2112963"/>
            <a:ext cx="306387" cy="414337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41989" name="Rectangle 29"/>
          <p:cNvSpPr>
            <a:spLocks noChangeArrowheads="1"/>
          </p:cNvSpPr>
          <p:nvPr/>
        </p:nvSpPr>
        <p:spPr bwMode="auto">
          <a:xfrm>
            <a:off x="6591300" y="1862138"/>
            <a:ext cx="376238" cy="441325"/>
          </a:xfrm>
          <a:prstGeom prst="rect">
            <a:avLst/>
          </a:prstGeom>
          <a:solidFill>
            <a:srgbClr val="FFB38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41990" name="Rectangle 30"/>
          <p:cNvSpPr>
            <a:spLocks noChangeArrowheads="1"/>
          </p:cNvSpPr>
          <p:nvPr/>
        </p:nvSpPr>
        <p:spPr bwMode="auto">
          <a:xfrm>
            <a:off x="7146925" y="1862138"/>
            <a:ext cx="376238" cy="441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41991" name="Rectangle 31"/>
          <p:cNvSpPr>
            <a:spLocks noChangeArrowheads="1"/>
          </p:cNvSpPr>
          <p:nvPr/>
        </p:nvSpPr>
        <p:spPr bwMode="auto">
          <a:xfrm>
            <a:off x="6308725" y="2112963"/>
            <a:ext cx="274638" cy="414337"/>
          </a:xfrm>
          <a:prstGeom prst="rect">
            <a:avLst/>
          </a:prstGeom>
          <a:solidFill>
            <a:srgbClr val="FFB9B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41992" name="Rectangle 32"/>
          <p:cNvSpPr>
            <a:spLocks noChangeArrowheads="1"/>
          </p:cNvSpPr>
          <p:nvPr/>
        </p:nvSpPr>
        <p:spPr bwMode="auto">
          <a:xfrm>
            <a:off x="6589713" y="2373313"/>
            <a:ext cx="376237" cy="441325"/>
          </a:xfrm>
          <a:prstGeom prst="rect">
            <a:avLst/>
          </a:prstGeom>
          <a:solidFill>
            <a:srgbClr val="FFB38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41993" name="Rectangle 33"/>
          <p:cNvSpPr>
            <a:spLocks noChangeArrowheads="1"/>
          </p:cNvSpPr>
          <p:nvPr/>
        </p:nvSpPr>
        <p:spPr bwMode="auto">
          <a:xfrm>
            <a:off x="7158038" y="2373313"/>
            <a:ext cx="376237" cy="441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41994" name="Rectangle 3"/>
          <p:cNvSpPr>
            <a:spLocks noChangeArrowheads="1"/>
          </p:cNvSpPr>
          <p:nvPr/>
        </p:nvSpPr>
        <p:spPr bwMode="auto">
          <a:xfrm>
            <a:off x="5118100" y="2124075"/>
            <a:ext cx="306388" cy="414338"/>
          </a:xfrm>
          <a:prstGeom prst="rect">
            <a:avLst/>
          </a:prstGeom>
          <a:solidFill>
            <a:srgbClr val="FFB9B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graphicFrame>
        <p:nvGraphicFramePr>
          <p:cNvPr id="41995" name="Object 102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322513" y="2165350"/>
          <a:ext cx="558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0" name="Equation" r:id="rId6" imgW="558800" imgH="444500" progId="Equation.3">
                  <p:embed/>
                </p:oleObj>
              </mc:Choice>
              <mc:Fallback>
                <p:oleObj name="Equation" r:id="rId6" imgW="558800" imgH="4445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2165350"/>
                        <a:ext cx="558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Rectangle 10"/>
          <p:cNvSpPr>
            <a:spLocks noChangeArrowheads="1"/>
          </p:cNvSpPr>
          <p:nvPr/>
        </p:nvSpPr>
        <p:spPr bwMode="auto">
          <a:xfrm>
            <a:off x="2173288" y="2009775"/>
            <a:ext cx="1100137" cy="1485900"/>
          </a:xfrm>
          <a:prstGeom prst="rect">
            <a:avLst/>
          </a:prstGeom>
          <a:solidFill>
            <a:srgbClr val="FFB38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41997" name="Rectangle 11"/>
          <p:cNvSpPr>
            <a:spLocks noChangeArrowheads="1"/>
          </p:cNvSpPr>
          <p:nvPr/>
        </p:nvSpPr>
        <p:spPr bwMode="auto">
          <a:xfrm>
            <a:off x="652463" y="2009775"/>
            <a:ext cx="1100137" cy="14859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41998" name="Rectangle 12"/>
          <p:cNvSpPr>
            <a:spLocks noChangeArrowheads="1"/>
          </p:cNvSpPr>
          <p:nvPr/>
        </p:nvSpPr>
        <p:spPr bwMode="auto">
          <a:xfrm>
            <a:off x="1758950" y="2009775"/>
            <a:ext cx="414338" cy="14859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41999" name="Text Box 13"/>
          <p:cNvSpPr txBox="1">
            <a:spLocks noChangeArrowheads="1"/>
          </p:cNvSpPr>
          <p:nvPr/>
        </p:nvSpPr>
        <p:spPr bwMode="auto">
          <a:xfrm>
            <a:off x="1343025" y="163036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0">
                <a:latin typeface="Liberation Sans" charset="0"/>
              </a:rPr>
              <a:t>glove</a:t>
            </a:r>
          </a:p>
        </p:txBody>
      </p:sp>
      <p:sp>
        <p:nvSpPr>
          <p:cNvPr id="42000" name="Text Box 14"/>
          <p:cNvSpPr txBox="1">
            <a:spLocks noChangeArrowheads="1"/>
          </p:cNvSpPr>
          <p:nvPr/>
        </p:nvSpPr>
        <p:spPr bwMode="auto">
          <a:xfrm>
            <a:off x="1285875" y="1957388"/>
            <a:ext cx="542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Liberation Sans" charset="0"/>
              </a:rPr>
              <a:t>C</a:t>
            </a:r>
            <a:r>
              <a:rPr lang="en-US" sz="2000" i="0" baseline="-25000">
                <a:latin typeface="Liberation Sans" charset="0"/>
              </a:rPr>
              <a:t>1</a:t>
            </a:r>
            <a:endParaRPr lang="en-US" sz="2000" i="0">
              <a:latin typeface="Liberation Sans" charset="0"/>
            </a:endParaRPr>
          </a:p>
        </p:txBody>
      </p:sp>
      <p:sp>
        <p:nvSpPr>
          <p:cNvPr id="42001" name="Text Box 15"/>
          <p:cNvSpPr txBox="1">
            <a:spLocks noChangeArrowheads="1"/>
          </p:cNvSpPr>
          <p:nvPr/>
        </p:nvSpPr>
        <p:spPr bwMode="auto">
          <a:xfrm>
            <a:off x="2152650" y="3024188"/>
            <a:ext cx="528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Liberation Sans" charset="0"/>
              </a:rPr>
              <a:t>C</a:t>
            </a:r>
            <a:r>
              <a:rPr lang="en-US" sz="2000" i="0" baseline="-25000">
                <a:latin typeface="Liberation Sans" charset="0"/>
              </a:rPr>
              <a:t>2</a:t>
            </a:r>
            <a:endParaRPr lang="en-US" sz="2000" i="0">
              <a:latin typeface="Liberation Sans" charset="0"/>
            </a:endParaRPr>
          </a:p>
        </p:txBody>
      </p:sp>
      <p:sp>
        <p:nvSpPr>
          <p:cNvPr id="42002" name="Line 16"/>
          <p:cNvSpPr>
            <a:spLocks noChangeShapeType="1"/>
          </p:cNvSpPr>
          <p:nvPr/>
        </p:nvSpPr>
        <p:spPr bwMode="auto">
          <a:xfrm>
            <a:off x="1757363" y="2257425"/>
            <a:ext cx="414337" cy="7572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Text Box 17"/>
          <p:cNvSpPr txBox="1">
            <a:spLocks noChangeArrowheads="1"/>
          </p:cNvSpPr>
          <p:nvPr/>
        </p:nvSpPr>
        <p:spPr bwMode="auto">
          <a:xfrm>
            <a:off x="2425700" y="2519363"/>
            <a:ext cx="636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2000" i="0">
                <a:latin typeface="Liberation Sans" charset="0"/>
              </a:rPr>
              <a:t>skin</a:t>
            </a:r>
          </a:p>
        </p:txBody>
      </p:sp>
      <p:sp>
        <p:nvSpPr>
          <p:cNvPr id="42004" name="Text Box 18"/>
          <p:cNvSpPr txBox="1">
            <a:spLocks noChangeArrowheads="1"/>
          </p:cNvSpPr>
          <p:nvPr/>
        </p:nvSpPr>
        <p:spPr bwMode="auto">
          <a:xfrm>
            <a:off x="657225" y="2414588"/>
            <a:ext cx="1228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0">
                <a:latin typeface="Liberation Sans" charset="0"/>
              </a:rPr>
              <a:t>paint</a:t>
            </a:r>
          </a:p>
          <a:p>
            <a:pPr algn="ctr" eaLnBrk="1" hangingPunct="1"/>
            <a:r>
              <a:rPr lang="en-US" sz="2000" i="0">
                <a:latin typeface="Liberation Sans" charset="0"/>
              </a:rPr>
              <a:t>remover</a:t>
            </a:r>
          </a:p>
        </p:txBody>
      </p:sp>
      <p:sp>
        <p:nvSpPr>
          <p:cNvPr id="42005" name="Text Box 19"/>
          <p:cNvSpPr txBox="1">
            <a:spLocks noChangeArrowheads="1"/>
          </p:cNvSpPr>
          <p:nvPr/>
        </p:nvSpPr>
        <p:spPr bwMode="auto">
          <a:xfrm>
            <a:off x="1543050" y="3352800"/>
            <a:ext cx="542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Liberation Sans" charset="0"/>
              </a:rPr>
              <a:t>x</a:t>
            </a:r>
            <a:r>
              <a:rPr lang="en-US" sz="2000" i="0" baseline="-25000">
                <a:latin typeface="Liberation Sans" charset="0"/>
              </a:rPr>
              <a:t>1</a:t>
            </a:r>
            <a:endParaRPr lang="en-US" sz="2000" i="0">
              <a:latin typeface="Liberation Sans" charset="0"/>
            </a:endParaRPr>
          </a:p>
        </p:txBody>
      </p:sp>
      <p:sp>
        <p:nvSpPr>
          <p:cNvPr id="42006" name="Text Box 20"/>
          <p:cNvSpPr txBox="1">
            <a:spLocks noChangeArrowheads="1"/>
          </p:cNvSpPr>
          <p:nvPr/>
        </p:nvSpPr>
        <p:spPr bwMode="auto">
          <a:xfrm>
            <a:off x="1966913" y="3352800"/>
            <a:ext cx="542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Liberation Sans" charset="0"/>
              </a:rPr>
              <a:t>x</a:t>
            </a:r>
            <a:r>
              <a:rPr lang="en-US" sz="2000" i="0" baseline="-25000">
                <a:latin typeface="Liberation Sans" charset="0"/>
              </a:rPr>
              <a:t>2</a:t>
            </a:r>
            <a:endParaRPr lang="en-US" sz="2000" i="0">
              <a:latin typeface="Liberation Sans" charset="0"/>
            </a:endParaRPr>
          </a:p>
        </p:txBody>
      </p:sp>
      <p:sp>
        <p:nvSpPr>
          <p:cNvPr id="42007" name="Line 21"/>
          <p:cNvSpPr>
            <a:spLocks noChangeShapeType="1"/>
          </p:cNvSpPr>
          <p:nvPr/>
        </p:nvSpPr>
        <p:spPr bwMode="auto">
          <a:xfrm>
            <a:off x="1757363" y="2012950"/>
            <a:ext cx="0" cy="149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22"/>
          <p:cNvSpPr>
            <a:spLocks noChangeShapeType="1"/>
          </p:cNvSpPr>
          <p:nvPr/>
        </p:nvSpPr>
        <p:spPr bwMode="auto">
          <a:xfrm>
            <a:off x="2166938" y="2012950"/>
            <a:ext cx="0" cy="148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Rectangle 23"/>
          <p:cNvSpPr>
            <a:spLocks noChangeArrowheads="1"/>
          </p:cNvSpPr>
          <p:nvPr/>
        </p:nvSpPr>
        <p:spPr bwMode="auto">
          <a:xfrm>
            <a:off x="474663" y="1055688"/>
            <a:ext cx="619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i="0">
                <a:latin typeface="Liberation Sans" charset="0"/>
              </a:rPr>
              <a:t> </a:t>
            </a:r>
            <a:r>
              <a:rPr lang="en-US" sz="2800" i="0">
                <a:solidFill>
                  <a:srgbClr val="FF0000"/>
                </a:solidFill>
                <a:latin typeface="Liberation Sans" charset="0"/>
              </a:rPr>
              <a:t>Solution</a:t>
            </a:r>
            <a:r>
              <a:rPr lang="en-US" i="0">
                <a:latin typeface="Liberation Sans" charset="0"/>
              </a:rPr>
              <a:t> – assuming linear conc. gradient</a:t>
            </a: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706813" y="2957513"/>
            <a:ext cx="3605212" cy="1546225"/>
            <a:chOff x="2335" y="1863"/>
            <a:chExt cx="2271" cy="974"/>
          </a:xfrm>
        </p:grpSpPr>
        <p:sp>
          <p:nvSpPr>
            <p:cNvPr id="42012" name="Rectangle 45"/>
            <p:cNvSpPr>
              <a:spLocks noChangeArrowheads="1"/>
            </p:cNvSpPr>
            <p:nvPr/>
          </p:nvSpPr>
          <p:spPr bwMode="auto">
            <a:xfrm>
              <a:off x="3096" y="2385"/>
              <a:ext cx="206" cy="212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>
                <a:solidFill>
                  <a:srgbClr val="FFFF99"/>
                </a:solidFill>
                <a:latin typeface="Liberation Sans" charset="0"/>
              </a:endParaRPr>
            </a:p>
          </p:txBody>
        </p:sp>
        <p:sp>
          <p:nvSpPr>
            <p:cNvPr id="42013" name="Rectangle 46"/>
            <p:cNvSpPr>
              <a:spLocks noChangeArrowheads="1"/>
            </p:cNvSpPr>
            <p:nvPr/>
          </p:nvSpPr>
          <p:spPr bwMode="auto">
            <a:xfrm>
              <a:off x="3096" y="2145"/>
              <a:ext cx="206" cy="2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>
                <a:solidFill>
                  <a:srgbClr val="FFFF99"/>
                </a:solidFill>
                <a:latin typeface="Liberation Sans" charset="0"/>
              </a:endParaRPr>
            </a:p>
          </p:txBody>
        </p:sp>
        <p:sp>
          <p:nvSpPr>
            <p:cNvPr id="42014" name="Rectangle 47"/>
            <p:cNvSpPr>
              <a:spLocks noChangeArrowheads="1"/>
            </p:cNvSpPr>
            <p:nvPr/>
          </p:nvSpPr>
          <p:spPr bwMode="auto">
            <a:xfrm>
              <a:off x="2792" y="2625"/>
              <a:ext cx="164" cy="212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>
                <a:solidFill>
                  <a:srgbClr val="FFFF99"/>
                </a:solidFill>
                <a:latin typeface="Liberation Sans" charset="0"/>
              </a:endParaRPr>
            </a:p>
          </p:txBody>
        </p:sp>
        <p:sp>
          <p:nvSpPr>
            <p:cNvPr id="42015" name="Rectangle 48"/>
            <p:cNvSpPr>
              <a:spLocks noChangeArrowheads="1"/>
            </p:cNvSpPr>
            <p:nvPr/>
          </p:nvSpPr>
          <p:spPr bwMode="auto">
            <a:xfrm>
              <a:off x="3097" y="1891"/>
              <a:ext cx="151" cy="212"/>
            </a:xfrm>
            <a:prstGeom prst="rect">
              <a:avLst/>
            </a:prstGeom>
            <a:solidFill>
              <a:srgbClr val="FF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>
                <a:solidFill>
                  <a:srgbClr val="FFFF99"/>
                </a:solidFill>
                <a:latin typeface="Liberation Sans" charset="0"/>
              </a:endParaRPr>
            </a:p>
          </p:txBody>
        </p:sp>
        <p:sp>
          <p:nvSpPr>
            <p:cNvPr id="42016" name="Rectangle 49"/>
            <p:cNvSpPr>
              <a:spLocks noChangeArrowheads="1"/>
            </p:cNvSpPr>
            <p:nvPr/>
          </p:nvSpPr>
          <p:spPr bwMode="auto">
            <a:xfrm>
              <a:off x="3108" y="2625"/>
              <a:ext cx="185" cy="2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>
                <a:solidFill>
                  <a:srgbClr val="FFFF99"/>
                </a:solidFill>
                <a:latin typeface="Liberation Sans" charset="0"/>
              </a:endParaRPr>
            </a:p>
          </p:txBody>
        </p:sp>
        <p:sp>
          <p:nvSpPr>
            <p:cNvPr id="42017" name="Rectangle 38"/>
            <p:cNvSpPr>
              <a:spLocks noChangeArrowheads="1"/>
            </p:cNvSpPr>
            <p:nvPr/>
          </p:nvSpPr>
          <p:spPr bwMode="auto">
            <a:xfrm>
              <a:off x="2757" y="2585"/>
              <a:ext cx="13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>
                  <a:latin typeface="Liberation Sans" charset="0"/>
                </a:rPr>
                <a:t>x</a:t>
              </a:r>
              <a:r>
                <a:rPr lang="en-US" sz="2000" i="0" baseline="-25000">
                  <a:latin typeface="Liberation Sans" charset="0"/>
                </a:rPr>
                <a:t>2</a:t>
              </a:r>
              <a:r>
                <a:rPr lang="en-US" sz="2000">
                  <a:latin typeface="Liberation Sans" charset="0"/>
                </a:rPr>
                <a:t> – x</a:t>
              </a:r>
              <a:r>
                <a:rPr lang="en-US" sz="2000" i="0" baseline="-25000">
                  <a:latin typeface="Liberation Sans" charset="0"/>
                </a:rPr>
                <a:t>1</a:t>
              </a:r>
              <a:r>
                <a:rPr lang="en-US" sz="2000">
                  <a:latin typeface="Liberation Sans" charset="0"/>
                </a:rPr>
                <a:t> = </a:t>
              </a:r>
              <a:r>
                <a:rPr lang="en-US" sz="2000" i="0">
                  <a:latin typeface="Liberation Sans" charset="0"/>
                </a:rPr>
                <a:t>0.04 cm</a:t>
              </a:r>
              <a:endParaRPr lang="en-US" sz="2000" i="0" baseline="30000">
                <a:latin typeface="Liberation Sans" charset="0"/>
              </a:endParaRPr>
            </a:p>
          </p:txBody>
        </p:sp>
        <p:sp>
          <p:nvSpPr>
            <p:cNvPr id="42018" name="Text Box 52"/>
            <p:cNvSpPr txBox="1">
              <a:spLocks noChangeArrowheads="1"/>
            </p:cNvSpPr>
            <p:nvPr/>
          </p:nvSpPr>
          <p:spPr bwMode="auto">
            <a:xfrm>
              <a:off x="2335" y="1863"/>
              <a:ext cx="6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i="0">
                  <a:latin typeface="Liberation Sans" charset="0"/>
                </a:rPr>
                <a:t>Data: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42019" name="Rectangle 37"/>
            <p:cNvSpPr>
              <a:spLocks noChangeArrowheads="1"/>
            </p:cNvSpPr>
            <p:nvPr/>
          </p:nvSpPr>
          <p:spPr bwMode="auto">
            <a:xfrm>
              <a:off x="3055" y="2117"/>
              <a:ext cx="12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>
                  <a:latin typeface="Liberation Sans" charset="0"/>
                </a:rPr>
                <a:t>C</a:t>
              </a:r>
              <a:r>
                <a:rPr lang="en-US" sz="2000" i="0" baseline="-25000">
                  <a:latin typeface="Liberation Sans" charset="0"/>
                </a:rPr>
                <a:t>1</a:t>
              </a:r>
              <a:r>
                <a:rPr lang="en-US" sz="2000">
                  <a:latin typeface="Liberation Sans" charset="0"/>
                </a:rPr>
                <a:t> = </a:t>
              </a:r>
              <a:r>
                <a:rPr lang="en-US" sz="2000" i="0">
                  <a:latin typeface="Liberation Sans" charset="0"/>
                </a:rPr>
                <a:t>0.44 g/cm</a:t>
              </a:r>
              <a:r>
                <a:rPr lang="en-US" sz="2000" i="0" baseline="30000">
                  <a:latin typeface="Liberation Sans" charset="0"/>
                </a:rPr>
                <a:t>3</a:t>
              </a:r>
            </a:p>
          </p:txBody>
        </p:sp>
        <p:sp>
          <p:nvSpPr>
            <p:cNvPr id="42020" name="Rectangle 36"/>
            <p:cNvSpPr>
              <a:spLocks noChangeArrowheads="1"/>
            </p:cNvSpPr>
            <p:nvPr/>
          </p:nvSpPr>
          <p:spPr bwMode="auto">
            <a:xfrm>
              <a:off x="3055" y="2351"/>
              <a:ext cx="12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>
                  <a:latin typeface="Liberation Sans" charset="0"/>
                </a:rPr>
                <a:t>C</a:t>
              </a:r>
              <a:r>
                <a:rPr lang="en-US" sz="2000" i="0" baseline="-25000">
                  <a:latin typeface="Liberation Sans" charset="0"/>
                </a:rPr>
                <a:t>2</a:t>
              </a:r>
              <a:r>
                <a:rPr lang="en-US" sz="2000">
                  <a:latin typeface="Liberation Sans" charset="0"/>
                </a:rPr>
                <a:t> = </a:t>
              </a:r>
              <a:r>
                <a:rPr lang="en-US" sz="2000" i="0">
                  <a:latin typeface="Liberation Sans" charset="0"/>
                </a:rPr>
                <a:t>0.02 g/cm</a:t>
              </a:r>
              <a:r>
                <a:rPr lang="en-US" sz="2000" i="0" baseline="30000">
                  <a:latin typeface="Liberation Sans" charset="0"/>
                </a:rPr>
                <a:t>3</a:t>
              </a:r>
            </a:p>
          </p:txBody>
        </p:sp>
        <p:sp>
          <p:nvSpPr>
            <p:cNvPr id="42021" name="Text Box 25"/>
            <p:cNvSpPr txBox="1">
              <a:spLocks noChangeArrowheads="1"/>
            </p:cNvSpPr>
            <p:nvPr/>
          </p:nvSpPr>
          <p:spPr bwMode="auto">
            <a:xfrm>
              <a:off x="3055" y="1883"/>
              <a:ext cx="15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>
                  <a:latin typeface="Liberation Sans" charset="0"/>
                </a:rPr>
                <a:t>D</a:t>
              </a:r>
              <a:r>
                <a:rPr lang="en-US" sz="2000" i="0">
                  <a:latin typeface="Liberation Sans" charset="0"/>
                </a:rPr>
                <a:t> = 110</a:t>
              </a:r>
              <a:r>
                <a:rPr lang="en-US" sz="800" i="0">
                  <a:latin typeface="Liberation Sans" charset="0"/>
                </a:rPr>
                <a:t> </a:t>
              </a:r>
              <a:r>
                <a:rPr lang="en-US" sz="2000" i="0">
                  <a:latin typeface="Liberation Sans" charset="0"/>
                </a:rPr>
                <a:t>x</a:t>
              </a:r>
              <a:r>
                <a:rPr lang="en-US" sz="800" i="0">
                  <a:latin typeface="Liberation Sans" charset="0"/>
                </a:rPr>
                <a:t> </a:t>
              </a:r>
              <a:r>
                <a:rPr lang="en-US" sz="2000" i="0">
                  <a:latin typeface="Liberation Sans" charset="0"/>
                </a:rPr>
                <a:t>10</a:t>
              </a:r>
              <a:r>
                <a:rPr lang="en-US" sz="2000" i="0" baseline="30000">
                  <a:latin typeface="Liberation Sans" charset="0"/>
                </a:rPr>
                <a:t>-8</a:t>
              </a:r>
              <a:r>
                <a:rPr lang="en-US" sz="2000" i="0">
                  <a:latin typeface="Liberation Sans" charset="0"/>
                </a:rPr>
                <a:t> cm</a:t>
              </a:r>
              <a:r>
                <a:rPr lang="en-US" sz="2000" i="0" baseline="30000">
                  <a:latin typeface="Liberation Sans" charset="0"/>
                </a:rPr>
                <a:t>2</a:t>
              </a:r>
              <a:r>
                <a:rPr lang="en-US" sz="2000" i="0">
                  <a:latin typeface="Liberation Sans" charset="0"/>
                </a:rPr>
                <a:t>/s </a:t>
              </a:r>
            </a:p>
          </p:txBody>
        </p:sp>
      </p:grpSp>
      <p:graphicFrame>
        <p:nvGraphicFramePr>
          <p:cNvPr id="42011" name="Object 102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294188" y="1866900"/>
          <a:ext cx="33305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1" name="Equation" r:id="rId8" imgW="1676400" imgH="469900" progId="Equation.3">
                  <p:embed/>
                </p:oleObj>
              </mc:Choice>
              <mc:Fallback>
                <p:oleObj name="Equation" r:id="rId8" imgW="1676400" imgH="4699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1866900"/>
                        <a:ext cx="333057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E00D32E-3802-4645-A539-EE96F7C062DA}" type="slidenum">
              <a:rPr lang="en-US" sz="1200" i="0">
                <a:latin typeface="Liberation Sans" charset="0"/>
              </a:rPr>
              <a:pPr/>
              <a:t>14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Liberation Sans" charset="0"/>
              </a:rPr>
              <a:t>Diffusion and Temperature</a:t>
            </a:r>
          </a:p>
        </p:txBody>
      </p:sp>
      <p:sp>
        <p:nvSpPr>
          <p:cNvPr id="44035" name="Rectangle 1028"/>
          <p:cNvSpPr>
            <a:spLocks noChangeArrowheads="1"/>
          </p:cNvSpPr>
          <p:nvPr/>
        </p:nvSpPr>
        <p:spPr bwMode="auto">
          <a:xfrm>
            <a:off x="395288" y="1422400"/>
            <a:ext cx="727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latin typeface="Liberation Sans" charset="0"/>
              </a:rPr>
              <a:t>•  Diffusion coefficient increases with increasing </a:t>
            </a:r>
            <a:r>
              <a:rPr lang="en-US">
                <a:latin typeface="Liberation Sans" charset="0"/>
              </a:rPr>
              <a:t>T</a:t>
            </a:r>
            <a:endParaRPr lang="en-US" i="0">
              <a:latin typeface="Liberation Sans" charset="0"/>
            </a:endParaRPr>
          </a:p>
        </p:txBody>
      </p:sp>
      <p:grpSp>
        <p:nvGrpSpPr>
          <p:cNvPr id="44036" name="Group 1095"/>
          <p:cNvGrpSpPr>
            <a:grpSpLocks/>
          </p:cNvGrpSpPr>
          <p:nvPr/>
        </p:nvGrpSpPr>
        <p:grpSpPr bwMode="auto">
          <a:xfrm>
            <a:off x="1763713" y="2416175"/>
            <a:ext cx="4841875" cy="3187700"/>
            <a:chOff x="691" y="1522"/>
            <a:chExt cx="3050" cy="2008"/>
          </a:xfrm>
        </p:grpSpPr>
        <p:grpSp>
          <p:nvGrpSpPr>
            <p:cNvPr id="44039" name="Group 1094"/>
            <p:cNvGrpSpPr>
              <a:grpSpLocks/>
            </p:cNvGrpSpPr>
            <p:nvPr/>
          </p:nvGrpSpPr>
          <p:grpSpPr bwMode="auto">
            <a:xfrm>
              <a:off x="1552" y="1522"/>
              <a:ext cx="1324" cy="529"/>
              <a:chOff x="1552" y="1522"/>
              <a:chExt cx="1324" cy="529"/>
            </a:xfrm>
          </p:grpSpPr>
          <p:sp>
            <p:nvSpPr>
              <p:cNvPr id="44052" name="Rectangle 1036"/>
              <p:cNvSpPr>
                <a:spLocks noChangeArrowheads="1"/>
              </p:cNvSpPr>
              <p:nvPr/>
            </p:nvSpPr>
            <p:spPr bwMode="auto">
              <a:xfrm>
                <a:off x="1552" y="1714"/>
                <a:ext cx="17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2200">
                    <a:solidFill>
                      <a:srgbClr val="006600"/>
                    </a:solidFill>
                    <a:latin typeface="Liberation Sans" charset="0"/>
                  </a:rPr>
                  <a:t>D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44053" name="Rectangle 1037"/>
              <p:cNvSpPr>
                <a:spLocks noChangeArrowheads="1"/>
              </p:cNvSpPr>
              <p:nvPr/>
            </p:nvSpPr>
            <p:spPr bwMode="auto">
              <a:xfrm>
                <a:off x="1728" y="1698"/>
                <a:ext cx="9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2200" i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i="0">
                  <a:latin typeface="Liberation Sans" charset="0"/>
                </a:endParaRPr>
              </a:p>
            </p:txBody>
          </p:sp>
          <p:sp>
            <p:nvSpPr>
              <p:cNvPr id="44054" name="Rectangle 1038"/>
              <p:cNvSpPr>
                <a:spLocks noChangeArrowheads="1"/>
              </p:cNvSpPr>
              <p:nvPr/>
            </p:nvSpPr>
            <p:spPr bwMode="auto">
              <a:xfrm>
                <a:off x="1880" y="1714"/>
                <a:ext cx="23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2200">
                    <a:solidFill>
                      <a:srgbClr val="660000"/>
                    </a:solidFill>
                    <a:latin typeface="Liberation Sans" charset="0"/>
                  </a:rPr>
                  <a:t>D</a:t>
                </a:r>
                <a:r>
                  <a:rPr lang="en-US" sz="2200" baseline="-25000">
                    <a:solidFill>
                      <a:srgbClr val="660000"/>
                    </a:solidFill>
                    <a:latin typeface="Liberation Sans" charset="0"/>
                  </a:rPr>
                  <a:t>o</a:t>
                </a:r>
                <a:endParaRPr lang="en-US">
                  <a:solidFill>
                    <a:srgbClr val="660000"/>
                  </a:solidFill>
                  <a:latin typeface="Liberation Sans" charset="0"/>
                </a:endParaRPr>
              </a:p>
            </p:txBody>
          </p:sp>
          <p:sp>
            <p:nvSpPr>
              <p:cNvPr id="44055" name="Rectangle 1039"/>
              <p:cNvSpPr>
                <a:spLocks noChangeArrowheads="1"/>
              </p:cNvSpPr>
              <p:nvPr/>
            </p:nvSpPr>
            <p:spPr bwMode="auto">
              <a:xfrm>
                <a:off x="2104" y="1714"/>
                <a:ext cx="28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2200" i="0">
                    <a:solidFill>
                      <a:srgbClr val="000000"/>
                    </a:solidFill>
                    <a:latin typeface="Liberation Sans" charset="0"/>
                  </a:rPr>
                  <a:t>exp</a:t>
                </a:r>
                <a:endParaRPr lang="en-US" i="0">
                  <a:latin typeface="Liberation Sans" charset="0"/>
                </a:endParaRPr>
              </a:p>
            </p:txBody>
          </p:sp>
          <p:sp>
            <p:nvSpPr>
              <p:cNvPr id="44056" name="Rectangle 1050"/>
              <p:cNvSpPr>
                <a:spLocks noChangeArrowheads="1"/>
              </p:cNvSpPr>
              <p:nvPr/>
            </p:nvSpPr>
            <p:spPr bwMode="auto">
              <a:xfrm>
                <a:off x="2876" y="1818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i="0">
                  <a:latin typeface="Liberation Sans" charset="0"/>
                </a:endParaRPr>
              </a:p>
            </p:txBody>
          </p:sp>
          <p:grpSp>
            <p:nvGrpSpPr>
              <p:cNvPr id="44057" name="Group 1059"/>
              <p:cNvGrpSpPr>
                <a:grpSpLocks/>
              </p:cNvGrpSpPr>
              <p:nvPr/>
            </p:nvGrpSpPr>
            <p:grpSpPr bwMode="auto">
              <a:xfrm>
                <a:off x="2456" y="1522"/>
                <a:ext cx="415" cy="501"/>
                <a:chOff x="2256" y="2214"/>
                <a:chExt cx="415" cy="501"/>
              </a:xfrm>
            </p:grpSpPr>
            <p:sp>
              <p:nvSpPr>
                <p:cNvPr id="44058" name="Rectangle 1041"/>
                <p:cNvSpPr>
                  <a:spLocks noChangeArrowheads="1"/>
                </p:cNvSpPr>
                <p:nvPr/>
              </p:nvSpPr>
              <p:spPr bwMode="auto">
                <a:xfrm>
                  <a:off x="2256" y="2334"/>
                  <a:ext cx="89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sz="2200" i="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-</a:t>
                  </a:r>
                  <a:endParaRPr lang="en-US" i="0">
                    <a:latin typeface="Liberation Sans" charset="0"/>
                  </a:endParaRPr>
                </a:p>
              </p:txBody>
            </p:sp>
            <p:sp>
              <p:nvSpPr>
                <p:cNvPr id="44059" name="Rectangle 1042"/>
                <p:cNvSpPr>
                  <a:spLocks noChangeArrowheads="1"/>
                </p:cNvSpPr>
                <p:nvPr/>
              </p:nvSpPr>
              <p:spPr bwMode="auto">
                <a:xfrm>
                  <a:off x="2400" y="2214"/>
                  <a:ext cx="243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sz="2200">
                      <a:solidFill>
                        <a:srgbClr val="003366"/>
                      </a:solidFill>
                      <a:latin typeface="Liberation Sans" charset="0"/>
                    </a:rPr>
                    <a:t>Q</a:t>
                  </a:r>
                  <a:r>
                    <a:rPr lang="en-US" sz="2200" baseline="-25000">
                      <a:solidFill>
                        <a:srgbClr val="003366"/>
                      </a:solidFill>
                      <a:latin typeface="Liberation Sans" charset="0"/>
                    </a:rPr>
                    <a:t>d</a:t>
                  </a:r>
                  <a:endParaRPr lang="en-US">
                    <a:latin typeface="Liberation Sans" charset="0"/>
                  </a:endParaRPr>
                </a:p>
              </p:txBody>
            </p:sp>
            <p:sp>
              <p:nvSpPr>
                <p:cNvPr id="44060" name="Rectangle 1043"/>
                <p:cNvSpPr>
                  <a:spLocks noChangeArrowheads="1"/>
                </p:cNvSpPr>
                <p:nvPr/>
              </p:nvSpPr>
              <p:spPr bwMode="auto">
                <a:xfrm>
                  <a:off x="2392" y="2502"/>
                  <a:ext cx="17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sz="2200">
                      <a:solidFill>
                        <a:srgbClr val="000000"/>
                      </a:solidFill>
                      <a:latin typeface="Liberation Sans" charset="0"/>
                    </a:rPr>
                    <a:t>R</a:t>
                  </a:r>
                  <a:endParaRPr lang="en-US">
                    <a:latin typeface="Liberation Sans" charset="0"/>
                  </a:endParaRPr>
                </a:p>
              </p:txBody>
            </p:sp>
            <p:sp>
              <p:nvSpPr>
                <p:cNvPr id="44061" name="Rectangle 1044"/>
                <p:cNvSpPr>
                  <a:spLocks noChangeArrowheads="1"/>
                </p:cNvSpPr>
                <p:nvPr/>
              </p:nvSpPr>
              <p:spPr bwMode="auto">
                <a:xfrm>
                  <a:off x="2520" y="2502"/>
                  <a:ext cx="15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sz="2200">
                      <a:solidFill>
                        <a:srgbClr val="DD0000"/>
                      </a:solidFill>
                      <a:latin typeface="Liberation Sans" charset="0"/>
                    </a:rPr>
                    <a:t>T</a:t>
                  </a:r>
                  <a:endParaRPr lang="en-US">
                    <a:solidFill>
                      <a:srgbClr val="DD0000"/>
                    </a:solidFill>
                    <a:latin typeface="Liberation Sans" charset="0"/>
                  </a:endParaRPr>
                </a:p>
              </p:txBody>
            </p:sp>
            <p:sp>
              <p:nvSpPr>
                <p:cNvPr id="44062" name="Line 1058"/>
                <p:cNvSpPr>
                  <a:spLocks noChangeShapeType="1"/>
                </p:cNvSpPr>
                <p:nvPr/>
              </p:nvSpPr>
              <p:spPr bwMode="auto">
                <a:xfrm>
                  <a:off x="2388" y="2459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040" name="Group 1093"/>
            <p:cNvGrpSpPr>
              <a:grpSpLocks/>
            </p:cNvGrpSpPr>
            <p:nvPr/>
          </p:nvGrpSpPr>
          <p:grpSpPr bwMode="auto">
            <a:xfrm>
              <a:off x="691" y="2241"/>
              <a:ext cx="3050" cy="1289"/>
              <a:chOff x="691" y="2241"/>
              <a:chExt cx="3050" cy="1289"/>
            </a:xfrm>
          </p:grpSpPr>
          <p:grpSp>
            <p:nvGrpSpPr>
              <p:cNvPr id="44041" name="Group 1092"/>
              <p:cNvGrpSpPr>
                <a:grpSpLocks/>
              </p:cNvGrpSpPr>
              <p:nvPr/>
            </p:nvGrpSpPr>
            <p:grpSpPr bwMode="auto">
              <a:xfrm>
                <a:off x="1006" y="2268"/>
                <a:ext cx="2735" cy="1233"/>
                <a:chOff x="748" y="2268"/>
                <a:chExt cx="2735" cy="1233"/>
              </a:xfrm>
            </p:grpSpPr>
            <p:sp>
              <p:nvSpPr>
                <p:cNvPr id="44047" name="Rectangle 1029"/>
                <p:cNvSpPr>
                  <a:spLocks noChangeArrowheads="1"/>
                </p:cNvSpPr>
                <p:nvPr/>
              </p:nvSpPr>
              <p:spPr bwMode="auto">
                <a:xfrm>
                  <a:off x="748" y="2528"/>
                  <a:ext cx="1716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sz="2000">
                      <a:solidFill>
                        <a:srgbClr val="660000"/>
                      </a:solidFill>
                      <a:latin typeface="Liberation Sans" charset="0"/>
                    </a:rPr>
                    <a:t>=</a:t>
                  </a:r>
                  <a:r>
                    <a:rPr lang="en-US" sz="2000" i="0">
                      <a:solidFill>
                        <a:srgbClr val="660000"/>
                      </a:solidFill>
                      <a:latin typeface="Liberation Sans" charset="0"/>
                    </a:rPr>
                    <a:t> pre-exponential [m</a:t>
                  </a:r>
                  <a:r>
                    <a:rPr lang="en-US" sz="2000" i="0" baseline="30000">
                      <a:solidFill>
                        <a:srgbClr val="660000"/>
                      </a:solidFill>
                      <a:latin typeface="Liberation Sans" charset="0"/>
                    </a:rPr>
                    <a:t>2</a:t>
                  </a:r>
                  <a:r>
                    <a:rPr lang="en-US" sz="2000" i="0">
                      <a:solidFill>
                        <a:srgbClr val="660000"/>
                      </a:solidFill>
                      <a:latin typeface="Liberation Sans" charset="0"/>
                    </a:rPr>
                    <a:t>/s]</a:t>
                  </a:r>
                </a:p>
              </p:txBody>
            </p:sp>
            <p:sp>
              <p:nvSpPr>
                <p:cNvPr id="44048" name="Rectangle 1052"/>
                <p:cNvSpPr>
                  <a:spLocks noChangeArrowheads="1"/>
                </p:cNvSpPr>
                <p:nvPr/>
              </p:nvSpPr>
              <p:spPr bwMode="auto">
                <a:xfrm>
                  <a:off x="748" y="2268"/>
                  <a:ext cx="194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sz="2000" i="0">
                      <a:solidFill>
                        <a:srgbClr val="006600"/>
                      </a:solidFill>
                      <a:latin typeface="Liberation Sans" charset="0"/>
                    </a:rPr>
                    <a:t>= diffusion coefficient [m</a:t>
                  </a:r>
                  <a:r>
                    <a:rPr lang="en-US" sz="2000" i="0" baseline="30000">
                      <a:solidFill>
                        <a:srgbClr val="006600"/>
                      </a:solidFill>
                      <a:latin typeface="Liberation Sans" charset="0"/>
                    </a:rPr>
                    <a:t>2</a:t>
                  </a:r>
                  <a:r>
                    <a:rPr lang="en-US" sz="2000" i="0">
                      <a:solidFill>
                        <a:srgbClr val="006600"/>
                      </a:solidFill>
                      <a:latin typeface="Liberation Sans" charset="0"/>
                    </a:rPr>
                    <a:t>/s]</a:t>
                  </a:r>
                </a:p>
              </p:txBody>
            </p:sp>
            <p:sp>
              <p:nvSpPr>
                <p:cNvPr id="44049" name="Rectangle 1032"/>
                <p:cNvSpPr>
                  <a:spLocks noChangeArrowheads="1"/>
                </p:cNvSpPr>
                <p:nvPr/>
              </p:nvSpPr>
              <p:spPr bwMode="auto">
                <a:xfrm>
                  <a:off x="748" y="2788"/>
                  <a:ext cx="273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sz="2000" i="0">
                      <a:solidFill>
                        <a:srgbClr val="003366"/>
                      </a:solidFill>
                      <a:latin typeface="Liberation Sans" charset="0"/>
                    </a:rPr>
                    <a:t>= activation energy [J/mol or eV/atom] </a:t>
                  </a:r>
                  <a:endParaRPr lang="en-US" sz="2000" i="0">
                    <a:latin typeface="Liberation Sans" charset="0"/>
                  </a:endParaRPr>
                </a:p>
              </p:txBody>
            </p:sp>
            <p:sp>
              <p:nvSpPr>
                <p:cNvPr id="44050" name="Rectangle 1070"/>
                <p:cNvSpPr>
                  <a:spLocks noChangeArrowheads="1"/>
                </p:cNvSpPr>
                <p:nvPr/>
              </p:nvSpPr>
              <p:spPr bwMode="auto">
                <a:xfrm>
                  <a:off x="748" y="3048"/>
                  <a:ext cx="216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sz="2000" i="0">
                      <a:solidFill>
                        <a:srgbClr val="000000"/>
                      </a:solidFill>
                      <a:latin typeface="Liberation Sans" charset="0"/>
                    </a:rPr>
                    <a:t>= gas constant [8.314 J/mol-K]</a:t>
                  </a:r>
                  <a:endParaRPr lang="en-US" sz="2000" i="0">
                    <a:latin typeface="Liberation Sans" charset="0"/>
                  </a:endParaRPr>
                </a:p>
              </p:txBody>
            </p:sp>
            <p:sp>
              <p:nvSpPr>
                <p:cNvPr id="44051" name="Rectangle 1086"/>
                <p:cNvSpPr>
                  <a:spLocks noChangeArrowheads="1"/>
                </p:cNvSpPr>
                <p:nvPr/>
              </p:nvSpPr>
              <p:spPr bwMode="auto">
                <a:xfrm>
                  <a:off x="748" y="3309"/>
                  <a:ext cx="189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sz="2000" i="0">
                      <a:solidFill>
                        <a:srgbClr val="DD0000"/>
                      </a:solidFill>
                      <a:latin typeface="Liberation Sans" charset="0"/>
                    </a:rPr>
                    <a:t>= absolute temperature [K]</a:t>
                  </a:r>
                  <a:endParaRPr lang="en-US" sz="2000" i="0">
                    <a:solidFill>
                      <a:srgbClr val="006600"/>
                    </a:solidFill>
                    <a:latin typeface="Liberation Sans" charset="0"/>
                  </a:endParaRPr>
                </a:p>
              </p:txBody>
            </p:sp>
          </p:grpSp>
          <p:sp>
            <p:nvSpPr>
              <p:cNvPr id="44042" name="Rectangle 1087"/>
              <p:cNvSpPr>
                <a:spLocks noChangeArrowheads="1"/>
              </p:cNvSpPr>
              <p:nvPr/>
            </p:nvSpPr>
            <p:spPr bwMode="auto">
              <a:xfrm>
                <a:off x="702" y="2241"/>
                <a:ext cx="27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2000">
                    <a:solidFill>
                      <a:srgbClr val="006600"/>
                    </a:solidFill>
                    <a:latin typeface="Liberation Sans" charset="0"/>
                  </a:rPr>
                  <a:t>D</a:t>
                </a:r>
              </a:p>
            </p:txBody>
          </p:sp>
          <p:sp>
            <p:nvSpPr>
              <p:cNvPr id="44043" name="Rectangle 1088"/>
              <p:cNvSpPr>
                <a:spLocks noChangeArrowheads="1"/>
              </p:cNvSpPr>
              <p:nvPr/>
            </p:nvSpPr>
            <p:spPr bwMode="auto">
              <a:xfrm>
                <a:off x="691" y="2495"/>
                <a:ext cx="32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2000">
                    <a:solidFill>
                      <a:srgbClr val="660000"/>
                    </a:solidFill>
                    <a:latin typeface="Liberation Sans" charset="0"/>
                  </a:rPr>
                  <a:t>D</a:t>
                </a:r>
                <a:r>
                  <a:rPr lang="en-US" sz="2000" baseline="-25000">
                    <a:solidFill>
                      <a:srgbClr val="660000"/>
                    </a:solidFill>
                    <a:latin typeface="Liberation Sans" charset="0"/>
                  </a:rPr>
                  <a:t>o</a:t>
                </a:r>
              </a:p>
            </p:txBody>
          </p:sp>
          <p:sp>
            <p:nvSpPr>
              <p:cNvPr id="44044" name="Rectangle 1089"/>
              <p:cNvSpPr>
                <a:spLocks noChangeArrowheads="1"/>
              </p:cNvSpPr>
              <p:nvPr/>
            </p:nvSpPr>
            <p:spPr bwMode="auto">
              <a:xfrm>
                <a:off x="694" y="2755"/>
                <a:ext cx="33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2000">
                    <a:solidFill>
                      <a:srgbClr val="003366"/>
                    </a:solidFill>
                    <a:latin typeface="Liberation Sans" charset="0"/>
                  </a:rPr>
                  <a:t>Q</a:t>
                </a:r>
                <a:r>
                  <a:rPr lang="en-US" sz="2000" baseline="-25000">
                    <a:solidFill>
                      <a:srgbClr val="003366"/>
                    </a:solidFill>
                    <a:latin typeface="Liberation Sans" charset="0"/>
                  </a:rPr>
                  <a:t>d</a:t>
                </a:r>
              </a:p>
            </p:txBody>
          </p:sp>
          <p:sp>
            <p:nvSpPr>
              <p:cNvPr id="44045" name="Rectangle 1090"/>
              <p:cNvSpPr>
                <a:spLocks noChangeArrowheads="1"/>
              </p:cNvSpPr>
              <p:nvPr/>
            </p:nvSpPr>
            <p:spPr bwMode="auto">
              <a:xfrm>
                <a:off x="693" y="3019"/>
                <a:ext cx="27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2000">
                    <a:solidFill>
                      <a:srgbClr val="000000"/>
                    </a:solidFill>
                    <a:latin typeface="Liberation Sans" charset="0"/>
                  </a:rPr>
                  <a:t>R</a:t>
                </a:r>
              </a:p>
            </p:txBody>
          </p:sp>
          <p:sp>
            <p:nvSpPr>
              <p:cNvPr id="44046" name="Rectangle 1091"/>
              <p:cNvSpPr>
                <a:spLocks noChangeArrowheads="1"/>
              </p:cNvSpPr>
              <p:nvPr/>
            </p:nvSpPr>
            <p:spPr bwMode="auto">
              <a:xfrm>
                <a:off x="695" y="3278"/>
                <a:ext cx="25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2000">
                    <a:solidFill>
                      <a:srgbClr val="DD0000"/>
                    </a:solidFill>
                    <a:latin typeface="Liberation Sans" charset="0"/>
                  </a:rPr>
                  <a:t>T</a:t>
                </a:r>
              </a:p>
            </p:txBody>
          </p:sp>
        </p:grpSp>
      </p:grpSp>
      <p:sp>
        <p:nvSpPr>
          <p:cNvPr id="44037" name="AutoShape 215"/>
          <p:cNvSpPr>
            <a:spLocks/>
          </p:cNvSpPr>
          <p:nvPr/>
        </p:nvSpPr>
        <p:spPr bwMode="auto">
          <a:xfrm flipH="1">
            <a:off x="5208588" y="2463800"/>
            <a:ext cx="77787" cy="736600"/>
          </a:xfrm>
          <a:prstGeom prst="leftBracket">
            <a:avLst>
              <a:gd name="adj" fmla="val 1793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44038" name="AutoShape 215"/>
          <p:cNvSpPr>
            <a:spLocks/>
          </p:cNvSpPr>
          <p:nvPr/>
        </p:nvSpPr>
        <p:spPr bwMode="auto">
          <a:xfrm>
            <a:off x="4510088" y="2463800"/>
            <a:ext cx="77787" cy="736600"/>
          </a:xfrm>
          <a:prstGeom prst="leftBracket">
            <a:avLst>
              <a:gd name="adj" fmla="val 1793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76C07A8-4405-41D7-890A-846C1BB8B699}" type="slidenum">
              <a:rPr lang="en-US" sz="1200" i="0">
                <a:latin typeface="Liberation Sans" charset="0"/>
              </a:rPr>
              <a:pPr/>
              <a:t>15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Liberation Sans" charset="0"/>
              </a:rPr>
              <a:t>Diffusion and Temperature</a:t>
            </a:r>
          </a:p>
        </p:txBody>
      </p:sp>
      <p:sp>
        <p:nvSpPr>
          <p:cNvPr id="46083" name="Rectangle 1030"/>
          <p:cNvSpPr>
            <a:spLocks noChangeArrowheads="1"/>
          </p:cNvSpPr>
          <p:nvPr/>
        </p:nvSpPr>
        <p:spPr bwMode="auto">
          <a:xfrm>
            <a:off x="528638" y="5659438"/>
            <a:ext cx="4800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Liberation Sans" charset="0"/>
              </a:rPr>
              <a:t>Adapted from Fig. 5.7, </a:t>
            </a:r>
            <a:r>
              <a:rPr lang="en-US" sz="1200">
                <a:solidFill>
                  <a:srgbClr val="000000"/>
                </a:solidFill>
                <a:latin typeface="Liberation Sans" charset="0"/>
              </a:rPr>
              <a:t>Callister &amp; Rethwisch 9e</a:t>
            </a:r>
            <a:r>
              <a:rPr lang="en-US" sz="1200" i="0">
                <a:solidFill>
                  <a:srgbClr val="000000"/>
                </a:solidFill>
                <a:latin typeface="Liberation Sans" charset="0"/>
              </a:rPr>
              <a:t>.  </a:t>
            </a:r>
            <a:br>
              <a:rPr lang="en-US" sz="1200" i="0">
                <a:solidFill>
                  <a:srgbClr val="000000"/>
                </a:solidFill>
                <a:latin typeface="Liberation Sans" charset="0"/>
              </a:rPr>
            </a:br>
            <a:r>
              <a:rPr lang="en-US" sz="1000" i="0">
                <a:solidFill>
                  <a:srgbClr val="000000"/>
                </a:solidFill>
                <a:latin typeface="Liberation Sans" charset="0"/>
              </a:rPr>
              <a:t>(Data for Fig. 5.7 taken from E.A. Brandes and G.B. Brook (Ed.) </a:t>
            </a:r>
            <a:r>
              <a:rPr lang="en-US" sz="1000">
                <a:solidFill>
                  <a:srgbClr val="000000"/>
                </a:solidFill>
                <a:latin typeface="Liberation Sans" charset="0"/>
              </a:rPr>
              <a:t>Smithells Metals Reference Book</a:t>
            </a:r>
            <a:r>
              <a:rPr lang="en-US" sz="1000" i="0">
                <a:solidFill>
                  <a:srgbClr val="000000"/>
                </a:solidFill>
                <a:latin typeface="Liberation Sans" charset="0"/>
              </a:rPr>
              <a:t>, 7th ed., Butterworth-Heinemann, Oxford, 1992.)</a:t>
            </a:r>
          </a:p>
        </p:txBody>
      </p:sp>
      <p:sp>
        <p:nvSpPr>
          <p:cNvPr id="46084" name="Rectangle 1087"/>
          <p:cNvSpPr>
            <a:spLocks noChangeArrowheads="1"/>
          </p:cNvSpPr>
          <p:nvPr/>
        </p:nvSpPr>
        <p:spPr bwMode="auto">
          <a:xfrm>
            <a:off x="679450" y="1230313"/>
            <a:ext cx="5176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>
                <a:solidFill>
                  <a:srgbClr val="006600"/>
                </a:solidFill>
                <a:latin typeface="Liberation Sans" charset="0"/>
              </a:rPr>
              <a:t>D</a:t>
            </a:r>
            <a:r>
              <a:rPr lang="en-US" i="0">
                <a:solidFill>
                  <a:srgbClr val="006600"/>
                </a:solidFill>
                <a:latin typeface="Liberation Sans" charset="0"/>
              </a:rPr>
              <a:t> has exponential dependence on </a:t>
            </a:r>
            <a:r>
              <a:rPr lang="en-US">
                <a:solidFill>
                  <a:srgbClr val="006600"/>
                </a:solidFill>
                <a:latin typeface="Liberation Sans" charset="0"/>
              </a:rPr>
              <a:t>T</a:t>
            </a:r>
            <a:endParaRPr lang="en-US" i="0">
              <a:solidFill>
                <a:srgbClr val="006600"/>
              </a:solidFill>
              <a:latin typeface="Liberation Sans" charset="0"/>
            </a:endParaRPr>
          </a:p>
        </p:txBody>
      </p:sp>
      <p:grpSp>
        <p:nvGrpSpPr>
          <p:cNvPr id="2" name="Group 1113"/>
          <p:cNvGrpSpPr>
            <a:grpSpLocks/>
          </p:cNvGrpSpPr>
          <p:nvPr/>
        </p:nvGrpSpPr>
        <p:grpSpPr bwMode="auto">
          <a:xfrm>
            <a:off x="5056188" y="2944813"/>
            <a:ext cx="3590925" cy="1333500"/>
            <a:chOff x="3185" y="1855"/>
            <a:chExt cx="2262" cy="840"/>
          </a:xfrm>
        </p:grpSpPr>
        <p:sp>
          <p:nvSpPr>
            <p:cNvPr id="46122" name="Rectangle 1088"/>
            <p:cNvSpPr>
              <a:spLocks noChangeArrowheads="1"/>
            </p:cNvSpPr>
            <p:nvPr/>
          </p:nvSpPr>
          <p:spPr bwMode="auto">
            <a:xfrm>
              <a:off x="3185" y="1855"/>
              <a:ext cx="1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>
                  <a:solidFill>
                    <a:srgbClr val="006600"/>
                  </a:solidFill>
                  <a:latin typeface="Liberation Sans" charset="0"/>
                </a:rPr>
                <a:t>D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46123" name="Rectangle 1089"/>
            <p:cNvSpPr>
              <a:spLocks noChangeArrowheads="1"/>
            </p:cNvSpPr>
            <p:nvPr/>
          </p:nvSpPr>
          <p:spPr bwMode="auto">
            <a:xfrm>
              <a:off x="3305" y="1887"/>
              <a:ext cx="68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solidFill>
                    <a:srgbClr val="006600"/>
                  </a:solidFill>
                  <a:latin typeface="Liberation Sans" charset="0"/>
                </a:rPr>
                <a:t>interstitial </a:t>
              </a:r>
              <a:endParaRPr lang="en-US" i="0">
                <a:latin typeface="Liberation Sans" charset="0"/>
              </a:endParaRPr>
            </a:p>
          </p:txBody>
        </p:sp>
        <p:sp>
          <p:nvSpPr>
            <p:cNvPr id="46124" name="Rectangle 1090"/>
            <p:cNvSpPr>
              <a:spLocks noChangeArrowheads="1"/>
            </p:cNvSpPr>
            <p:nvPr/>
          </p:nvSpPr>
          <p:spPr bwMode="auto">
            <a:xfrm>
              <a:off x="4129" y="1855"/>
              <a:ext cx="42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solidFill>
                    <a:srgbClr val="006600"/>
                  </a:solidFill>
                  <a:latin typeface="Liberation Sans" charset="0"/>
                </a:rPr>
                <a:t>&gt;&gt;  </a:t>
              </a:r>
              <a:r>
                <a:rPr lang="en-US" sz="2000">
                  <a:solidFill>
                    <a:srgbClr val="006600"/>
                  </a:solidFill>
                  <a:latin typeface="Liberation Sans" charset="0"/>
                </a:rPr>
                <a:t>D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46125" name="Rectangle 1091"/>
            <p:cNvSpPr>
              <a:spLocks noChangeArrowheads="1"/>
            </p:cNvSpPr>
            <p:nvPr/>
          </p:nvSpPr>
          <p:spPr bwMode="auto">
            <a:xfrm>
              <a:off x="4513" y="1887"/>
              <a:ext cx="9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solidFill>
                    <a:srgbClr val="006600"/>
                  </a:solidFill>
                  <a:latin typeface="Liberation Sans" charset="0"/>
                </a:rPr>
                <a:t>substitutional</a:t>
              </a:r>
              <a:endParaRPr lang="en-US" i="0">
                <a:latin typeface="Liberation Sans" charset="0"/>
              </a:endParaRPr>
            </a:p>
          </p:txBody>
        </p:sp>
        <p:grpSp>
          <p:nvGrpSpPr>
            <p:cNvPr id="46126" name="Group 1110"/>
            <p:cNvGrpSpPr>
              <a:grpSpLocks/>
            </p:cNvGrpSpPr>
            <p:nvPr/>
          </p:nvGrpSpPr>
          <p:grpSpPr bwMode="auto">
            <a:xfrm>
              <a:off x="3329" y="2149"/>
              <a:ext cx="670" cy="378"/>
              <a:chOff x="3329" y="1814"/>
              <a:chExt cx="670" cy="378"/>
            </a:xfrm>
          </p:grpSpPr>
          <p:sp>
            <p:nvSpPr>
              <p:cNvPr id="46131" name="Rectangle 1092"/>
              <p:cNvSpPr>
                <a:spLocks noChangeArrowheads="1"/>
              </p:cNvSpPr>
              <p:nvPr/>
            </p:nvSpPr>
            <p:spPr bwMode="auto">
              <a:xfrm>
                <a:off x="3329" y="1814"/>
                <a:ext cx="67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2000" i="0">
                    <a:solidFill>
                      <a:srgbClr val="3366FF"/>
                    </a:solidFill>
                    <a:latin typeface="Liberation Sans" charset="0"/>
                  </a:rPr>
                  <a:t>C in </a:t>
                </a:r>
                <a:r>
                  <a:rPr lang="en-US" sz="2000">
                    <a:solidFill>
                      <a:srgbClr val="3366FF"/>
                    </a:solidFill>
                    <a:latin typeface="Liberation Sans" charset="0"/>
                  </a:rPr>
                  <a:t>α</a:t>
                </a:r>
                <a:r>
                  <a:rPr lang="en-US" sz="2000" i="0">
                    <a:solidFill>
                      <a:srgbClr val="3366FF"/>
                    </a:solidFill>
                    <a:latin typeface="Liberation Sans" charset="0"/>
                  </a:rPr>
                  <a:t>-Fe</a:t>
                </a:r>
                <a:endParaRPr lang="en-US" i="0">
                  <a:latin typeface="Liberation Sans" charset="0"/>
                </a:endParaRPr>
              </a:p>
            </p:txBody>
          </p:sp>
          <p:sp>
            <p:nvSpPr>
              <p:cNvPr id="46132" name="Rectangle 1093"/>
              <p:cNvSpPr>
                <a:spLocks noChangeArrowheads="1"/>
              </p:cNvSpPr>
              <p:nvPr/>
            </p:nvSpPr>
            <p:spPr bwMode="auto">
              <a:xfrm>
                <a:off x="3329" y="1998"/>
                <a:ext cx="65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2000" i="0">
                    <a:solidFill>
                      <a:srgbClr val="9933FF"/>
                    </a:solidFill>
                    <a:latin typeface="Liberation Sans" charset="0"/>
                  </a:rPr>
                  <a:t>C in </a:t>
                </a:r>
                <a:r>
                  <a:rPr lang="en-US" sz="2000">
                    <a:solidFill>
                      <a:srgbClr val="9933FF"/>
                    </a:solidFill>
                    <a:latin typeface="Liberation Serif" charset="0"/>
                  </a:rPr>
                  <a:t>γ</a:t>
                </a:r>
                <a:r>
                  <a:rPr lang="en-US" sz="2000" i="0">
                    <a:solidFill>
                      <a:srgbClr val="9933FF"/>
                    </a:solidFill>
                    <a:latin typeface="Liberation Sans" charset="0"/>
                  </a:rPr>
                  <a:t>-Fe</a:t>
                </a:r>
                <a:endParaRPr lang="en-US" i="0">
                  <a:latin typeface="Liberation Sans" charset="0"/>
                </a:endParaRPr>
              </a:p>
            </p:txBody>
          </p:sp>
        </p:grpSp>
        <p:grpSp>
          <p:nvGrpSpPr>
            <p:cNvPr id="46127" name="Group 1109"/>
            <p:cNvGrpSpPr>
              <a:grpSpLocks/>
            </p:cNvGrpSpPr>
            <p:nvPr/>
          </p:nvGrpSpPr>
          <p:grpSpPr bwMode="auto">
            <a:xfrm>
              <a:off x="4569" y="2149"/>
              <a:ext cx="748" cy="546"/>
              <a:chOff x="4569" y="1974"/>
              <a:chExt cx="748" cy="546"/>
            </a:xfrm>
          </p:grpSpPr>
          <p:sp>
            <p:nvSpPr>
              <p:cNvPr id="46128" name="Rectangle 1094"/>
              <p:cNvSpPr>
                <a:spLocks noChangeArrowheads="1"/>
              </p:cNvSpPr>
              <p:nvPr/>
            </p:nvSpPr>
            <p:spPr bwMode="auto">
              <a:xfrm>
                <a:off x="4569" y="1974"/>
                <a:ext cx="4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2000" i="0">
                    <a:solidFill>
                      <a:srgbClr val="DD0000"/>
                    </a:solidFill>
                    <a:latin typeface="Liberation Sans" charset="0"/>
                  </a:rPr>
                  <a:t>Al in Al</a:t>
                </a:r>
                <a:endParaRPr lang="en-US" i="0">
                  <a:solidFill>
                    <a:srgbClr val="DD0000"/>
                  </a:solidFill>
                  <a:latin typeface="Liberation Sans" charset="0"/>
                </a:endParaRPr>
              </a:p>
            </p:txBody>
          </p:sp>
          <p:sp>
            <p:nvSpPr>
              <p:cNvPr id="46129" name="Rectangle 1097"/>
              <p:cNvSpPr>
                <a:spLocks noChangeArrowheads="1"/>
              </p:cNvSpPr>
              <p:nvPr/>
            </p:nvSpPr>
            <p:spPr bwMode="auto">
              <a:xfrm>
                <a:off x="4569" y="2150"/>
                <a:ext cx="74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2000" i="0">
                    <a:solidFill>
                      <a:srgbClr val="FF6666"/>
                    </a:solidFill>
                    <a:latin typeface="Liberation Sans" charset="0"/>
                  </a:rPr>
                  <a:t>Fe in </a:t>
                </a:r>
                <a:r>
                  <a:rPr lang="en-US" sz="2000">
                    <a:solidFill>
                      <a:srgbClr val="FF6666"/>
                    </a:solidFill>
                    <a:latin typeface="Liberation Sans" charset="0"/>
                  </a:rPr>
                  <a:t>α</a:t>
                </a:r>
                <a:r>
                  <a:rPr lang="en-US" sz="2000" i="0">
                    <a:solidFill>
                      <a:srgbClr val="FF6666"/>
                    </a:solidFill>
                    <a:latin typeface="Liberation Sans" charset="0"/>
                  </a:rPr>
                  <a:t>-Fe</a:t>
                </a:r>
                <a:endParaRPr lang="en-US" i="0">
                  <a:latin typeface="Liberation Sans" charset="0"/>
                </a:endParaRPr>
              </a:p>
            </p:txBody>
          </p:sp>
          <p:sp>
            <p:nvSpPr>
              <p:cNvPr id="46130" name="Rectangle 1098"/>
              <p:cNvSpPr>
                <a:spLocks noChangeArrowheads="1"/>
              </p:cNvSpPr>
              <p:nvPr/>
            </p:nvSpPr>
            <p:spPr bwMode="auto">
              <a:xfrm>
                <a:off x="4569" y="2326"/>
                <a:ext cx="72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sz="2000" i="0">
                    <a:solidFill>
                      <a:srgbClr val="444444"/>
                    </a:solidFill>
                    <a:latin typeface="Liberation Sans" charset="0"/>
                  </a:rPr>
                  <a:t>Fe in </a:t>
                </a:r>
                <a:r>
                  <a:rPr lang="en-US" sz="2000">
                    <a:solidFill>
                      <a:srgbClr val="444444"/>
                    </a:solidFill>
                    <a:latin typeface="Liberation Serif" charset="0"/>
                  </a:rPr>
                  <a:t>γ</a:t>
                </a:r>
                <a:r>
                  <a:rPr lang="en-US" sz="2000" i="0">
                    <a:solidFill>
                      <a:srgbClr val="444444"/>
                    </a:solidFill>
                    <a:latin typeface="Liberation Sans" charset="0"/>
                  </a:rPr>
                  <a:t>-Fe</a:t>
                </a:r>
                <a:endParaRPr lang="en-US" i="0">
                  <a:latin typeface="Liberation Sans" charset="0"/>
                </a:endParaRPr>
              </a:p>
            </p:txBody>
          </p:sp>
        </p:grpSp>
      </p:grpSp>
      <p:grpSp>
        <p:nvGrpSpPr>
          <p:cNvPr id="46086" name="Group 1112"/>
          <p:cNvGrpSpPr>
            <a:grpSpLocks/>
          </p:cNvGrpSpPr>
          <p:nvPr/>
        </p:nvGrpSpPr>
        <p:grpSpPr bwMode="auto">
          <a:xfrm>
            <a:off x="387350" y="1931988"/>
            <a:ext cx="5233988" cy="3395662"/>
            <a:chOff x="244" y="1217"/>
            <a:chExt cx="3297" cy="2139"/>
          </a:xfrm>
        </p:grpSpPr>
        <p:sp>
          <p:nvSpPr>
            <p:cNvPr id="46087" name="Rectangle 1032"/>
            <p:cNvSpPr>
              <a:spLocks noChangeArrowheads="1"/>
            </p:cNvSpPr>
            <p:nvPr/>
          </p:nvSpPr>
          <p:spPr bwMode="auto">
            <a:xfrm>
              <a:off x="2881" y="3134"/>
              <a:ext cx="6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solidFill>
                    <a:srgbClr val="000000"/>
                  </a:solidFill>
                  <a:latin typeface="Liberation Sans" charset="0"/>
                </a:rPr>
                <a:t>1000</a:t>
              </a:r>
              <a:r>
                <a:rPr lang="en-US" sz="800" i="0">
                  <a:solidFill>
                    <a:srgbClr val="000000"/>
                  </a:solidFill>
                  <a:latin typeface="Liberation Sans" charset="0"/>
                </a:rPr>
                <a:t> </a:t>
              </a:r>
              <a:r>
                <a:rPr lang="en-US" sz="2000" i="0">
                  <a:solidFill>
                    <a:srgbClr val="000000"/>
                  </a:solidFill>
                  <a:latin typeface="Liberation Sans" charset="0"/>
                </a:rPr>
                <a:t>K/</a:t>
              </a:r>
              <a:r>
                <a:rPr lang="en-US" sz="2000">
                  <a:solidFill>
                    <a:srgbClr val="000000"/>
                  </a:solidFill>
                  <a:latin typeface="Liberation Sans" charset="0"/>
                </a:rPr>
                <a:t>T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46088" name="Rectangle 1033"/>
            <p:cNvSpPr>
              <a:spLocks noChangeArrowheads="1"/>
            </p:cNvSpPr>
            <p:nvPr/>
          </p:nvSpPr>
          <p:spPr bwMode="auto">
            <a:xfrm>
              <a:off x="244" y="1798"/>
              <a:ext cx="59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>
                  <a:solidFill>
                    <a:srgbClr val="008800"/>
                  </a:solidFill>
                  <a:latin typeface="Liberation Sans" charset="0"/>
                </a:rPr>
                <a:t>D</a:t>
              </a:r>
              <a:r>
                <a:rPr lang="en-US" sz="2000" i="0">
                  <a:solidFill>
                    <a:srgbClr val="008800"/>
                  </a:solidFill>
                  <a:latin typeface="Liberation Sans" charset="0"/>
                </a:rPr>
                <a:t> (m</a:t>
              </a:r>
              <a:r>
                <a:rPr lang="en-US" sz="2000" i="0" baseline="30000">
                  <a:solidFill>
                    <a:srgbClr val="008800"/>
                  </a:solidFill>
                  <a:latin typeface="Liberation Sans" charset="0"/>
                </a:rPr>
                <a:t>2</a:t>
              </a:r>
              <a:r>
                <a:rPr lang="en-US" sz="2000" i="0">
                  <a:solidFill>
                    <a:srgbClr val="008800"/>
                  </a:solidFill>
                  <a:latin typeface="Liberation Sans" charset="0"/>
                </a:rPr>
                <a:t>/s)</a:t>
              </a:r>
              <a:endParaRPr lang="en-US" i="0">
                <a:latin typeface="Liberation Sans" charset="0"/>
              </a:endParaRPr>
            </a:p>
          </p:txBody>
        </p:sp>
        <p:sp>
          <p:nvSpPr>
            <p:cNvPr id="46089" name="Line 1034"/>
            <p:cNvSpPr>
              <a:spLocks noChangeShapeType="1"/>
            </p:cNvSpPr>
            <p:nvPr/>
          </p:nvSpPr>
          <p:spPr bwMode="auto">
            <a:xfrm>
              <a:off x="1582" y="1791"/>
              <a:ext cx="1006" cy="47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Line 1035"/>
            <p:cNvSpPr>
              <a:spLocks noChangeShapeType="1"/>
            </p:cNvSpPr>
            <p:nvPr/>
          </p:nvSpPr>
          <p:spPr bwMode="auto">
            <a:xfrm>
              <a:off x="1873" y="2084"/>
              <a:ext cx="820" cy="930"/>
            </a:xfrm>
            <a:prstGeom prst="line">
              <a:avLst/>
            </a:prstGeom>
            <a:noFill/>
            <a:ln w="28575">
              <a:solidFill>
                <a:srgbClr val="DD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1" name="Line 1036"/>
            <p:cNvSpPr>
              <a:spLocks noChangeShapeType="1"/>
            </p:cNvSpPr>
            <p:nvPr/>
          </p:nvSpPr>
          <p:spPr bwMode="auto">
            <a:xfrm>
              <a:off x="1446" y="1881"/>
              <a:ext cx="153" cy="143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Line 1038"/>
            <p:cNvSpPr>
              <a:spLocks noChangeShapeType="1"/>
            </p:cNvSpPr>
            <p:nvPr/>
          </p:nvSpPr>
          <p:spPr bwMode="auto">
            <a:xfrm>
              <a:off x="1421" y="2121"/>
              <a:ext cx="452" cy="548"/>
            </a:xfrm>
            <a:prstGeom prst="line">
              <a:avLst/>
            </a:prstGeom>
            <a:noFill/>
            <a:ln w="28575">
              <a:solidFill>
                <a:srgbClr val="FF66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Line 1040"/>
            <p:cNvSpPr>
              <a:spLocks noChangeShapeType="1"/>
            </p:cNvSpPr>
            <p:nvPr/>
          </p:nvSpPr>
          <p:spPr bwMode="auto">
            <a:xfrm>
              <a:off x="1285" y="2294"/>
              <a:ext cx="93" cy="158"/>
            </a:xfrm>
            <a:prstGeom prst="line">
              <a:avLst/>
            </a:prstGeom>
            <a:noFill/>
            <a:ln w="28575">
              <a:solidFill>
                <a:srgbClr val="44444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Rectangle 1041"/>
            <p:cNvSpPr>
              <a:spLocks noChangeArrowheads="1"/>
            </p:cNvSpPr>
            <p:nvPr/>
          </p:nvSpPr>
          <p:spPr bwMode="auto">
            <a:xfrm rot="1504511">
              <a:off x="1994" y="1942"/>
              <a:ext cx="54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600" i="0">
                  <a:solidFill>
                    <a:srgbClr val="3366FF"/>
                  </a:solidFill>
                  <a:latin typeface="Liberation Sans" charset="0"/>
                </a:rPr>
                <a:t>C in α-Fe </a:t>
              </a:r>
              <a:endParaRPr lang="en-US" sz="1600" i="0">
                <a:latin typeface="Liberation Sans" charset="0"/>
              </a:endParaRPr>
            </a:p>
          </p:txBody>
        </p:sp>
        <p:sp>
          <p:nvSpPr>
            <p:cNvPr id="46095" name="Rectangle 1044"/>
            <p:cNvSpPr>
              <a:spLocks noChangeArrowheads="1"/>
            </p:cNvSpPr>
            <p:nvPr/>
          </p:nvSpPr>
          <p:spPr bwMode="auto">
            <a:xfrm rot="2700000">
              <a:off x="1306" y="1810"/>
              <a:ext cx="51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600" i="0">
                  <a:solidFill>
                    <a:srgbClr val="9933FF"/>
                  </a:solidFill>
                  <a:latin typeface="Liberation Sans" charset="0"/>
                </a:rPr>
                <a:t>C in </a:t>
              </a:r>
              <a:r>
                <a:rPr lang="en-US" sz="1600" i="0">
                  <a:solidFill>
                    <a:srgbClr val="9933FF"/>
                  </a:solidFill>
                  <a:latin typeface="Symbol" panose="05050102010706020507" pitchFamily="18" charset="2"/>
                </a:rPr>
                <a:t>g</a:t>
              </a:r>
              <a:r>
                <a:rPr lang="en-US" sz="1600" i="0">
                  <a:solidFill>
                    <a:srgbClr val="9933FF"/>
                  </a:solidFill>
                  <a:latin typeface="Liberation Sans" charset="0"/>
                </a:rPr>
                <a:t>-Fe </a:t>
              </a:r>
              <a:endParaRPr lang="en-US" sz="1600" i="0">
                <a:latin typeface="Liberation Sans" charset="0"/>
              </a:endParaRPr>
            </a:p>
          </p:txBody>
        </p:sp>
        <p:sp>
          <p:nvSpPr>
            <p:cNvPr id="46096" name="Rectangle 1047"/>
            <p:cNvSpPr>
              <a:spLocks noChangeArrowheads="1"/>
            </p:cNvSpPr>
            <p:nvPr/>
          </p:nvSpPr>
          <p:spPr bwMode="auto">
            <a:xfrm rot="2997275">
              <a:off x="2221" y="2503"/>
              <a:ext cx="3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600" i="0">
                  <a:solidFill>
                    <a:srgbClr val="DD0000"/>
                  </a:solidFill>
                  <a:latin typeface="Liberation Sans" charset="0"/>
                </a:rPr>
                <a:t>Al in Al</a:t>
              </a:r>
            </a:p>
          </p:txBody>
        </p:sp>
        <p:sp>
          <p:nvSpPr>
            <p:cNvPr id="46097" name="Rectangle 1050"/>
            <p:cNvSpPr>
              <a:spLocks noChangeArrowheads="1"/>
            </p:cNvSpPr>
            <p:nvPr/>
          </p:nvSpPr>
          <p:spPr bwMode="auto">
            <a:xfrm rot="3038220">
              <a:off x="1472" y="2343"/>
              <a:ext cx="5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600" i="0">
                  <a:solidFill>
                    <a:srgbClr val="FF6666"/>
                  </a:solidFill>
                  <a:latin typeface="Liberation Sans" charset="0"/>
                </a:rPr>
                <a:t>Fe in α-Fe </a:t>
              </a:r>
              <a:endParaRPr lang="en-US" sz="1600" i="0">
                <a:latin typeface="Liberation Sans" charset="0"/>
              </a:endParaRPr>
            </a:p>
          </p:txBody>
        </p:sp>
        <p:sp>
          <p:nvSpPr>
            <p:cNvPr id="46098" name="Rectangle 1053"/>
            <p:cNvSpPr>
              <a:spLocks noChangeArrowheads="1"/>
            </p:cNvSpPr>
            <p:nvPr/>
          </p:nvSpPr>
          <p:spPr bwMode="auto">
            <a:xfrm rot="3631367">
              <a:off x="1195" y="2435"/>
              <a:ext cx="59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600" i="0">
                  <a:solidFill>
                    <a:srgbClr val="555555"/>
                  </a:solidFill>
                  <a:latin typeface="Liberation Sans" charset="0"/>
                </a:rPr>
                <a:t>Fe in γ-Fe </a:t>
              </a:r>
              <a:endParaRPr lang="en-US" sz="1600" i="0">
                <a:latin typeface="Liberation Sans" charset="0"/>
              </a:endParaRPr>
            </a:p>
          </p:txBody>
        </p:sp>
        <p:sp>
          <p:nvSpPr>
            <p:cNvPr id="46099" name="Rectangle 1056"/>
            <p:cNvSpPr>
              <a:spLocks noChangeArrowheads="1"/>
            </p:cNvSpPr>
            <p:nvPr/>
          </p:nvSpPr>
          <p:spPr bwMode="auto">
            <a:xfrm>
              <a:off x="993" y="3202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600" i="0">
                  <a:solidFill>
                    <a:srgbClr val="000000"/>
                  </a:solidFill>
                  <a:latin typeface="Liberation Sans" charset="0"/>
                </a:rPr>
                <a:t>0.5</a:t>
              </a:r>
              <a:endParaRPr lang="en-US" i="0">
                <a:latin typeface="Liberation Sans" charset="0"/>
              </a:endParaRPr>
            </a:p>
          </p:txBody>
        </p:sp>
        <p:sp>
          <p:nvSpPr>
            <p:cNvPr id="46100" name="Rectangle 1057"/>
            <p:cNvSpPr>
              <a:spLocks noChangeArrowheads="1"/>
            </p:cNvSpPr>
            <p:nvPr/>
          </p:nvSpPr>
          <p:spPr bwMode="auto">
            <a:xfrm>
              <a:off x="1642" y="3202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600" i="0">
                  <a:solidFill>
                    <a:srgbClr val="000000"/>
                  </a:solidFill>
                  <a:latin typeface="Liberation Sans" charset="0"/>
                </a:rPr>
                <a:t>1.0</a:t>
              </a:r>
              <a:endParaRPr lang="en-US" i="0">
                <a:latin typeface="Liberation Sans" charset="0"/>
              </a:endParaRPr>
            </a:p>
          </p:txBody>
        </p:sp>
        <p:sp>
          <p:nvSpPr>
            <p:cNvPr id="46101" name="Rectangle 1058"/>
            <p:cNvSpPr>
              <a:spLocks noChangeArrowheads="1"/>
            </p:cNvSpPr>
            <p:nvPr/>
          </p:nvSpPr>
          <p:spPr bwMode="auto">
            <a:xfrm>
              <a:off x="2274" y="3202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600" i="0">
                  <a:solidFill>
                    <a:srgbClr val="000000"/>
                  </a:solidFill>
                  <a:latin typeface="Liberation Sans" charset="0"/>
                </a:rPr>
                <a:t>1.5</a:t>
              </a:r>
              <a:endParaRPr lang="en-US" i="0">
                <a:latin typeface="Liberation Sans" charset="0"/>
              </a:endParaRPr>
            </a:p>
          </p:txBody>
        </p:sp>
        <p:sp>
          <p:nvSpPr>
            <p:cNvPr id="46102" name="Rectangle 1060"/>
            <p:cNvSpPr>
              <a:spLocks noChangeArrowheads="1"/>
            </p:cNvSpPr>
            <p:nvPr/>
          </p:nvSpPr>
          <p:spPr bwMode="auto">
            <a:xfrm>
              <a:off x="607" y="3041"/>
              <a:ext cx="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solidFill>
                    <a:srgbClr val="000000"/>
                  </a:solidFill>
                  <a:latin typeface="Liberation Sans" charset="0"/>
                </a:rPr>
                <a:t>10</a:t>
              </a:r>
              <a:r>
                <a:rPr lang="en-US" sz="2000" i="0" baseline="30000">
                  <a:solidFill>
                    <a:srgbClr val="000000"/>
                  </a:solidFill>
                  <a:latin typeface="Liberation Sans" charset="0"/>
                </a:rPr>
                <a:t>-20</a:t>
              </a:r>
              <a:endParaRPr lang="en-US" i="0">
                <a:latin typeface="Liberation Sans" charset="0"/>
              </a:endParaRPr>
            </a:p>
          </p:txBody>
        </p:sp>
        <p:sp>
          <p:nvSpPr>
            <p:cNvPr id="46103" name="Rectangle 1061"/>
            <p:cNvSpPr>
              <a:spLocks noChangeArrowheads="1"/>
            </p:cNvSpPr>
            <p:nvPr/>
          </p:nvSpPr>
          <p:spPr bwMode="auto">
            <a:xfrm>
              <a:off x="607" y="2291"/>
              <a:ext cx="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solidFill>
                    <a:srgbClr val="000000"/>
                  </a:solidFill>
                  <a:latin typeface="Liberation Sans" charset="0"/>
                </a:rPr>
                <a:t>10</a:t>
              </a:r>
              <a:r>
                <a:rPr lang="en-US" sz="2000" i="0" baseline="30000">
                  <a:solidFill>
                    <a:srgbClr val="000000"/>
                  </a:solidFill>
                  <a:latin typeface="Liberation Sans" charset="0"/>
                </a:rPr>
                <a:t>-14</a:t>
              </a:r>
              <a:endParaRPr lang="en-US" i="0">
                <a:latin typeface="Liberation Sans" charset="0"/>
              </a:endParaRPr>
            </a:p>
          </p:txBody>
        </p:sp>
        <p:sp>
          <p:nvSpPr>
            <p:cNvPr id="46104" name="Rectangle 1062"/>
            <p:cNvSpPr>
              <a:spLocks noChangeArrowheads="1"/>
            </p:cNvSpPr>
            <p:nvPr/>
          </p:nvSpPr>
          <p:spPr bwMode="auto">
            <a:xfrm>
              <a:off x="607" y="1464"/>
              <a:ext cx="27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solidFill>
                    <a:srgbClr val="000000"/>
                  </a:solidFill>
                  <a:latin typeface="Liberation Sans" charset="0"/>
                </a:rPr>
                <a:t>10</a:t>
              </a:r>
              <a:r>
                <a:rPr lang="en-US" sz="2000" i="0" baseline="30000">
                  <a:solidFill>
                    <a:srgbClr val="000000"/>
                  </a:solidFill>
                  <a:latin typeface="Liberation Sans" charset="0"/>
                </a:rPr>
                <a:t>-8</a:t>
              </a:r>
              <a:endParaRPr lang="en-US" i="0">
                <a:latin typeface="Liberation Sans" charset="0"/>
              </a:endParaRPr>
            </a:p>
          </p:txBody>
        </p:sp>
        <p:sp>
          <p:nvSpPr>
            <p:cNvPr id="46105" name="Rectangle 1075"/>
            <p:cNvSpPr>
              <a:spLocks noChangeArrowheads="1"/>
            </p:cNvSpPr>
            <p:nvPr/>
          </p:nvSpPr>
          <p:spPr bwMode="auto">
            <a:xfrm>
              <a:off x="2818" y="1272"/>
              <a:ext cx="39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  <a:latin typeface="Liberation Sans" charset="0"/>
                </a:rPr>
                <a:t>T</a:t>
              </a:r>
              <a:r>
                <a:rPr lang="en-US" sz="2000" i="0">
                  <a:solidFill>
                    <a:srgbClr val="000000"/>
                  </a:solidFill>
                  <a:latin typeface="Liberation Sans" charset="0"/>
                </a:rPr>
                <a:t>(</a:t>
              </a:r>
              <a:r>
                <a:rPr lang="en-US" sz="2000" i="0">
                  <a:solidFill>
                    <a:srgbClr val="000000"/>
                  </a:solidFill>
                  <a:latin typeface="Liberation Sans" charset="0"/>
                  <a:sym typeface="Symbol" panose="05050102010706020507" pitchFamily="18" charset="2"/>
                </a:rPr>
                <a:t>°</a:t>
              </a:r>
              <a:r>
                <a:rPr lang="en-US" sz="2000" i="0">
                  <a:solidFill>
                    <a:srgbClr val="000000"/>
                  </a:solidFill>
                  <a:latin typeface="Liberation Sans" charset="0"/>
                </a:rPr>
                <a:t>C)</a:t>
              </a:r>
              <a:endParaRPr lang="en-US" i="0">
                <a:latin typeface="Liberation Sans" charset="0"/>
              </a:endParaRPr>
            </a:p>
          </p:txBody>
        </p:sp>
        <p:sp>
          <p:nvSpPr>
            <p:cNvPr id="46106" name="Rectangle 1076"/>
            <p:cNvSpPr>
              <a:spLocks noChangeArrowheads="1"/>
            </p:cNvSpPr>
            <p:nvPr/>
          </p:nvSpPr>
          <p:spPr bwMode="auto">
            <a:xfrm rot="-5400000">
              <a:off x="1059" y="1285"/>
              <a:ext cx="29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600" i="0">
                  <a:solidFill>
                    <a:srgbClr val="000000"/>
                  </a:solidFill>
                  <a:latin typeface="Liberation Sans" charset="0"/>
                </a:rPr>
                <a:t>1500</a:t>
              </a:r>
              <a:endParaRPr lang="en-US" sz="1600" i="0">
                <a:latin typeface="Liberation Sans" charset="0"/>
              </a:endParaRPr>
            </a:p>
          </p:txBody>
        </p:sp>
        <p:sp>
          <p:nvSpPr>
            <p:cNvPr id="46107" name="Line 1077"/>
            <p:cNvSpPr>
              <a:spLocks noChangeShapeType="1"/>
            </p:cNvSpPr>
            <p:nvPr/>
          </p:nvSpPr>
          <p:spPr bwMode="auto">
            <a:xfrm flipV="1">
              <a:off x="1214" y="1541"/>
              <a:ext cx="3" cy="6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Rectangle 1081"/>
            <p:cNvSpPr>
              <a:spLocks noChangeArrowheads="1"/>
            </p:cNvSpPr>
            <p:nvPr/>
          </p:nvSpPr>
          <p:spPr bwMode="auto">
            <a:xfrm rot="-5400000">
              <a:off x="1340" y="1285"/>
              <a:ext cx="29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600" i="0">
                  <a:solidFill>
                    <a:srgbClr val="000000"/>
                  </a:solidFill>
                  <a:latin typeface="Liberation Sans" charset="0"/>
                </a:rPr>
                <a:t>1000</a:t>
              </a:r>
              <a:endParaRPr lang="en-US" sz="1600" i="0">
                <a:latin typeface="Liberation Sans" charset="0"/>
              </a:endParaRPr>
            </a:p>
          </p:txBody>
        </p:sp>
        <p:sp>
          <p:nvSpPr>
            <p:cNvPr id="46109" name="Rectangle 1082"/>
            <p:cNvSpPr>
              <a:spLocks noChangeArrowheads="1"/>
            </p:cNvSpPr>
            <p:nvPr/>
          </p:nvSpPr>
          <p:spPr bwMode="auto">
            <a:xfrm rot="-5400000">
              <a:off x="1820" y="1310"/>
              <a:ext cx="21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600" i="0">
                  <a:solidFill>
                    <a:srgbClr val="000000"/>
                  </a:solidFill>
                  <a:latin typeface="Liberation Sans" charset="0"/>
                </a:rPr>
                <a:t>600</a:t>
              </a:r>
              <a:endParaRPr lang="en-US" sz="1600" i="0">
                <a:latin typeface="Liberation Sans" charset="0"/>
              </a:endParaRPr>
            </a:p>
          </p:txBody>
        </p:sp>
        <p:sp>
          <p:nvSpPr>
            <p:cNvPr id="46110" name="Rectangle 1084"/>
            <p:cNvSpPr>
              <a:spLocks noChangeArrowheads="1"/>
            </p:cNvSpPr>
            <p:nvPr/>
          </p:nvSpPr>
          <p:spPr bwMode="auto">
            <a:xfrm rot="-5400000">
              <a:off x="2580" y="1312"/>
              <a:ext cx="21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600" i="0">
                  <a:solidFill>
                    <a:srgbClr val="000000"/>
                  </a:solidFill>
                  <a:latin typeface="Liberation Sans" charset="0"/>
                </a:rPr>
                <a:t>300</a:t>
              </a:r>
              <a:endParaRPr lang="en-US" sz="1600" i="0">
                <a:latin typeface="Liberation Sans" charset="0"/>
              </a:endParaRPr>
            </a:p>
          </p:txBody>
        </p:sp>
        <p:sp>
          <p:nvSpPr>
            <p:cNvPr id="46111" name="Line 1069"/>
            <p:cNvSpPr>
              <a:spLocks noChangeShapeType="1"/>
            </p:cNvSpPr>
            <p:nvPr/>
          </p:nvSpPr>
          <p:spPr bwMode="auto">
            <a:xfrm>
              <a:off x="1144" y="2640"/>
              <a:ext cx="85" cy="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Line 1070"/>
            <p:cNvSpPr>
              <a:spLocks noChangeShapeType="1"/>
            </p:cNvSpPr>
            <p:nvPr/>
          </p:nvSpPr>
          <p:spPr bwMode="auto">
            <a:xfrm>
              <a:off x="1144" y="2091"/>
              <a:ext cx="85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Line 1072"/>
            <p:cNvSpPr>
              <a:spLocks noChangeShapeType="1"/>
            </p:cNvSpPr>
            <p:nvPr/>
          </p:nvSpPr>
          <p:spPr bwMode="auto">
            <a:xfrm>
              <a:off x="1144" y="1816"/>
              <a:ext cx="85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Line 1073"/>
            <p:cNvSpPr>
              <a:spLocks noChangeShapeType="1"/>
            </p:cNvSpPr>
            <p:nvPr/>
          </p:nvSpPr>
          <p:spPr bwMode="auto">
            <a:xfrm>
              <a:off x="1144" y="2366"/>
              <a:ext cx="85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Line 1074"/>
            <p:cNvSpPr>
              <a:spLocks noChangeShapeType="1"/>
            </p:cNvSpPr>
            <p:nvPr/>
          </p:nvSpPr>
          <p:spPr bwMode="auto">
            <a:xfrm>
              <a:off x="1144" y="2915"/>
              <a:ext cx="85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Line 1078"/>
            <p:cNvSpPr>
              <a:spLocks noChangeShapeType="1"/>
            </p:cNvSpPr>
            <p:nvPr/>
          </p:nvSpPr>
          <p:spPr bwMode="auto">
            <a:xfrm flipV="1">
              <a:off x="1497" y="1541"/>
              <a:ext cx="1" cy="6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Line 1079"/>
            <p:cNvSpPr>
              <a:spLocks noChangeShapeType="1"/>
            </p:cNvSpPr>
            <p:nvPr/>
          </p:nvSpPr>
          <p:spPr bwMode="auto">
            <a:xfrm flipV="1">
              <a:off x="1941" y="1541"/>
              <a:ext cx="1" cy="6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Rectangle 1085"/>
            <p:cNvSpPr>
              <a:spLocks noChangeArrowheads="1"/>
            </p:cNvSpPr>
            <p:nvPr/>
          </p:nvSpPr>
          <p:spPr bwMode="auto">
            <a:xfrm>
              <a:off x="1147" y="1542"/>
              <a:ext cx="1554" cy="164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pSp>
          <p:nvGrpSpPr>
            <p:cNvPr id="46119" name="Group 1103"/>
            <p:cNvGrpSpPr>
              <a:grpSpLocks/>
            </p:cNvGrpSpPr>
            <p:nvPr/>
          </p:nvGrpSpPr>
          <p:grpSpPr bwMode="auto">
            <a:xfrm>
              <a:off x="1772" y="3098"/>
              <a:ext cx="621" cy="90"/>
              <a:chOff x="1410" y="2889"/>
              <a:chExt cx="474" cy="78"/>
            </a:xfrm>
          </p:grpSpPr>
          <p:sp>
            <p:nvSpPr>
              <p:cNvPr id="46120" name="Line 1104"/>
              <p:cNvSpPr>
                <a:spLocks noChangeShapeType="1"/>
              </p:cNvSpPr>
              <p:nvPr/>
            </p:nvSpPr>
            <p:spPr bwMode="auto">
              <a:xfrm>
                <a:off x="1410" y="2889"/>
                <a:ext cx="0" cy="7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1" name="Line 1105"/>
              <p:cNvSpPr>
                <a:spLocks noChangeShapeType="1"/>
              </p:cNvSpPr>
              <p:nvPr/>
            </p:nvSpPr>
            <p:spPr bwMode="auto">
              <a:xfrm>
                <a:off x="1884" y="2889"/>
                <a:ext cx="0" cy="7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0D3795C-5ED4-4B7B-BDDF-869695F5BF96}" type="slidenum">
              <a:rPr lang="en-US" sz="1200" i="0">
                <a:latin typeface="Liberation Sans" charset="0"/>
              </a:rPr>
              <a:pPr/>
              <a:t>16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48130" name="Rectangle 28"/>
          <p:cNvSpPr>
            <a:spLocks noChangeArrowheads="1"/>
          </p:cNvSpPr>
          <p:nvPr/>
        </p:nvSpPr>
        <p:spPr bwMode="auto">
          <a:xfrm>
            <a:off x="5362575" y="2251075"/>
            <a:ext cx="928688" cy="3429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48131" name="Rectangle 17"/>
          <p:cNvSpPr>
            <a:spLocks noChangeArrowheads="1"/>
          </p:cNvSpPr>
          <p:nvPr/>
        </p:nvSpPr>
        <p:spPr bwMode="auto">
          <a:xfrm>
            <a:off x="1484313" y="1323975"/>
            <a:ext cx="1428750" cy="409575"/>
          </a:xfrm>
          <a:prstGeom prst="rect">
            <a:avLst/>
          </a:prstGeom>
          <a:solidFill>
            <a:srgbClr val="FFB38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2451100" y="414338"/>
            <a:ext cx="914400" cy="342900"/>
          </a:xfrm>
          <a:prstGeom prst="rect">
            <a:avLst/>
          </a:prstGeom>
          <a:solidFill>
            <a:srgbClr val="FFB38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48133" name="Rectangle 31"/>
          <p:cNvSpPr>
            <a:spLocks noChangeArrowheads="1"/>
          </p:cNvSpPr>
          <p:nvPr/>
        </p:nvSpPr>
        <p:spPr bwMode="auto">
          <a:xfrm>
            <a:off x="595313" y="360363"/>
            <a:ext cx="79406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b="1" i="0">
                <a:latin typeface="Liberation Sans" charset="0"/>
              </a:rPr>
              <a:t>Example: </a:t>
            </a:r>
            <a:r>
              <a:rPr lang="en-US" i="0">
                <a:latin typeface="Liberation Sans" charset="0"/>
              </a:rPr>
              <a:t>At 300°C the diffusion coefficient and activation energy for Cu in Si are </a:t>
            </a:r>
          </a:p>
          <a:p>
            <a:endParaRPr lang="en-US" sz="1200" i="0">
              <a:latin typeface="Liberation Sans" charset="0"/>
            </a:endParaRPr>
          </a:p>
          <a:p>
            <a:r>
              <a:rPr lang="en-US" i="0">
                <a:latin typeface="Liberation Sans" charset="0"/>
              </a:rPr>
              <a:t>	</a:t>
            </a:r>
            <a:r>
              <a:rPr lang="en-US">
                <a:latin typeface="Liberation Sans" charset="0"/>
              </a:rPr>
              <a:t>D</a:t>
            </a:r>
            <a:r>
              <a:rPr lang="en-US" i="0">
                <a:latin typeface="Liberation Sans" charset="0"/>
              </a:rPr>
              <a:t>(300°C) = 7.8 x 10</a:t>
            </a:r>
            <a:r>
              <a:rPr lang="en-US" i="0" baseline="30000">
                <a:latin typeface="Liberation Sans" charset="0"/>
              </a:rPr>
              <a:t>-11</a:t>
            </a:r>
            <a:r>
              <a:rPr lang="en-US" i="0">
                <a:latin typeface="Liberation Sans" charset="0"/>
              </a:rPr>
              <a:t> m</a:t>
            </a:r>
            <a:r>
              <a:rPr lang="en-US" i="0" baseline="30000">
                <a:latin typeface="Liberation Sans" charset="0"/>
              </a:rPr>
              <a:t>2</a:t>
            </a:r>
            <a:r>
              <a:rPr lang="en-US" i="0">
                <a:latin typeface="Liberation Sans" charset="0"/>
              </a:rPr>
              <a:t>/s</a:t>
            </a:r>
          </a:p>
          <a:p>
            <a:r>
              <a:rPr lang="en-US" i="0">
                <a:latin typeface="Liberation Sans" charset="0"/>
              </a:rPr>
              <a:t>	</a:t>
            </a:r>
            <a:r>
              <a:rPr lang="en-US">
                <a:latin typeface="Liberation Sans" charset="0"/>
              </a:rPr>
              <a:t>Q</a:t>
            </a:r>
            <a:r>
              <a:rPr lang="en-US" baseline="-25000">
                <a:latin typeface="Liberation Sans" charset="0"/>
              </a:rPr>
              <a:t>d</a:t>
            </a:r>
            <a:r>
              <a:rPr lang="en-US" i="0">
                <a:latin typeface="Liberation Sans" charset="0"/>
              </a:rPr>
              <a:t> = 41.5 kJ/mol</a:t>
            </a:r>
          </a:p>
          <a:p>
            <a:endParaRPr lang="en-US" sz="1200" i="0">
              <a:latin typeface="Liberation Sans" charset="0"/>
            </a:endParaRPr>
          </a:p>
          <a:p>
            <a:r>
              <a:rPr lang="en-US" i="0">
                <a:latin typeface="Liberation Sans" charset="0"/>
              </a:rPr>
              <a:t> What is the diffusion coefficient at 350°C?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046163" y="4605338"/>
            <a:ext cx="6989762" cy="1030287"/>
            <a:chOff x="659" y="2901"/>
            <a:chExt cx="4403" cy="649"/>
          </a:xfrm>
        </p:grpSpPr>
        <p:sp>
          <p:nvSpPr>
            <p:cNvPr id="48158" name="Rectangle 19"/>
            <p:cNvSpPr>
              <a:spLocks noChangeArrowheads="1"/>
            </p:cNvSpPr>
            <p:nvPr/>
          </p:nvSpPr>
          <p:spPr bwMode="auto">
            <a:xfrm>
              <a:off x="2138" y="3240"/>
              <a:ext cx="234" cy="271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48159" name="Rectangle 18"/>
            <p:cNvSpPr>
              <a:spLocks noChangeArrowheads="1"/>
            </p:cNvSpPr>
            <p:nvPr/>
          </p:nvSpPr>
          <p:spPr bwMode="auto">
            <a:xfrm>
              <a:off x="830" y="3115"/>
              <a:ext cx="243" cy="23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48160" name="Rectangle 20"/>
            <p:cNvSpPr>
              <a:spLocks noChangeArrowheads="1"/>
            </p:cNvSpPr>
            <p:nvPr/>
          </p:nvSpPr>
          <p:spPr bwMode="auto">
            <a:xfrm>
              <a:off x="4737" y="3237"/>
              <a:ext cx="234" cy="272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48161" name="Rectangle 21"/>
            <p:cNvSpPr>
              <a:spLocks noChangeArrowheads="1"/>
            </p:cNvSpPr>
            <p:nvPr/>
          </p:nvSpPr>
          <p:spPr bwMode="auto">
            <a:xfrm>
              <a:off x="3436" y="3113"/>
              <a:ext cx="224" cy="234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aphicFrame>
          <p:nvGraphicFramePr>
            <p:cNvPr id="48162" name="Object 4"/>
            <p:cNvGraphicFramePr>
              <a:graphicFrameLocks noChangeAspect="1"/>
            </p:cNvGraphicFramePr>
            <p:nvPr/>
          </p:nvGraphicFramePr>
          <p:xfrm>
            <a:off x="659" y="2901"/>
            <a:ext cx="4403" cy="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72" name="Equation" r:id="rId4" imgW="3441700" imgH="508000" progId="Equation.3">
                    <p:embed/>
                  </p:oleObj>
                </mc:Choice>
                <mc:Fallback>
                  <p:oleObj name="Equation" r:id="rId4" imgW="3441700" imgH="5080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" y="2901"/>
                          <a:ext cx="4403" cy="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089025" y="5514975"/>
            <a:ext cx="5049838" cy="995363"/>
            <a:chOff x="686" y="3474"/>
            <a:chExt cx="3181" cy="627"/>
          </a:xfrm>
        </p:grpSpPr>
        <p:sp>
          <p:nvSpPr>
            <p:cNvPr id="48151" name="Rectangle 22"/>
            <p:cNvSpPr>
              <a:spLocks noChangeArrowheads="1"/>
            </p:cNvSpPr>
            <p:nvPr/>
          </p:nvSpPr>
          <p:spPr bwMode="auto">
            <a:xfrm>
              <a:off x="1233" y="3679"/>
              <a:ext cx="233" cy="23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48152" name="Rectangle 23"/>
            <p:cNvSpPr>
              <a:spLocks noChangeArrowheads="1"/>
            </p:cNvSpPr>
            <p:nvPr/>
          </p:nvSpPr>
          <p:spPr bwMode="auto">
            <a:xfrm>
              <a:off x="1761" y="3676"/>
              <a:ext cx="234" cy="234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48153" name="Rectangle 24"/>
            <p:cNvSpPr>
              <a:spLocks noChangeArrowheads="1"/>
            </p:cNvSpPr>
            <p:nvPr/>
          </p:nvSpPr>
          <p:spPr bwMode="auto">
            <a:xfrm>
              <a:off x="2301" y="3829"/>
              <a:ext cx="270" cy="234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48154" name="Rectangle 25"/>
            <p:cNvSpPr>
              <a:spLocks noChangeArrowheads="1"/>
            </p:cNvSpPr>
            <p:nvPr/>
          </p:nvSpPr>
          <p:spPr bwMode="auto">
            <a:xfrm>
              <a:off x="2300" y="3542"/>
              <a:ext cx="279" cy="23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48155" name="Rectangle 26"/>
            <p:cNvSpPr>
              <a:spLocks noChangeArrowheads="1"/>
            </p:cNvSpPr>
            <p:nvPr/>
          </p:nvSpPr>
          <p:spPr bwMode="auto">
            <a:xfrm>
              <a:off x="3193" y="3827"/>
              <a:ext cx="234" cy="23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48156" name="Rectangle 27"/>
            <p:cNvSpPr>
              <a:spLocks noChangeArrowheads="1"/>
            </p:cNvSpPr>
            <p:nvPr/>
          </p:nvSpPr>
          <p:spPr bwMode="auto">
            <a:xfrm>
              <a:off x="3529" y="3835"/>
              <a:ext cx="243" cy="234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aphicFrame>
          <p:nvGraphicFramePr>
            <p:cNvPr id="48157" name="Object 5"/>
            <p:cNvGraphicFramePr>
              <a:graphicFrameLocks noChangeAspect="1"/>
            </p:cNvGraphicFramePr>
            <p:nvPr/>
          </p:nvGraphicFramePr>
          <p:xfrm>
            <a:off x="686" y="3474"/>
            <a:ext cx="3181" cy="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73" name="Equation" r:id="rId6" imgW="2578100" imgH="508000" progId="Equation.3">
                    <p:embed/>
                  </p:oleObj>
                </mc:Choice>
                <mc:Fallback>
                  <p:oleObj name="Equation" r:id="rId6" imgW="2578100" imgH="5080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" y="3474"/>
                          <a:ext cx="3181" cy="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377950" y="2605088"/>
            <a:ext cx="6111875" cy="1976437"/>
            <a:chOff x="868" y="1641"/>
            <a:chExt cx="3850" cy="1245"/>
          </a:xfrm>
        </p:grpSpPr>
        <p:sp>
          <p:nvSpPr>
            <p:cNvPr id="48137" name="Text Box 15"/>
            <p:cNvSpPr txBox="1">
              <a:spLocks noChangeArrowheads="1"/>
            </p:cNvSpPr>
            <p:nvPr/>
          </p:nvSpPr>
          <p:spPr bwMode="auto">
            <a:xfrm>
              <a:off x="2160" y="1890"/>
              <a:ext cx="114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i="0">
                  <a:latin typeface="Liberation Sans" charset="0"/>
                </a:rPr>
                <a:t>transform data</a:t>
              </a:r>
            </a:p>
          </p:txBody>
        </p:sp>
        <p:sp>
          <p:nvSpPr>
            <p:cNvPr id="48138" name="Line 14"/>
            <p:cNvSpPr>
              <a:spLocks noChangeShapeType="1"/>
            </p:cNvSpPr>
            <p:nvPr/>
          </p:nvSpPr>
          <p:spPr bwMode="auto">
            <a:xfrm>
              <a:off x="2232" y="2142"/>
              <a:ext cx="9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39" name="Group 39"/>
            <p:cNvGrpSpPr>
              <a:grpSpLocks/>
            </p:cNvGrpSpPr>
            <p:nvPr/>
          </p:nvGrpSpPr>
          <p:grpSpPr bwMode="auto">
            <a:xfrm>
              <a:off x="868" y="1641"/>
              <a:ext cx="1239" cy="1209"/>
              <a:chOff x="868" y="1641"/>
              <a:chExt cx="1239" cy="1209"/>
            </a:xfrm>
          </p:grpSpPr>
          <p:sp>
            <p:nvSpPr>
              <p:cNvPr id="48146" name="Text Box 8"/>
              <p:cNvSpPr txBox="1">
                <a:spLocks noChangeArrowheads="1"/>
              </p:cNvSpPr>
              <p:nvPr/>
            </p:nvSpPr>
            <p:spPr bwMode="auto">
              <a:xfrm>
                <a:off x="868" y="1934"/>
                <a:ext cx="27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sz="2000">
                    <a:latin typeface="Liberation Sans" charset="0"/>
                  </a:rPr>
                  <a:t>D</a:t>
                </a:r>
              </a:p>
            </p:txBody>
          </p:sp>
          <p:sp>
            <p:nvSpPr>
              <p:cNvPr id="48147" name="Text Box 9"/>
              <p:cNvSpPr txBox="1">
                <a:spLocks noChangeArrowheads="1"/>
              </p:cNvSpPr>
              <p:nvPr/>
            </p:nvSpPr>
            <p:spPr bwMode="auto">
              <a:xfrm>
                <a:off x="1209" y="2598"/>
                <a:ext cx="82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sz="2000" i="0">
                    <a:latin typeface="Liberation Sans" charset="0"/>
                  </a:rPr>
                  <a:t>Temp = </a:t>
                </a:r>
                <a:r>
                  <a:rPr lang="en-US" sz="2000">
                    <a:latin typeface="Liberation Sans" charset="0"/>
                  </a:rPr>
                  <a:t>T</a:t>
                </a:r>
              </a:p>
            </p:txBody>
          </p:sp>
          <p:sp>
            <p:nvSpPr>
              <p:cNvPr id="48148" name="Freeform 34"/>
              <p:cNvSpPr>
                <a:spLocks/>
              </p:cNvSpPr>
              <p:nvPr/>
            </p:nvSpPr>
            <p:spPr bwMode="auto">
              <a:xfrm>
                <a:off x="1176" y="1732"/>
                <a:ext cx="844" cy="839"/>
              </a:xfrm>
              <a:custGeom>
                <a:avLst/>
                <a:gdLst>
                  <a:gd name="T0" fmla="*/ 0 w 844"/>
                  <a:gd name="T1" fmla="*/ 836 h 839"/>
                  <a:gd name="T2" fmla="*/ 236 w 844"/>
                  <a:gd name="T3" fmla="*/ 805 h 839"/>
                  <a:gd name="T4" fmla="*/ 528 w 844"/>
                  <a:gd name="T5" fmla="*/ 631 h 839"/>
                  <a:gd name="T6" fmla="*/ 741 w 844"/>
                  <a:gd name="T7" fmla="*/ 324 h 839"/>
                  <a:gd name="T8" fmla="*/ 844 w 844"/>
                  <a:gd name="T9" fmla="*/ 0 h 8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4"/>
                  <a:gd name="T16" fmla="*/ 0 h 839"/>
                  <a:gd name="T17" fmla="*/ 844 w 844"/>
                  <a:gd name="T18" fmla="*/ 839 h 8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4" h="839">
                    <a:moveTo>
                      <a:pt x="0" y="836"/>
                    </a:moveTo>
                    <a:cubicBezTo>
                      <a:pt x="74" y="837"/>
                      <a:pt x="148" y="839"/>
                      <a:pt x="236" y="805"/>
                    </a:cubicBezTo>
                    <a:cubicBezTo>
                      <a:pt x="324" y="771"/>
                      <a:pt x="444" y="711"/>
                      <a:pt x="528" y="631"/>
                    </a:cubicBezTo>
                    <a:cubicBezTo>
                      <a:pt x="612" y="551"/>
                      <a:pt x="688" y="429"/>
                      <a:pt x="741" y="324"/>
                    </a:cubicBezTo>
                    <a:cubicBezTo>
                      <a:pt x="794" y="219"/>
                      <a:pt x="819" y="109"/>
                      <a:pt x="844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9" name="Line 37"/>
              <p:cNvSpPr>
                <a:spLocks noChangeShapeType="1"/>
              </p:cNvSpPr>
              <p:nvPr/>
            </p:nvSpPr>
            <p:spPr bwMode="auto">
              <a:xfrm flipV="1">
                <a:off x="1184" y="1641"/>
                <a:ext cx="0" cy="9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0" name="Line 38"/>
              <p:cNvSpPr>
                <a:spLocks noChangeShapeType="1"/>
              </p:cNvSpPr>
              <p:nvPr/>
            </p:nvSpPr>
            <p:spPr bwMode="auto">
              <a:xfrm>
                <a:off x="1176" y="2572"/>
                <a:ext cx="93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40" name="Group 46"/>
            <p:cNvGrpSpPr>
              <a:grpSpLocks/>
            </p:cNvGrpSpPr>
            <p:nvPr/>
          </p:nvGrpSpPr>
          <p:grpSpPr bwMode="auto">
            <a:xfrm>
              <a:off x="3274" y="1669"/>
              <a:ext cx="1444" cy="1217"/>
              <a:chOff x="3274" y="1669"/>
              <a:chExt cx="1444" cy="1217"/>
            </a:xfrm>
          </p:grpSpPr>
          <p:sp>
            <p:nvSpPr>
              <p:cNvPr id="48141" name="Text Box 10"/>
              <p:cNvSpPr txBox="1">
                <a:spLocks noChangeArrowheads="1"/>
              </p:cNvSpPr>
              <p:nvPr/>
            </p:nvSpPr>
            <p:spPr bwMode="auto">
              <a:xfrm>
                <a:off x="3274" y="1925"/>
                <a:ext cx="43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sz="2000" i="0">
                    <a:latin typeface="Liberation Sans" charset="0"/>
                  </a:rPr>
                  <a:t>ln </a:t>
                </a:r>
                <a:r>
                  <a:rPr lang="en-US" sz="2000">
                    <a:latin typeface="Liberation Sans" charset="0"/>
                  </a:rPr>
                  <a:t>D</a:t>
                </a:r>
              </a:p>
            </p:txBody>
          </p:sp>
          <p:sp>
            <p:nvSpPr>
              <p:cNvPr id="48142" name="Text Box 11"/>
              <p:cNvSpPr txBox="1">
                <a:spLocks noChangeArrowheads="1"/>
              </p:cNvSpPr>
              <p:nvPr/>
            </p:nvSpPr>
            <p:spPr bwMode="auto">
              <a:xfrm>
                <a:off x="4043" y="2636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sz="2000" i="0">
                    <a:latin typeface="Liberation Sans" charset="0"/>
                  </a:rPr>
                  <a:t>1/</a:t>
                </a:r>
                <a:r>
                  <a:rPr lang="en-US" sz="2000">
                    <a:latin typeface="Liberation Sans" charset="0"/>
                  </a:rPr>
                  <a:t>T</a:t>
                </a:r>
              </a:p>
            </p:txBody>
          </p:sp>
          <p:sp>
            <p:nvSpPr>
              <p:cNvPr id="48143" name="Line 43"/>
              <p:cNvSpPr>
                <a:spLocks noChangeShapeType="1"/>
              </p:cNvSpPr>
              <p:nvPr/>
            </p:nvSpPr>
            <p:spPr bwMode="auto">
              <a:xfrm>
                <a:off x="3851" y="1767"/>
                <a:ext cx="741" cy="703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4" name="Line 44"/>
              <p:cNvSpPr>
                <a:spLocks noChangeShapeType="1"/>
              </p:cNvSpPr>
              <p:nvPr/>
            </p:nvSpPr>
            <p:spPr bwMode="auto">
              <a:xfrm>
                <a:off x="3756" y="1669"/>
                <a:ext cx="0" cy="8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5" name="Line 45"/>
              <p:cNvSpPr>
                <a:spLocks noChangeShapeType="1"/>
              </p:cNvSpPr>
              <p:nvPr/>
            </p:nvSpPr>
            <p:spPr bwMode="auto">
              <a:xfrm>
                <a:off x="3748" y="2572"/>
                <a:ext cx="9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435D178-B79B-4780-BFA0-43E6C8FADC09}" type="slidenum">
              <a:rPr lang="en-US" sz="1200" i="0">
                <a:latin typeface="Liberation Sans" charset="0"/>
              </a:rPr>
              <a:pPr/>
              <a:t>17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Example (cont.)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03250" y="3830638"/>
            <a:ext cx="8023225" cy="976312"/>
            <a:chOff x="380" y="2413"/>
            <a:chExt cx="5054" cy="615"/>
          </a:xfrm>
        </p:grpSpPr>
        <p:sp>
          <p:nvSpPr>
            <p:cNvPr id="50196" name="Rectangle 18"/>
            <p:cNvSpPr>
              <a:spLocks noChangeArrowheads="1"/>
            </p:cNvSpPr>
            <p:nvPr/>
          </p:nvSpPr>
          <p:spPr bwMode="auto">
            <a:xfrm>
              <a:off x="4743" y="2729"/>
              <a:ext cx="526" cy="234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0197" name="Rectangle 19"/>
            <p:cNvSpPr>
              <a:spLocks noChangeArrowheads="1"/>
            </p:cNvSpPr>
            <p:nvPr/>
          </p:nvSpPr>
          <p:spPr bwMode="auto">
            <a:xfrm>
              <a:off x="4044" y="2734"/>
              <a:ext cx="528" cy="23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0198" name="Rectangle 13"/>
            <p:cNvSpPr>
              <a:spLocks noChangeArrowheads="1"/>
            </p:cNvSpPr>
            <p:nvPr/>
          </p:nvSpPr>
          <p:spPr bwMode="auto">
            <a:xfrm>
              <a:off x="380" y="2603"/>
              <a:ext cx="279" cy="23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aphicFrame>
          <p:nvGraphicFramePr>
            <p:cNvPr id="50199" name="Object 1025"/>
            <p:cNvGraphicFramePr>
              <a:graphicFrameLocks noChangeAspect="1"/>
            </p:cNvGraphicFramePr>
            <p:nvPr/>
          </p:nvGraphicFramePr>
          <p:xfrm>
            <a:off x="426" y="2413"/>
            <a:ext cx="5008" cy="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9" name="Equation" r:id="rId4" imgW="4025900" imgH="495300" progId="Equation.3">
                    <p:embed/>
                  </p:oleObj>
                </mc:Choice>
                <mc:Fallback>
                  <p:oleObj name="Equation" r:id="rId4" imgW="4025900" imgH="495300" progId="Equation.3">
                    <p:embed/>
                    <p:pic>
                      <p:nvPicPr>
                        <p:cNvPr id="0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" y="2413"/>
                          <a:ext cx="5008" cy="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180" name="Group 34"/>
          <p:cNvGrpSpPr>
            <a:grpSpLocks/>
          </p:cNvGrpSpPr>
          <p:nvPr/>
        </p:nvGrpSpPr>
        <p:grpSpPr bwMode="auto">
          <a:xfrm>
            <a:off x="457200" y="1090613"/>
            <a:ext cx="4095750" cy="1150937"/>
            <a:chOff x="288" y="687"/>
            <a:chExt cx="2580" cy="725"/>
          </a:xfrm>
        </p:grpSpPr>
        <p:sp>
          <p:nvSpPr>
            <p:cNvPr id="50191" name="Rectangle 10"/>
            <p:cNvSpPr>
              <a:spLocks noChangeArrowheads="1"/>
            </p:cNvSpPr>
            <p:nvPr/>
          </p:nvSpPr>
          <p:spPr bwMode="auto">
            <a:xfrm>
              <a:off x="288" y="909"/>
              <a:ext cx="297" cy="279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0192" name="Rectangle 11"/>
            <p:cNvSpPr>
              <a:spLocks noChangeArrowheads="1"/>
            </p:cNvSpPr>
            <p:nvPr/>
          </p:nvSpPr>
          <p:spPr bwMode="auto">
            <a:xfrm>
              <a:off x="753" y="914"/>
              <a:ext cx="279" cy="271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0193" name="Rectangle 14"/>
            <p:cNvSpPr>
              <a:spLocks noChangeArrowheads="1"/>
            </p:cNvSpPr>
            <p:nvPr/>
          </p:nvSpPr>
          <p:spPr bwMode="auto">
            <a:xfrm>
              <a:off x="2037" y="1092"/>
              <a:ext cx="251" cy="252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0194" name="Rectangle 15"/>
            <p:cNvSpPr>
              <a:spLocks noChangeArrowheads="1"/>
            </p:cNvSpPr>
            <p:nvPr/>
          </p:nvSpPr>
          <p:spPr bwMode="auto">
            <a:xfrm>
              <a:off x="2451" y="1092"/>
              <a:ext cx="242" cy="252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aphicFrame>
          <p:nvGraphicFramePr>
            <p:cNvPr id="50195" name="Object 1024"/>
            <p:cNvGraphicFramePr>
              <a:graphicFrameLocks noChangeAspect="1"/>
            </p:cNvGraphicFramePr>
            <p:nvPr/>
          </p:nvGraphicFramePr>
          <p:xfrm>
            <a:off x="333" y="687"/>
            <a:ext cx="2535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10" name="Equation" r:id="rId6" imgW="1816100" imgH="520700" progId="Equation.3">
                    <p:embed/>
                  </p:oleObj>
                </mc:Choice>
                <mc:Fallback>
                  <p:oleObj name="Equation" r:id="rId6" imgW="1816100" imgH="520700" progId="Equation.3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" y="687"/>
                          <a:ext cx="2535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027113" y="2484438"/>
            <a:ext cx="3302000" cy="1049337"/>
            <a:chOff x="647" y="1565"/>
            <a:chExt cx="2080" cy="661"/>
          </a:xfrm>
        </p:grpSpPr>
        <p:sp>
          <p:nvSpPr>
            <p:cNvPr id="50187" name="Rectangle 17"/>
            <p:cNvSpPr>
              <a:spLocks noChangeArrowheads="1"/>
            </p:cNvSpPr>
            <p:nvPr/>
          </p:nvSpPr>
          <p:spPr bwMode="auto">
            <a:xfrm>
              <a:off x="657" y="1575"/>
              <a:ext cx="2051" cy="306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0188" name="Rectangle 20"/>
            <p:cNvSpPr>
              <a:spLocks noChangeArrowheads="1"/>
            </p:cNvSpPr>
            <p:nvPr/>
          </p:nvSpPr>
          <p:spPr bwMode="auto">
            <a:xfrm>
              <a:off x="656" y="1565"/>
              <a:ext cx="20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i="0">
                  <a:latin typeface="Liberation Sans" charset="0"/>
                </a:rPr>
                <a:t>T</a:t>
              </a:r>
              <a:r>
                <a:rPr lang="en-US" i="0" baseline="-25000">
                  <a:latin typeface="Liberation Sans" charset="0"/>
                </a:rPr>
                <a:t>1 </a:t>
              </a:r>
              <a:r>
                <a:rPr lang="en-US" i="0">
                  <a:latin typeface="Liberation Sans" charset="0"/>
                </a:rPr>
                <a:t>= 273 + 300 = 573</a:t>
              </a:r>
              <a:r>
                <a:rPr lang="en-US" sz="800" i="0">
                  <a:latin typeface="Liberation Sans" charset="0"/>
                </a:rPr>
                <a:t> </a:t>
              </a:r>
              <a:r>
                <a:rPr lang="en-US" i="0">
                  <a:latin typeface="Liberation Sans" charset="0"/>
                </a:rPr>
                <a:t>K</a:t>
              </a:r>
            </a:p>
          </p:txBody>
        </p:sp>
        <p:sp>
          <p:nvSpPr>
            <p:cNvPr id="50189" name="Rectangle 16"/>
            <p:cNvSpPr>
              <a:spLocks noChangeArrowheads="1"/>
            </p:cNvSpPr>
            <p:nvPr/>
          </p:nvSpPr>
          <p:spPr bwMode="auto">
            <a:xfrm>
              <a:off x="660" y="1920"/>
              <a:ext cx="2051" cy="30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0190" name="Rectangle 21"/>
            <p:cNvSpPr>
              <a:spLocks noChangeArrowheads="1"/>
            </p:cNvSpPr>
            <p:nvPr/>
          </p:nvSpPr>
          <p:spPr bwMode="auto">
            <a:xfrm>
              <a:off x="647" y="1912"/>
              <a:ext cx="20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i="0">
                  <a:latin typeface="Liberation Sans" charset="0"/>
                </a:rPr>
                <a:t>T</a:t>
              </a:r>
              <a:r>
                <a:rPr lang="en-US" i="0" baseline="-25000">
                  <a:latin typeface="Liberation Sans" charset="0"/>
                </a:rPr>
                <a:t>2 </a:t>
              </a:r>
              <a:r>
                <a:rPr lang="en-US" i="0">
                  <a:latin typeface="Liberation Sans" charset="0"/>
                </a:rPr>
                <a:t>= 273 + 350 = 623</a:t>
              </a:r>
              <a:r>
                <a:rPr lang="en-US" sz="800" i="0">
                  <a:latin typeface="Liberation Sans" charset="0"/>
                </a:rPr>
                <a:t> </a:t>
              </a:r>
              <a:r>
                <a:rPr lang="en-US" i="0">
                  <a:latin typeface="Liberation Sans" charset="0"/>
                </a:rPr>
                <a:t>K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358900" y="5505450"/>
            <a:ext cx="3765550" cy="522288"/>
            <a:chOff x="856" y="3055"/>
            <a:chExt cx="2372" cy="329"/>
          </a:xfrm>
        </p:grpSpPr>
        <p:grpSp>
          <p:nvGrpSpPr>
            <p:cNvPr id="50183" name="Group 30"/>
            <p:cNvGrpSpPr>
              <a:grpSpLocks/>
            </p:cNvGrpSpPr>
            <p:nvPr/>
          </p:nvGrpSpPr>
          <p:grpSpPr bwMode="auto">
            <a:xfrm>
              <a:off x="1244" y="3060"/>
              <a:ext cx="1962" cy="324"/>
              <a:chOff x="1244" y="3060"/>
              <a:chExt cx="1962" cy="324"/>
            </a:xfrm>
          </p:grpSpPr>
          <p:sp>
            <p:nvSpPr>
              <p:cNvPr id="50185" name="Rectangle 12"/>
              <p:cNvSpPr>
                <a:spLocks noChangeArrowheads="1"/>
              </p:cNvSpPr>
              <p:nvPr/>
            </p:nvSpPr>
            <p:spPr bwMode="auto">
              <a:xfrm>
                <a:off x="1293" y="3102"/>
                <a:ext cx="270" cy="234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50186" name="Rectangle 7"/>
              <p:cNvSpPr>
                <a:spLocks noChangeArrowheads="1"/>
              </p:cNvSpPr>
              <p:nvPr/>
            </p:nvSpPr>
            <p:spPr bwMode="auto">
              <a:xfrm>
                <a:off x="1244" y="3060"/>
                <a:ext cx="1962" cy="3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sp>
          <p:nvSpPr>
            <p:cNvPr id="50184" name="Text Box 29"/>
            <p:cNvSpPr txBox="1">
              <a:spLocks noChangeArrowheads="1"/>
            </p:cNvSpPr>
            <p:nvPr/>
          </p:nvSpPr>
          <p:spPr bwMode="auto">
            <a:xfrm>
              <a:off x="856" y="3055"/>
              <a:ext cx="2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i="0">
                  <a:latin typeface="Liberation Sans" charset="0"/>
                </a:rPr>
                <a:t>	</a:t>
              </a:r>
              <a:r>
                <a:rPr lang="en-US">
                  <a:latin typeface="Liberation Sans" charset="0"/>
                </a:rPr>
                <a:t>D</a:t>
              </a:r>
              <a:r>
                <a:rPr lang="en-US" i="0" baseline="-25000">
                  <a:latin typeface="Liberation Sans" charset="0"/>
                </a:rPr>
                <a:t>2 </a:t>
              </a:r>
              <a:r>
                <a:rPr lang="en-US" i="0">
                  <a:latin typeface="Liberation Sans" charset="0"/>
                </a:rPr>
                <a:t>= 15.7 x 10</a:t>
              </a:r>
              <a:r>
                <a:rPr lang="en-US" i="0" baseline="30000">
                  <a:latin typeface="Liberation Sans" charset="0"/>
                </a:rPr>
                <a:t>-11 </a:t>
              </a:r>
              <a:r>
                <a:rPr lang="en-US" i="0">
                  <a:latin typeface="Liberation Sans" charset="0"/>
                </a:rPr>
                <a:t>m</a:t>
              </a:r>
              <a:r>
                <a:rPr lang="en-US" i="0" baseline="30000">
                  <a:latin typeface="Liberation Sans" charset="0"/>
                </a:rPr>
                <a:t>2</a:t>
              </a:r>
              <a:r>
                <a:rPr lang="en-US" i="0">
                  <a:latin typeface="Liberation Sans" charset="0"/>
                </a:rPr>
                <a:t>/s</a:t>
              </a:r>
              <a:endParaRPr lang="en-US" sz="2000" i="0">
                <a:latin typeface="Liberation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BC4205-5C52-4FCF-9AC4-7B7B03FD65ED}" type="slidenum">
              <a:rPr lang="en-US" sz="1200" i="0">
                <a:latin typeface="Liberation Sans" charset="0"/>
              </a:rPr>
              <a:pPr/>
              <a:t>18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Non-steady State Diffusion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1490663"/>
            <a:ext cx="7772400" cy="608012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>
                <a:latin typeface="Liberation Sans" charset="0"/>
              </a:rPr>
              <a:t>The concentration of diffusing species is a function of both time and position </a:t>
            </a:r>
            <a:r>
              <a:rPr lang="en-US" sz="2400" b="0" i="1">
                <a:latin typeface="Liberation Sans" charset="0"/>
              </a:rPr>
              <a:t>C </a:t>
            </a:r>
            <a:r>
              <a:rPr lang="en-US" sz="2400" b="0">
                <a:latin typeface="Liberation Sans" charset="0"/>
              </a:rPr>
              <a:t>= </a:t>
            </a:r>
            <a:r>
              <a:rPr lang="en-US" sz="2400" b="0" i="1">
                <a:latin typeface="Liberation Sans" charset="0"/>
              </a:rPr>
              <a:t>C</a:t>
            </a:r>
            <a:r>
              <a:rPr lang="en-US" sz="2400" b="0">
                <a:latin typeface="Liberation Sans" charset="0"/>
              </a:rPr>
              <a:t>(</a:t>
            </a:r>
            <a:r>
              <a:rPr lang="en-US" sz="2400" b="0" i="1">
                <a:latin typeface="Liberation Sans" charset="0"/>
              </a:rPr>
              <a:t>x</a:t>
            </a:r>
            <a:r>
              <a:rPr lang="en-US" sz="2400" b="0">
                <a:latin typeface="Liberation Sans" charset="0"/>
              </a:rPr>
              <a:t>,</a:t>
            </a:r>
            <a:r>
              <a:rPr lang="en-US" sz="2400" b="0" i="1">
                <a:latin typeface="Liberation Sans" charset="0"/>
              </a:rPr>
              <a:t>t</a:t>
            </a:r>
            <a:r>
              <a:rPr lang="en-US" sz="2400" b="0">
                <a:latin typeface="Liberation Sans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b="0">
                <a:latin typeface="Liberation Sans" charset="0"/>
              </a:rPr>
              <a:t>In this case </a:t>
            </a:r>
            <a:r>
              <a:rPr lang="en-US" sz="2400" b="0">
                <a:solidFill>
                  <a:srgbClr val="0000FF"/>
                </a:solidFill>
                <a:latin typeface="Liberation Sans" charset="0"/>
              </a:rPr>
              <a:t>Fick</a:t>
            </a:r>
            <a:r>
              <a:rPr lang="ja-JP" altLang="en-US" sz="2400" b="0">
                <a:solidFill>
                  <a:srgbClr val="0000FF"/>
                </a:solidFill>
                <a:latin typeface="Liberation Sans" charset="0"/>
              </a:rPr>
              <a:t>’</a:t>
            </a:r>
            <a:r>
              <a:rPr lang="en-US" altLang="ja-JP" sz="2400" b="0">
                <a:solidFill>
                  <a:srgbClr val="0000FF"/>
                </a:solidFill>
                <a:latin typeface="Liberation Sans" charset="0"/>
              </a:rPr>
              <a:t>s Second Law</a:t>
            </a:r>
            <a:r>
              <a:rPr lang="en-US" altLang="ja-JP" sz="2400" b="0">
                <a:latin typeface="Liberation Sans" charset="0"/>
              </a:rPr>
              <a:t> is used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0">
                <a:latin typeface="Liberation Sans" charset="0"/>
              </a:rPr>
              <a:t>		</a:t>
            </a:r>
            <a:endParaRPr lang="en-US" sz="2400" b="0" u="sng">
              <a:latin typeface="Liberation Sans" charset="0"/>
            </a:endParaRPr>
          </a:p>
          <a:p>
            <a:pPr>
              <a:lnSpc>
                <a:spcPct val="90000"/>
              </a:lnSpc>
            </a:pPr>
            <a:endParaRPr lang="en-US" sz="2400" b="0" u="sng">
              <a:latin typeface="Liberation Sans" charset="0"/>
            </a:endParaRPr>
          </a:p>
        </p:txBody>
      </p:sp>
      <p:grpSp>
        <p:nvGrpSpPr>
          <p:cNvPr id="52228" name="Group 8"/>
          <p:cNvGrpSpPr>
            <a:grpSpLocks/>
          </p:cNvGrpSpPr>
          <p:nvPr/>
        </p:nvGrpSpPr>
        <p:grpSpPr bwMode="auto">
          <a:xfrm>
            <a:off x="4860925" y="3530600"/>
            <a:ext cx="1801813" cy="931863"/>
            <a:chOff x="3347" y="1137"/>
            <a:chExt cx="1135" cy="587"/>
          </a:xfrm>
        </p:grpSpPr>
        <p:graphicFrame>
          <p:nvGraphicFramePr>
            <p:cNvPr id="52230" name="Object 1024"/>
            <p:cNvGraphicFramePr>
              <a:graphicFrameLocks noChangeAspect="1"/>
            </p:cNvGraphicFramePr>
            <p:nvPr/>
          </p:nvGraphicFramePr>
          <p:xfrm>
            <a:off x="3409" y="1137"/>
            <a:ext cx="1001" cy="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7" name="Equation" r:id="rId4" imgW="787400" imgH="431800" progId="Equation.3">
                    <p:embed/>
                  </p:oleObj>
                </mc:Choice>
                <mc:Fallback>
                  <p:oleObj name="Equation" r:id="rId4" imgW="787400" imgH="431800" progId="Equation.3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9" y="1137"/>
                          <a:ext cx="1001" cy="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3347" y="1145"/>
              <a:ext cx="1135" cy="5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</p:grpSp>
      <p:sp>
        <p:nvSpPr>
          <p:cNvPr id="52229" name="Rectangle 9"/>
          <p:cNvSpPr>
            <a:spLocks noChangeArrowheads="1"/>
          </p:cNvSpPr>
          <p:nvPr/>
        </p:nvSpPr>
        <p:spPr bwMode="auto">
          <a:xfrm>
            <a:off x="1708150" y="3684588"/>
            <a:ext cx="283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latin typeface="Liberation Sans" charset="0"/>
              </a:rPr>
              <a:t>Fick</a:t>
            </a:r>
            <a:r>
              <a:rPr lang="ja-JP" altLang="en-US" i="0">
                <a:latin typeface="Liberation Sans" charset="0"/>
              </a:rPr>
              <a:t>’</a:t>
            </a:r>
            <a:r>
              <a:rPr lang="en-US" altLang="ja-JP" i="0">
                <a:latin typeface="Liberation Sans" charset="0"/>
              </a:rPr>
              <a:t>s Second Law</a:t>
            </a:r>
            <a:endParaRPr lang="en-US" i="0">
              <a:latin typeface="Liberation Sans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331788"/>
            <a:ext cx="7772400" cy="533400"/>
          </a:xfrm>
        </p:spPr>
        <p:txBody>
          <a:bodyPr/>
          <a:lstStyle/>
          <a:p>
            <a:r>
              <a:rPr lang="en-US" sz="2800">
                <a:latin typeface="Liberation Sans" charset="0"/>
              </a:rPr>
              <a:t>VMSE: Screenshot of Diffusion Computations &amp; Data Plots</a:t>
            </a:r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4A569F5-1CAF-4666-8909-20CBFB852506}" type="slidenum">
              <a:rPr lang="en-US" sz="1200" i="0">
                <a:latin typeface="Liberation Sans" charset="0"/>
              </a:rPr>
              <a:pPr/>
              <a:t>19</a:t>
            </a:fld>
            <a:endParaRPr lang="en-US" sz="1200" i="0">
              <a:latin typeface="Liberation Sans" charset="0"/>
            </a:endParaRPr>
          </a:p>
        </p:txBody>
      </p:sp>
      <p:pic>
        <p:nvPicPr>
          <p:cNvPr id="54275" name="Picture 6" descr="VMSE Diffus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143000"/>
            <a:ext cx="724535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A6121DC-DF8E-4531-986A-1EE1A3C550AE}" type="slidenum">
              <a:rPr lang="en-US" sz="1200" i="0">
                <a:latin typeface="Liberation Sans" charset="0"/>
              </a:rPr>
              <a:pPr/>
              <a:t>2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Diffusion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0">
                <a:solidFill>
                  <a:srgbClr val="FF3300"/>
                </a:solidFill>
                <a:latin typeface="Liberation Sans" charset="0"/>
              </a:rPr>
              <a:t>Diffusion</a:t>
            </a:r>
            <a:r>
              <a:rPr lang="en-US" sz="2400" b="0">
                <a:latin typeface="Liberation Sans" charset="0"/>
              </a:rPr>
              <a:t> -  Mass transport by atomic motion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0">
              <a:latin typeface="Liberation Sans" charset="0"/>
            </a:endParaRPr>
          </a:p>
          <a:p>
            <a:pPr lvl="1">
              <a:lnSpc>
                <a:spcPct val="90000"/>
              </a:lnSpc>
            </a:pPr>
            <a:endParaRPr lang="en-US" sz="2400" b="0">
              <a:latin typeface="Liberation Sans" charset="0"/>
            </a:endParaRPr>
          </a:p>
          <a:p>
            <a:pPr lvl="1">
              <a:lnSpc>
                <a:spcPct val="90000"/>
              </a:lnSpc>
            </a:pPr>
            <a:endParaRPr lang="en-US" sz="2400" b="0">
              <a:latin typeface="Liberation Sans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0">
                <a:solidFill>
                  <a:schemeClr val="accent2"/>
                </a:solidFill>
                <a:latin typeface="Liberation Sans" charset="0"/>
              </a:rPr>
              <a:t>Mechanisms</a:t>
            </a:r>
          </a:p>
          <a:p>
            <a:pPr>
              <a:lnSpc>
                <a:spcPct val="90000"/>
              </a:lnSpc>
            </a:pPr>
            <a:r>
              <a:rPr lang="en-US" sz="2400" b="0">
                <a:latin typeface="Liberation Sans" charset="0"/>
              </a:rPr>
              <a:t>Gases &amp; Liquids – random (Brownian) motion</a:t>
            </a:r>
          </a:p>
          <a:p>
            <a:pPr>
              <a:lnSpc>
                <a:spcPct val="90000"/>
              </a:lnSpc>
            </a:pPr>
            <a:r>
              <a:rPr lang="en-US" sz="2400" b="0">
                <a:latin typeface="Liberation Sans" charset="0"/>
              </a:rPr>
              <a:t>Solids – vacancy diffusion or interstitial diffusion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5BFAE2A-94C5-443B-B075-2760EA1ED763}" type="slidenum">
              <a:rPr lang="en-US" sz="1200" i="0">
                <a:latin typeface="Liberation Sans" charset="0"/>
              </a:rPr>
              <a:pPr/>
              <a:t>20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Non-steady State Diffusion</a:t>
            </a:r>
          </a:p>
        </p:txBody>
      </p:sp>
      <p:sp>
        <p:nvSpPr>
          <p:cNvPr id="55299" name="Rectangle 1034"/>
          <p:cNvSpPr>
            <a:spLocks noChangeArrowheads="1"/>
          </p:cNvSpPr>
          <p:nvPr/>
        </p:nvSpPr>
        <p:spPr bwMode="auto">
          <a:xfrm>
            <a:off x="7004050" y="3098800"/>
            <a:ext cx="1066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Liberation Sans" charset="0"/>
              </a:rPr>
              <a:t>Fig. 5.5, </a:t>
            </a:r>
            <a:r>
              <a:rPr lang="en-US" sz="1200">
                <a:solidFill>
                  <a:srgbClr val="000000"/>
                </a:solidFill>
                <a:latin typeface="Liberation Sans" charset="0"/>
              </a:rPr>
              <a:t>Callister &amp; Rethwisch 9e</a:t>
            </a:r>
            <a:r>
              <a:rPr lang="en-US" sz="1200" i="0">
                <a:solidFill>
                  <a:srgbClr val="000000"/>
                </a:solidFill>
                <a:latin typeface="Liberation Sans" charset="0"/>
              </a:rPr>
              <a:t>. </a:t>
            </a:r>
          </a:p>
        </p:txBody>
      </p:sp>
      <p:sp>
        <p:nvSpPr>
          <p:cNvPr id="55300" name="Rectangle 1036"/>
          <p:cNvSpPr>
            <a:spLocks noChangeArrowheads="1"/>
          </p:cNvSpPr>
          <p:nvPr/>
        </p:nvSpPr>
        <p:spPr bwMode="auto">
          <a:xfrm>
            <a:off x="771525" y="4814888"/>
            <a:ext cx="80438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0">
                <a:latin typeface="Liberation Sans" charset="0"/>
              </a:rPr>
              <a:t>B.C. 	at </a:t>
            </a:r>
            <a:r>
              <a:rPr lang="en-US">
                <a:latin typeface="Liberation Sans" charset="0"/>
              </a:rPr>
              <a:t>t</a:t>
            </a:r>
            <a:r>
              <a:rPr lang="en-US" i="0">
                <a:latin typeface="Liberation Sans" charset="0"/>
              </a:rPr>
              <a:t> = 0, </a:t>
            </a:r>
            <a:r>
              <a:rPr lang="en-US">
                <a:latin typeface="Liberation Sans" charset="0"/>
              </a:rPr>
              <a:t>C</a:t>
            </a:r>
            <a:r>
              <a:rPr lang="en-US" i="0">
                <a:latin typeface="Liberation Sans" charset="0"/>
              </a:rPr>
              <a:t> = </a:t>
            </a:r>
            <a:r>
              <a:rPr lang="en-US">
                <a:latin typeface="Liberation Sans" charset="0"/>
              </a:rPr>
              <a:t>C</a:t>
            </a:r>
            <a:r>
              <a:rPr lang="en-US" baseline="-25000">
                <a:latin typeface="Liberation Sans" charset="0"/>
              </a:rPr>
              <a:t>o</a:t>
            </a:r>
            <a:r>
              <a:rPr lang="en-US" i="0">
                <a:latin typeface="Liberation Sans" charset="0"/>
              </a:rPr>
              <a:t>  for  0 </a:t>
            </a:r>
            <a:r>
              <a:rPr lang="en-US" i="0">
                <a:latin typeface="Liberation Sans" charset="0"/>
                <a:sym typeface="Symbol" panose="05050102010706020507" pitchFamily="18" charset="2"/>
              </a:rPr>
              <a:t> </a:t>
            </a:r>
            <a:r>
              <a:rPr lang="en-US">
                <a:solidFill>
                  <a:schemeClr val="accent2"/>
                </a:solidFill>
                <a:latin typeface="Liberation Sans" charset="0"/>
                <a:sym typeface="Symbol" panose="05050102010706020507" pitchFamily="18" charset="2"/>
              </a:rPr>
              <a:t>x</a:t>
            </a:r>
            <a:r>
              <a:rPr lang="en-US" i="0">
                <a:latin typeface="Liberation Sans" charset="0"/>
                <a:sym typeface="Symbol" panose="05050102010706020507" pitchFamily="18" charset="2"/>
              </a:rPr>
              <a:t>  ∞</a:t>
            </a:r>
          </a:p>
          <a:p>
            <a:pPr>
              <a:spcBef>
                <a:spcPct val="50000"/>
              </a:spcBef>
            </a:pPr>
            <a:r>
              <a:rPr lang="en-US" i="0">
                <a:latin typeface="Liberation Sans" charset="0"/>
              </a:rPr>
              <a:t>	at </a:t>
            </a:r>
            <a:r>
              <a:rPr lang="en-US">
                <a:latin typeface="Liberation Sans" charset="0"/>
              </a:rPr>
              <a:t>t</a:t>
            </a:r>
            <a:r>
              <a:rPr lang="en-US" i="0">
                <a:latin typeface="Liberation Sans" charset="0"/>
              </a:rPr>
              <a:t> &gt; 0, </a:t>
            </a:r>
            <a:r>
              <a:rPr lang="en-US">
                <a:latin typeface="Liberation Sans" charset="0"/>
              </a:rPr>
              <a:t>C</a:t>
            </a:r>
            <a:r>
              <a:rPr lang="en-US" i="0">
                <a:latin typeface="Liberation Sans" charset="0"/>
              </a:rPr>
              <a:t> = </a:t>
            </a:r>
            <a:r>
              <a:rPr lang="en-US">
                <a:latin typeface="Liberation Sans" charset="0"/>
              </a:rPr>
              <a:t>C</a:t>
            </a:r>
            <a:r>
              <a:rPr lang="en-US" baseline="-25000">
                <a:latin typeface="Liberation Sans" charset="0"/>
              </a:rPr>
              <a:t>S</a:t>
            </a:r>
            <a:r>
              <a:rPr lang="en-US" i="0">
                <a:latin typeface="Liberation Sans" charset="0"/>
              </a:rPr>
              <a:t>  for  </a:t>
            </a:r>
            <a:r>
              <a:rPr lang="en-US">
                <a:solidFill>
                  <a:schemeClr val="accent2"/>
                </a:solidFill>
                <a:latin typeface="Liberation Sans" charset="0"/>
              </a:rPr>
              <a:t>x</a:t>
            </a:r>
            <a:r>
              <a:rPr lang="en-US" i="0">
                <a:latin typeface="Liberation Sans" charset="0"/>
              </a:rPr>
              <a:t> = 0  (constant surface conc.)</a:t>
            </a:r>
          </a:p>
          <a:p>
            <a:pPr>
              <a:spcBef>
                <a:spcPct val="50000"/>
              </a:spcBef>
            </a:pPr>
            <a:r>
              <a:rPr lang="en-US" i="0">
                <a:latin typeface="Liberation Sans" charset="0"/>
              </a:rPr>
              <a:t>		   </a:t>
            </a:r>
            <a:r>
              <a:rPr lang="en-US">
                <a:latin typeface="Liberation Sans" charset="0"/>
              </a:rPr>
              <a:t>C</a:t>
            </a:r>
            <a:r>
              <a:rPr lang="en-US" i="0">
                <a:latin typeface="Liberation Sans" charset="0"/>
              </a:rPr>
              <a:t> = </a:t>
            </a:r>
            <a:r>
              <a:rPr lang="en-US">
                <a:latin typeface="Liberation Sans" charset="0"/>
              </a:rPr>
              <a:t>C</a:t>
            </a:r>
            <a:r>
              <a:rPr lang="en-US" baseline="-25000">
                <a:latin typeface="Liberation Sans" charset="0"/>
              </a:rPr>
              <a:t>o</a:t>
            </a:r>
            <a:r>
              <a:rPr lang="en-US" i="0">
                <a:latin typeface="Liberation Sans" charset="0"/>
              </a:rPr>
              <a:t>  for  </a:t>
            </a:r>
            <a:r>
              <a:rPr lang="en-US">
                <a:solidFill>
                  <a:schemeClr val="accent2"/>
                </a:solidFill>
                <a:latin typeface="Liberation Sans" charset="0"/>
              </a:rPr>
              <a:t>x</a:t>
            </a:r>
            <a:r>
              <a:rPr lang="en-US" i="0">
                <a:latin typeface="Liberation Sans" charset="0"/>
              </a:rPr>
              <a:t> = </a:t>
            </a:r>
            <a:r>
              <a:rPr lang="en-US" i="0">
                <a:latin typeface="Liberation Sans" charset="0"/>
                <a:sym typeface="Symbol" panose="05050102010706020507" pitchFamily="18" charset="2"/>
              </a:rPr>
              <a:t>∞</a:t>
            </a:r>
          </a:p>
        </p:txBody>
      </p:sp>
      <p:grpSp>
        <p:nvGrpSpPr>
          <p:cNvPr id="55301" name="Group 1071"/>
          <p:cNvGrpSpPr>
            <a:grpSpLocks/>
          </p:cNvGrpSpPr>
          <p:nvPr/>
        </p:nvGrpSpPr>
        <p:grpSpPr bwMode="auto">
          <a:xfrm>
            <a:off x="381000" y="990600"/>
            <a:ext cx="8547100" cy="1257300"/>
            <a:chOff x="240" y="624"/>
            <a:chExt cx="5384" cy="792"/>
          </a:xfrm>
        </p:grpSpPr>
        <p:sp>
          <p:nvSpPr>
            <p:cNvPr id="55308" name="Rectangle 1031"/>
            <p:cNvSpPr>
              <a:spLocks noChangeArrowheads="1"/>
            </p:cNvSpPr>
            <p:nvPr/>
          </p:nvSpPr>
          <p:spPr bwMode="auto">
            <a:xfrm>
              <a:off x="288" y="624"/>
              <a:ext cx="39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i="0">
                  <a:latin typeface="Liberation Sans" charset="0"/>
                </a:rPr>
                <a:t>• Copper diffuses into a bar of aluminum.</a:t>
              </a:r>
            </a:p>
          </p:txBody>
        </p:sp>
        <p:sp>
          <p:nvSpPr>
            <p:cNvPr id="55309" name="AutoShape 1040"/>
            <p:cNvSpPr>
              <a:spLocks noChangeAspect="1" noChangeArrowheads="1" noTextEdit="1"/>
            </p:cNvSpPr>
            <p:nvPr/>
          </p:nvSpPr>
          <p:spPr bwMode="auto">
            <a:xfrm>
              <a:off x="240" y="864"/>
              <a:ext cx="5384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0" name="Rectangle 1042"/>
            <p:cNvSpPr>
              <a:spLocks noChangeArrowheads="1"/>
            </p:cNvSpPr>
            <p:nvPr/>
          </p:nvSpPr>
          <p:spPr bwMode="auto">
            <a:xfrm>
              <a:off x="2128" y="1160"/>
              <a:ext cx="27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solidFill>
                    <a:srgbClr val="000000"/>
                  </a:solidFill>
                  <a:latin typeface="Liberation Sans" charset="0"/>
                </a:rPr>
                <a:t>pre-existing conc., </a:t>
              </a:r>
              <a:r>
                <a:rPr lang="en-US" sz="2000">
                  <a:solidFill>
                    <a:srgbClr val="000000"/>
                  </a:solidFill>
                  <a:latin typeface="Liberation Sans" charset="0"/>
                </a:rPr>
                <a:t>C</a:t>
              </a:r>
              <a:r>
                <a:rPr lang="en-US" sz="2000" baseline="-25000">
                  <a:solidFill>
                    <a:srgbClr val="000000"/>
                  </a:solidFill>
                  <a:latin typeface="Liberation Sans" charset="0"/>
                </a:rPr>
                <a:t>o</a:t>
              </a:r>
              <a:r>
                <a:rPr lang="en-US" sz="2000" i="0">
                  <a:solidFill>
                    <a:srgbClr val="000000"/>
                  </a:solidFill>
                  <a:latin typeface="Liberation Sans" charset="0"/>
                </a:rPr>
                <a:t> of copper atoms </a:t>
              </a:r>
              <a:endParaRPr lang="en-US" i="0">
                <a:latin typeface="Liberation Sans" charset="0"/>
              </a:endParaRPr>
            </a:p>
          </p:txBody>
        </p:sp>
        <p:sp>
          <p:nvSpPr>
            <p:cNvPr id="55311" name="Rectangle 1048"/>
            <p:cNvSpPr>
              <a:spLocks noChangeArrowheads="1"/>
            </p:cNvSpPr>
            <p:nvPr/>
          </p:nvSpPr>
          <p:spPr bwMode="auto">
            <a:xfrm>
              <a:off x="1892" y="980"/>
              <a:ext cx="3488" cy="176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5312" name="Oval 1049"/>
            <p:cNvSpPr>
              <a:spLocks noChangeArrowheads="1"/>
            </p:cNvSpPr>
            <p:nvPr/>
          </p:nvSpPr>
          <p:spPr bwMode="auto">
            <a:xfrm>
              <a:off x="1792" y="984"/>
              <a:ext cx="72" cy="72"/>
            </a:xfrm>
            <a:prstGeom prst="ellipse">
              <a:avLst/>
            </a:prstGeom>
            <a:solidFill>
              <a:srgbClr val="FF6633"/>
            </a:solidFill>
            <a:ln w="25400">
              <a:solidFill>
                <a:srgbClr val="FF6633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5313" name="Oval 1050"/>
            <p:cNvSpPr>
              <a:spLocks noChangeArrowheads="1"/>
            </p:cNvSpPr>
            <p:nvPr/>
          </p:nvSpPr>
          <p:spPr bwMode="auto">
            <a:xfrm>
              <a:off x="1696" y="1072"/>
              <a:ext cx="72" cy="72"/>
            </a:xfrm>
            <a:prstGeom prst="ellipse">
              <a:avLst/>
            </a:prstGeom>
            <a:solidFill>
              <a:srgbClr val="FF6633"/>
            </a:solidFill>
            <a:ln w="25400">
              <a:solidFill>
                <a:srgbClr val="FF6633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5314" name="Oval 1051"/>
            <p:cNvSpPr>
              <a:spLocks noChangeArrowheads="1"/>
            </p:cNvSpPr>
            <p:nvPr/>
          </p:nvSpPr>
          <p:spPr bwMode="auto">
            <a:xfrm>
              <a:off x="1824" y="1088"/>
              <a:ext cx="72" cy="72"/>
            </a:xfrm>
            <a:prstGeom prst="ellipse">
              <a:avLst/>
            </a:prstGeom>
            <a:solidFill>
              <a:srgbClr val="FF6633"/>
            </a:solidFill>
            <a:ln w="25400">
              <a:solidFill>
                <a:srgbClr val="FF6633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5315" name="Oval 1052"/>
            <p:cNvSpPr>
              <a:spLocks noChangeArrowheads="1"/>
            </p:cNvSpPr>
            <p:nvPr/>
          </p:nvSpPr>
          <p:spPr bwMode="auto">
            <a:xfrm>
              <a:off x="1704" y="936"/>
              <a:ext cx="72" cy="72"/>
            </a:xfrm>
            <a:prstGeom prst="ellipse">
              <a:avLst/>
            </a:prstGeom>
            <a:solidFill>
              <a:srgbClr val="FF6633"/>
            </a:solidFill>
            <a:ln w="25400">
              <a:solidFill>
                <a:srgbClr val="FF6633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5316" name="Oval 1053"/>
            <p:cNvSpPr>
              <a:spLocks noChangeArrowheads="1"/>
            </p:cNvSpPr>
            <p:nvPr/>
          </p:nvSpPr>
          <p:spPr bwMode="auto">
            <a:xfrm>
              <a:off x="1744" y="1168"/>
              <a:ext cx="72" cy="72"/>
            </a:xfrm>
            <a:prstGeom prst="ellipse">
              <a:avLst/>
            </a:prstGeom>
            <a:solidFill>
              <a:srgbClr val="FF6633"/>
            </a:solidFill>
            <a:ln w="25400">
              <a:solidFill>
                <a:srgbClr val="FF6633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5317" name="Oval 1054"/>
            <p:cNvSpPr>
              <a:spLocks noChangeArrowheads="1"/>
            </p:cNvSpPr>
            <p:nvPr/>
          </p:nvSpPr>
          <p:spPr bwMode="auto">
            <a:xfrm>
              <a:off x="2136" y="1070"/>
              <a:ext cx="72" cy="72"/>
            </a:xfrm>
            <a:prstGeom prst="ellipse">
              <a:avLst/>
            </a:prstGeom>
            <a:solidFill>
              <a:srgbClr val="FF6633"/>
            </a:solidFill>
            <a:ln w="25400">
              <a:solidFill>
                <a:srgbClr val="FF6633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5318" name="Oval 1055"/>
            <p:cNvSpPr>
              <a:spLocks noChangeArrowheads="1"/>
            </p:cNvSpPr>
            <p:nvPr/>
          </p:nvSpPr>
          <p:spPr bwMode="auto">
            <a:xfrm>
              <a:off x="2888" y="1016"/>
              <a:ext cx="72" cy="72"/>
            </a:xfrm>
            <a:prstGeom prst="ellipse">
              <a:avLst/>
            </a:prstGeom>
            <a:solidFill>
              <a:srgbClr val="FF6633"/>
            </a:solidFill>
            <a:ln w="25400">
              <a:solidFill>
                <a:srgbClr val="FF6633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5319" name="Oval 1056"/>
            <p:cNvSpPr>
              <a:spLocks noChangeArrowheads="1"/>
            </p:cNvSpPr>
            <p:nvPr/>
          </p:nvSpPr>
          <p:spPr bwMode="auto">
            <a:xfrm>
              <a:off x="3768" y="1072"/>
              <a:ext cx="72" cy="72"/>
            </a:xfrm>
            <a:prstGeom prst="ellipse">
              <a:avLst/>
            </a:prstGeom>
            <a:solidFill>
              <a:srgbClr val="FF6633"/>
            </a:solidFill>
            <a:ln w="25400">
              <a:solidFill>
                <a:srgbClr val="FF6633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5320" name="Oval 1057"/>
            <p:cNvSpPr>
              <a:spLocks noChangeArrowheads="1"/>
            </p:cNvSpPr>
            <p:nvPr/>
          </p:nvSpPr>
          <p:spPr bwMode="auto">
            <a:xfrm>
              <a:off x="4952" y="1008"/>
              <a:ext cx="72" cy="72"/>
            </a:xfrm>
            <a:prstGeom prst="ellipse">
              <a:avLst/>
            </a:prstGeom>
            <a:solidFill>
              <a:srgbClr val="FF6633"/>
            </a:solidFill>
            <a:ln w="25400">
              <a:solidFill>
                <a:srgbClr val="FF6633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55321" name="Rectangle 1059"/>
            <p:cNvSpPr>
              <a:spLocks noChangeArrowheads="1"/>
            </p:cNvSpPr>
            <p:nvPr/>
          </p:nvSpPr>
          <p:spPr bwMode="auto">
            <a:xfrm>
              <a:off x="416" y="872"/>
              <a:ext cx="10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solidFill>
                    <a:srgbClr val="FF6633"/>
                  </a:solidFill>
                  <a:latin typeface="Liberation Sans" charset="0"/>
                </a:rPr>
                <a:t>Surface conc., </a:t>
              </a:r>
              <a:endParaRPr lang="en-US" i="0">
                <a:latin typeface="Liberation Sans" charset="0"/>
              </a:endParaRPr>
            </a:p>
          </p:txBody>
        </p:sp>
        <p:sp>
          <p:nvSpPr>
            <p:cNvPr id="55322" name="Rectangle 1060"/>
            <p:cNvSpPr>
              <a:spLocks noChangeArrowheads="1"/>
            </p:cNvSpPr>
            <p:nvPr/>
          </p:nvSpPr>
          <p:spPr bwMode="auto">
            <a:xfrm>
              <a:off x="400" y="1056"/>
              <a:ext cx="1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>
                  <a:solidFill>
                    <a:srgbClr val="FF6633"/>
                  </a:solidFill>
                  <a:latin typeface="Liberation Sans" charset="0"/>
                </a:rPr>
                <a:t>C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55323" name="Rectangle 1062"/>
            <p:cNvSpPr>
              <a:spLocks noChangeArrowheads="1"/>
            </p:cNvSpPr>
            <p:nvPr/>
          </p:nvSpPr>
          <p:spPr bwMode="auto">
            <a:xfrm>
              <a:off x="608" y="1056"/>
              <a:ext cx="9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solidFill>
                    <a:srgbClr val="FF6633"/>
                  </a:solidFill>
                  <a:latin typeface="Liberation Sans" charset="0"/>
                </a:rPr>
                <a:t> of Cu atoms</a:t>
              </a:r>
              <a:endParaRPr lang="en-US" i="0">
                <a:latin typeface="Liberation Sans" charset="0"/>
              </a:endParaRPr>
            </a:p>
          </p:txBody>
        </p:sp>
        <p:sp>
          <p:nvSpPr>
            <p:cNvPr id="55324" name="Rectangle 1063"/>
            <p:cNvSpPr>
              <a:spLocks noChangeArrowheads="1"/>
            </p:cNvSpPr>
            <p:nvPr/>
          </p:nvSpPr>
          <p:spPr bwMode="auto">
            <a:xfrm>
              <a:off x="4288" y="983"/>
              <a:ext cx="23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solidFill>
                    <a:srgbClr val="000000"/>
                  </a:solidFill>
                  <a:latin typeface="Liberation Sans" charset="0"/>
                </a:rPr>
                <a:t>bar</a:t>
              </a:r>
              <a:endParaRPr lang="en-US" i="0">
                <a:latin typeface="Liberation Sans" charset="0"/>
              </a:endParaRPr>
            </a:p>
          </p:txBody>
        </p:sp>
        <p:sp>
          <p:nvSpPr>
            <p:cNvPr id="55325" name="Rectangle 1061"/>
            <p:cNvSpPr>
              <a:spLocks noChangeArrowheads="1"/>
            </p:cNvSpPr>
            <p:nvPr/>
          </p:nvSpPr>
          <p:spPr bwMode="auto">
            <a:xfrm>
              <a:off x="520" y="1088"/>
              <a:ext cx="12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>
                  <a:solidFill>
                    <a:srgbClr val="FF6633"/>
                  </a:solidFill>
                  <a:latin typeface="Liberation Sans" charset="0"/>
                </a:rPr>
                <a:t>s</a:t>
              </a:r>
              <a:endParaRPr lang="en-US">
                <a:latin typeface="Liberation Sans" charset="0"/>
              </a:endParaRPr>
            </a:p>
          </p:txBody>
        </p:sp>
      </p:grpSp>
      <p:grpSp>
        <p:nvGrpSpPr>
          <p:cNvPr id="55302" name="Group 1073"/>
          <p:cNvGrpSpPr>
            <a:grpSpLocks/>
          </p:cNvGrpSpPr>
          <p:nvPr/>
        </p:nvGrpSpPr>
        <p:grpSpPr bwMode="auto">
          <a:xfrm>
            <a:off x="2200275" y="2270125"/>
            <a:ext cx="4560888" cy="2347913"/>
            <a:chOff x="1386" y="1430"/>
            <a:chExt cx="2873" cy="1479"/>
          </a:xfrm>
        </p:grpSpPr>
        <p:pic>
          <p:nvPicPr>
            <p:cNvPr id="55303" name="Picture 1039" descr="Fig 5_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" y="1430"/>
              <a:ext cx="2873" cy="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4" name="Rectangle 1072"/>
            <p:cNvSpPr>
              <a:spLocks noChangeArrowheads="1"/>
            </p:cNvSpPr>
            <p:nvPr/>
          </p:nvSpPr>
          <p:spPr bwMode="auto">
            <a:xfrm>
              <a:off x="1584" y="1550"/>
              <a:ext cx="240" cy="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pSp>
          <p:nvGrpSpPr>
            <p:cNvPr id="55305" name="Group 1070"/>
            <p:cNvGrpSpPr>
              <a:grpSpLocks/>
            </p:cNvGrpSpPr>
            <p:nvPr/>
          </p:nvGrpSpPr>
          <p:grpSpPr bwMode="auto">
            <a:xfrm>
              <a:off x="1550" y="1494"/>
              <a:ext cx="384" cy="294"/>
              <a:chOff x="335" y="1028"/>
              <a:chExt cx="384" cy="294"/>
            </a:xfrm>
          </p:grpSpPr>
          <p:sp>
            <p:nvSpPr>
              <p:cNvPr id="55306" name="Text Box 1068"/>
              <p:cNvSpPr txBox="1">
                <a:spLocks noChangeArrowheads="1"/>
              </p:cNvSpPr>
              <p:nvPr/>
            </p:nvSpPr>
            <p:spPr bwMode="auto">
              <a:xfrm>
                <a:off x="335" y="1028"/>
                <a:ext cx="261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100">
                    <a:latin typeface="Liberation Sans" charset="0"/>
                  </a:rPr>
                  <a:t>C</a:t>
                </a:r>
              </a:p>
            </p:txBody>
          </p:sp>
          <p:sp>
            <p:nvSpPr>
              <p:cNvPr id="55307" name="Text Box 1069"/>
              <p:cNvSpPr txBox="1">
                <a:spLocks noChangeArrowheads="1"/>
              </p:cNvSpPr>
              <p:nvPr/>
            </p:nvSpPr>
            <p:spPr bwMode="auto">
              <a:xfrm>
                <a:off x="458" y="1062"/>
                <a:ext cx="261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100">
                    <a:latin typeface="Liberation Sans" charset="0"/>
                  </a:rPr>
                  <a:t>s</a:t>
                </a: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C128798-B8A9-49E2-8A83-A8D09DAE043C}" type="slidenum">
              <a:rPr lang="en-US" sz="1200" i="0">
                <a:latin typeface="Liberation Sans" charset="0"/>
              </a:rPr>
              <a:pPr/>
              <a:t>21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57346" name="Rectangle 26"/>
          <p:cNvSpPr>
            <a:spLocks noChangeArrowheads="1"/>
          </p:cNvSpPr>
          <p:nvPr/>
        </p:nvSpPr>
        <p:spPr bwMode="auto">
          <a:xfrm>
            <a:off x="2728913" y="2752725"/>
            <a:ext cx="171450" cy="27146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57347" name="Rectangle 27"/>
          <p:cNvSpPr>
            <a:spLocks noChangeArrowheads="1"/>
          </p:cNvSpPr>
          <p:nvPr/>
        </p:nvSpPr>
        <p:spPr bwMode="auto">
          <a:xfrm>
            <a:off x="3622675" y="2414588"/>
            <a:ext cx="171450" cy="27146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57348" name="Rectangle 24"/>
          <p:cNvSpPr>
            <a:spLocks noChangeArrowheads="1"/>
          </p:cNvSpPr>
          <p:nvPr/>
        </p:nvSpPr>
        <p:spPr bwMode="auto">
          <a:xfrm>
            <a:off x="882650" y="2428875"/>
            <a:ext cx="171450" cy="27146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57349" name="Rectangle 25"/>
          <p:cNvSpPr>
            <a:spLocks noChangeArrowheads="1"/>
          </p:cNvSpPr>
          <p:nvPr/>
        </p:nvSpPr>
        <p:spPr bwMode="auto">
          <a:xfrm>
            <a:off x="1100138" y="2428875"/>
            <a:ext cx="171450" cy="27146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57350" name="Rectangle 20"/>
          <p:cNvSpPr>
            <a:spLocks noChangeArrowheads="1"/>
          </p:cNvSpPr>
          <p:nvPr/>
        </p:nvSpPr>
        <p:spPr bwMode="auto">
          <a:xfrm>
            <a:off x="2854325" y="1327150"/>
            <a:ext cx="171450" cy="27146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57351" name="Rectangle 21"/>
          <p:cNvSpPr>
            <a:spLocks noChangeArrowheads="1"/>
          </p:cNvSpPr>
          <p:nvPr/>
        </p:nvSpPr>
        <p:spPr bwMode="auto">
          <a:xfrm>
            <a:off x="3098800" y="1322388"/>
            <a:ext cx="125413" cy="29051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57352" name="Rectangle 22"/>
          <p:cNvSpPr>
            <a:spLocks noChangeArrowheads="1"/>
          </p:cNvSpPr>
          <p:nvPr/>
        </p:nvSpPr>
        <p:spPr bwMode="auto">
          <a:xfrm>
            <a:off x="5405438" y="1390650"/>
            <a:ext cx="171450" cy="27146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57353" name="Rectangle 23"/>
          <p:cNvSpPr>
            <a:spLocks noChangeArrowheads="1"/>
          </p:cNvSpPr>
          <p:nvPr/>
        </p:nvSpPr>
        <p:spPr bwMode="auto">
          <a:xfrm>
            <a:off x="5702300" y="1838325"/>
            <a:ext cx="107950" cy="2825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57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Solution:        </a:t>
            </a:r>
          </a:p>
        </p:txBody>
      </p:sp>
      <p:sp>
        <p:nvSpPr>
          <p:cNvPr id="57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2355850"/>
            <a:ext cx="4111625" cy="32893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0" i="1">
                <a:latin typeface="Liberation Sans" charset="0"/>
              </a:rPr>
              <a:t>C</a:t>
            </a:r>
            <a:r>
              <a:rPr lang="en-US" sz="2400" b="0">
                <a:latin typeface="Liberation Sans" charset="0"/>
              </a:rPr>
              <a:t>(</a:t>
            </a:r>
            <a:r>
              <a:rPr lang="en-US" sz="2400" b="0" i="1">
                <a:latin typeface="Liberation Sans" charset="0"/>
              </a:rPr>
              <a:t>x</a:t>
            </a:r>
            <a:r>
              <a:rPr lang="en-US" sz="2400" b="0">
                <a:latin typeface="Liberation Sans" charset="0"/>
              </a:rPr>
              <a:t>,</a:t>
            </a:r>
            <a:r>
              <a:rPr lang="en-US" sz="2400" b="0" i="1">
                <a:latin typeface="Liberation Sans" charset="0"/>
              </a:rPr>
              <a:t>t</a:t>
            </a:r>
            <a:r>
              <a:rPr lang="en-US" sz="2400" b="0">
                <a:latin typeface="Liberation Sans" charset="0"/>
              </a:rPr>
              <a:t>) = Conc. at point </a:t>
            </a:r>
            <a:r>
              <a:rPr lang="en-US" sz="2400" b="0" i="1">
                <a:latin typeface="Liberation Sans" charset="0"/>
              </a:rPr>
              <a:t>x</a:t>
            </a:r>
            <a:r>
              <a:rPr lang="en-US" sz="2400" b="0">
                <a:latin typeface="Liberation Sans" charset="0"/>
              </a:rPr>
              <a:t> at   </a:t>
            </a:r>
            <a:br>
              <a:rPr lang="en-US" sz="2400" b="0">
                <a:latin typeface="Liberation Sans" charset="0"/>
              </a:rPr>
            </a:br>
            <a:r>
              <a:rPr lang="en-US" sz="2400" b="0">
                <a:latin typeface="Liberation Sans" charset="0"/>
              </a:rPr>
              <a:t>              time </a:t>
            </a:r>
            <a:r>
              <a:rPr lang="en-US" sz="2400" b="0" i="1">
                <a:latin typeface="Liberation Sans" charset="0"/>
              </a:rPr>
              <a:t>t</a:t>
            </a:r>
            <a:r>
              <a:rPr lang="en-US" sz="2400" b="0">
                <a:latin typeface="Liberation Sans" charset="0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0">
                <a:latin typeface="Liberation Sans" charset="0"/>
              </a:rPr>
              <a:t>erf(</a:t>
            </a:r>
            <a:r>
              <a:rPr lang="en-US" sz="2400" b="0" i="1">
                <a:latin typeface="Liberation Sans" charset="0"/>
              </a:rPr>
              <a:t>z</a:t>
            </a:r>
            <a:r>
              <a:rPr lang="en-US" sz="2400" b="0">
                <a:latin typeface="Liberation Sans" charset="0"/>
              </a:rPr>
              <a:t>)  = error function     </a:t>
            </a:r>
          </a:p>
          <a:p>
            <a:pPr lvl="4">
              <a:lnSpc>
                <a:spcPct val="90000"/>
              </a:lnSpc>
              <a:buFontTx/>
              <a:buNone/>
            </a:pPr>
            <a:endParaRPr lang="en-US" b="0">
              <a:latin typeface="Liberation Sans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b="0">
              <a:latin typeface="Liberation Sans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b="0">
              <a:latin typeface="Liberation Sans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0">
                <a:latin typeface="Liberation Sans" charset="0"/>
              </a:rPr>
              <a:t>erf(</a:t>
            </a:r>
            <a:r>
              <a:rPr lang="en-US" sz="2400" b="0" i="1">
                <a:latin typeface="Liberation Sans" charset="0"/>
              </a:rPr>
              <a:t>z</a:t>
            </a:r>
            <a:r>
              <a:rPr lang="en-US" sz="2400" b="0">
                <a:latin typeface="Liberation Sans" charset="0"/>
              </a:rPr>
              <a:t>) values are given in Table 5.1</a:t>
            </a:r>
          </a:p>
        </p:txBody>
      </p:sp>
      <p:sp>
        <p:nvSpPr>
          <p:cNvPr id="57356" name="Line 6"/>
          <p:cNvSpPr>
            <a:spLocks noChangeShapeType="1"/>
          </p:cNvSpPr>
          <p:nvPr/>
        </p:nvSpPr>
        <p:spPr bwMode="auto">
          <a:xfrm flipH="1">
            <a:off x="5043488" y="2744788"/>
            <a:ext cx="60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Text Box 7"/>
          <p:cNvSpPr txBox="1">
            <a:spLocks noChangeArrowheads="1"/>
          </p:cNvSpPr>
          <p:nvPr/>
        </p:nvSpPr>
        <p:spPr bwMode="auto">
          <a:xfrm>
            <a:off x="4589463" y="2509838"/>
            <a:ext cx="538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2000">
                <a:latin typeface="Liberation Sans" charset="0"/>
              </a:rPr>
              <a:t>C</a:t>
            </a:r>
            <a:r>
              <a:rPr lang="en-US" sz="2000" baseline="-25000">
                <a:latin typeface="Liberation Sans" charset="0"/>
              </a:rPr>
              <a:t>S</a:t>
            </a:r>
            <a:endParaRPr lang="en-US" sz="2000">
              <a:latin typeface="Liberation Sans" charset="0"/>
            </a:endParaRPr>
          </a:p>
        </p:txBody>
      </p:sp>
      <p:sp>
        <p:nvSpPr>
          <p:cNvPr id="57358" name="Line 8"/>
          <p:cNvSpPr>
            <a:spLocks noChangeShapeType="1"/>
          </p:cNvSpPr>
          <p:nvPr/>
        </p:nvSpPr>
        <p:spPr bwMode="auto">
          <a:xfrm flipH="1">
            <a:off x="5043488" y="4630738"/>
            <a:ext cx="60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Text Box 9"/>
          <p:cNvSpPr txBox="1">
            <a:spLocks noChangeArrowheads="1"/>
          </p:cNvSpPr>
          <p:nvPr/>
        </p:nvSpPr>
        <p:spPr bwMode="auto">
          <a:xfrm>
            <a:off x="4598988" y="4414838"/>
            <a:ext cx="52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2000">
                <a:latin typeface="Liberation Sans" charset="0"/>
              </a:rPr>
              <a:t>C</a:t>
            </a:r>
            <a:r>
              <a:rPr lang="en-US" sz="2000" baseline="-25000">
                <a:latin typeface="Liberation Sans" charset="0"/>
              </a:rPr>
              <a:t>o</a:t>
            </a:r>
            <a:endParaRPr lang="en-US" sz="2000">
              <a:latin typeface="Liberation Sans" charset="0"/>
            </a:endParaRPr>
          </a:p>
        </p:txBody>
      </p:sp>
      <p:sp>
        <p:nvSpPr>
          <p:cNvPr id="57360" name="Text Box 11"/>
          <p:cNvSpPr txBox="1">
            <a:spLocks noChangeArrowheads="1"/>
          </p:cNvSpPr>
          <p:nvPr/>
        </p:nvSpPr>
        <p:spPr bwMode="auto">
          <a:xfrm>
            <a:off x="4249738" y="3671888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2000">
                <a:latin typeface="Liberation Sans" charset="0"/>
              </a:rPr>
              <a:t>C</a:t>
            </a:r>
            <a:r>
              <a:rPr lang="en-US" sz="2000" i="0">
                <a:latin typeface="Liberation Sans" charset="0"/>
              </a:rPr>
              <a:t>(</a:t>
            </a:r>
            <a:r>
              <a:rPr lang="en-US" sz="2000">
                <a:latin typeface="Liberation Sans" charset="0"/>
              </a:rPr>
              <a:t>x</a:t>
            </a:r>
            <a:r>
              <a:rPr lang="en-US" sz="2000" i="0">
                <a:latin typeface="Liberation Sans" charset="0"/>
              </a:rPr>
              <a:t>,</a:t>
            </a:r>
            <a:r>
              <a:rPr lang="en-US" sz="2000">
                <a:latin typeface="Liberation Sans" charset="0"/>
              </a:rPr>
              <a:t>t</a:t>
            </a:r>
            <a:r>
              <a:rPr lang="en-US" sz="2000" i="0">
                <a:latin typeface="Liberation Sans" charset="0"/>
              </a:rPr>
              <a:t>)</a:t>
            </a:r>
          </a:p>
        </p:txBody>
      </p:sp>
      <p:sp>
        <p:nvSpPr>
          <p:cNvPr id="57361" name="Rectangle 14"/>
          <p:cNvSpPr>
            <a:spLocks noChangeArrowheads="1"/>
          </p:cNvSpPr>
          <p:nvPr/>
        </p:nvSpPr>
        <p:spPr bwMode="auto">
          <a:xfrm>
            <a:off x="2379663" y="1206500"/>
            <a:ext cx="3711575" cy="966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graphicFrame>
        <p:nvGraphicFramePr>
          <p:cNvPr id="57362" name="Object 1025"/>
          <p:cNvGraphicFramePr>
            <a:graphicFrameLocks noChangeAspect="1"/>
          </p:cNvGraphicFramePr>
          <p:nvPr/>
        </p:nvGraphicFramePr>
        <p:xfrm>
          <a:off x="1541463" y="3573463"/>
          <a:ext cx="2190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6" name="Equation" r:id="rId4" imgW="1028700" imgH="457200" progId="Equation.3">
                  <p:embed/>
                </p:oleObj>
              </mc:Choice>
              <mc:Fallback>
                <p:oleObj name="Equation" r:id="rId4" imgW="1028700" imgH="4572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3573463"/>
                        <a:ext cx="2190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63" name="Picture 30" descr="Fig 5_5 or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419350"/>
            <a:ext cx="31273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4" name="Line 10"/>
          <p:cNvSpPr>
            <a:spLocks noChangeShapeType="1"/>
          </p:cNvSpPr>
          <p:nvPr/>
        </p:nvSpPr>
        <p:spPr bwMode="auto">
          <a:xfrm flipH="1">
            <a:off x="5043488" y="3902075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Rectangle 1034"/>
          <p:cNvSpPr>
            <a:spLocks noChangeArrowheads="1"/>
          </p:cNvSpPr>
          <p:nvPr/>
        </p:nvSpPr>
        <p:spPr bwMode="auto">
          <a:xfrm>
            <a:off x="5595938" y="5472113"/>
            <a:ext cx="25034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Liberation Sans" charset="0"/>
              </a:rPr>
              <a:t>Fig. 5.5, </a:t>
            </a:r>
            <a:r>
              <a:rPr lang="en-US" sz="1200">
                <a:solidFill>
                  <a:srgbClr val="000000"/>
                </a:solidFill>
                <a:latin typeface="Liberation Sans" charset="0"/>
              </a:rPr>
              <a:t>Callister &amp; Rethwisch 9e</a:t>
            </a:r>
            <a:r>
              <a:rPr lang="en-US" sz="1200" i="0">
                <a:solidFill>
                  <a:srgbClr val="000000"/>
                </a:solidFill>
                <a:latin typeface="Liberation Sans" charset="0"/>
              </a:rPr>
              <a:t>. </a:t>
            </a:r>
          </a:p>
        </p:txBody>
      </p:sp>
      <p:graphicFrame>
        <p:nvGraphicFramePr>
          <p:cNvPr id="57366" name="Object 1024"/>
          <p:cNvGraphicFramePr>
            <a:graphicFrameLocks noChangeAspect="1"/>
          </p:cNvGraphicFramePr>
          <p:nvPr/>
        </p:nvGraphicFramePr>
        <p:xfrm>
          <a:off x="2463800" y="1219200"/>
          <a:ext cx="3551238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7" name="Equation" r:id="rId7" imgW="1905000" imgH="508000" progId="Equation.3">
                  <p:embed/>
                </p:oleObj>
              </mc:Choice>
              <mc:Fallback>
                <p:oleObj name="Equation" r:id="rId7" imgW="1905000" imgH="5080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219200"/>
                        <a:ext cx="3551238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3998850-199B-4551-AB89-0B46820E7A3E}" type="slidenum">
              <a:rPr lang="en-US" sz="1200" i="0">
                <a:latin typeface="Liberation Sans" charset="0"/>
              </a:rPr>
              <a:pPr/>
              <a:t>22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Non-steady State Diffusion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>
                <a:latin typeface="Liberation Sans" charset="0"/>
              </a:rPr>
              <a:t>Sample Problem:  An FCC iron-carbon alloy initially containing 0.20 wt% C is carburized at an elevated temperature and in an atmosphere that gives a surface carbon concentration constant at 1.0 wt%. If after 49.5 h the concentration of carbon is 0.35 wt% at a position 4.0 mm below the surface, determine the temperature at which the treatment was carried out.</a:t>
            </a:r>
          </a:p>
          <a:p>
            <a:endParaRPr lang="en-US" sz="2400" b="0">
              <a:latin typeface="Liberation Sans" charset="0"/>
            </a:endParaRPr>
          </a:p>
          <a:p>
            <a:r>
              <a:rPr lang="en-US" sz="2400" b="0">
                <a:solidFill>
                  <a:srgbClr val="FF3300"/>
                </a:solidFill>
                <a:latin typeface="Liberation Sans" charset="0"/>
              </a:rPr>
              <a:t>Solution</a:t>
            </a:r>
            <a:r>
              <a:rPr lang="en-US" sz="2400" b="0">
                <a:latin typeface="Liberation Sans" charset="0"/>
              </a:rPr>
              <a:t>: use Eqn. 5.5</a:t>
            </a:r>
          </a:p>
        </p:txBody>
      </p:sp>
      <p:graphicFrame>
        <p:nvGraphicFramePr>
          <p:cNvPr id="59396" name="Object 0"/>
          <p:cNvGraphicFramePr>
            <a:graphicFrameLocks noChangeAspect="1"/>
          </p:cNvGraphicFramePr>
          <p:nvPr/>
        </p:nvGraphicFramePr>
        <p:xfrm>
          <a:off x="4527550" y="4405313"/>
          <a:ext cx="33305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Equation" r:id="rId4" imgW="1816100" imgH="482600" progId="Equation.3">
                  <p:embed/>
                </p:oleObj>
              </mc:Choice>
              <mc:Fallback>
                <p:oleObj name="Equation" r:id="rId4" imgW="1816100" imgH="4826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4405313"/>
                        <a:ext cx="333057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DF3E865-8713-4FBA-AC62-5C669628337A}" type="slidenum">
              <a:rPr lang="en-US" sz="1200" i="0">
                <a:latin typeface="Liberation Sans" charset="0"/>
              </a:rPr>
              <a:pPr/>
              <a:t>23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352925" y="1652588"/>
            <a:ext cx="2085975" cy="42862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471613" y="1657350"/>
            <a:ext cx="1543050" cy="4286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771525" y="652463"/>
            <a:ext cx="7772400" cy="533400"/>
          </a:xfrm>
        </p:spPr>
        <p:txBody>
          <a:bodyPr/>
          <a:lstStyle/>
          <a:p>
            <a:pPr algn="l"/>
            <a:r>
              <a:rPr lang="en-US" sz="2800">
                <a:solidFill>
                  <a:srgbClr val="FF3300"/>
                </a:solidFill>
                <a:latin typeface="Liberation Sans" charset="0"/>
              </a:rPr>
              <a:t>Solution (cont.):</a:t>
            </a:r>
            <a:endParaRPr lang="en-US" sz="2800">
              <a:latin typeface="Liberation Sans" charset="0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400">
              <a:latin typeface="Liberation Sans" charset="0"/>
            </a:endParaRPr>
          </a:p>
          <a:p>
            <a:pPr lvl="1"/>
            <a:r>
              <a:rPr lang="en-US" sz="2400" b="0" i="1">
                <a:latin typeface="Liberation Sans" charset="0"/>
              </a:rPr>
              <a:t>t</a:t>
            </a:r>
            <a:r>
              <a:rPr lang="en-US" sz="2400" b="0">
                <a:latin typeface="Liberation Sans" charset="0"/>
              </a:rPr>
              <a:t>  = 49.5 h 		</a:t>
            </a:r>
            <a:r>
              <a:rPr lang="en-US" sz="2400" b="0" i="1">
                <a:latin typeface="Liberation Sans" charset="0"/>
              </a:rPr>
              <a:t>x</a:t>
            </a:r>
            <a:r>
              <a:rPr lang="en-US" sz="2400" b="0">
                <a:latin typeface="Liberation Sans" charset="0"/>
              </a:rPr>
              <a:t>  = 4 x 10</a:t>
            </a:r>
            <a:r>
              <a:rPr lang="en-US" sz="2400" b="0" baseline="30000">
                <a:latin typeface="Liberation Sans" charset="0"/>
              </a:rPr>
              <a:t>-3 </a:t>
            </a:r>
            <a:r>
              <a:rPr lang="en-US" sz="2400" b="0">
                <a:latin typeface="Liberation Sans" charset="0"/>
              </a:rPr>
              <a:t>m</a:t>
            </a:r>
          </a:p>
          <a:p>
            <a:pPr lvl="1"/>
            <a:r>
              <a:rPr lang="en-US" sz="2400" b="0" i="1">
                <a:latin typeface="Liberation Sans" charset="0"/>
              </a:rPr>
              <a:t>C</a:t>
            </a:r>
            <a:r>
              <a:rPr lang="en-US" sz="2400" b="0" i="1" baseline="-25000">
                <a:latin typeface="Liberation Sans" charset="0"/>
              </a:rPr>
              <a:t>x</a:t>
            </a:r>
            <a:r>
              <a:rPr lang="en-US" sz="2400" b="0">
                <a:latin typeface="Liberation Sans" charset="0"/>
              </a:rPr>
              <a:t> = 0.35 wt%		</a:t>
            </a:r>
            <a:r>
              <a:rPr lang="en-US" sz="2400" b="0" i="1">
                <a:latin typeface="Liberation Sans" charset="0"/>
              </a:rPr>
              <a:t>C</a:t>
            </a:r>
            <a:r>
              <a:rPr lang="en-US" sz="2400" b="0" i="1" baseline="-25000">
                <a:latin typeface="Liberation Sans" charset="0"/>
              </a:rPr>
              <a:t>s</a:t>
            </a:r>
            <a:r>
              <a:rPr lang="en-US" sz="2400" b="0">
                <a:latin typeface="Liberation Sans" charset="0"/>
              </a:rPr>
              <a:t> = 1.0 wt%</a:t>
            </a:r>
          </a:p>
          <a:p>
            <a:pPr lvl="1"/>
            <a:r>
              <a:rPr lang="en-US" sz="2400" b="0" i="1">
                <a:latin typeface="Liberation Sans" charset="0"/>
              </a:rPr>
              <a:t>C</a:t>
            </a:r>
            <a:r>
              <a:rPr lang="en-US" sz="2400" b="0" i="1" baseline="-25000">
                <a:latin typeface="Liberation Sans" charset="0"/>
              </a:rPr>
              <a:t>o</a:t>
            </a:r>
            <a:r>
              <a:rPr lang="en-US" sz="2400" b="0">
                <a:latin typeface="Liberation Sans" charset="0"/>
              </a:rPr>
              <a:t> = 0.20 wt%	</a:t>
            </a:r>
          </a:p>
          <a:p>
            <a:endParaRPr lang="en-US" sz="2400">
              <a:latin typeface="Liberation Sans" charset="0"/>
            </a:endParaRPr>
          </a:p>
        </p:txBody>
      </p:sp>
      <p:graphicFrame>
        <p:nvGraphicFramePr>
          <p:cNvPr id="61446" name="Object 0"/>
          <p:cNvGraphicFramePr>
            <a:graphicFrameLocks noChangeAspect="1"/>
          </p:cNvGraphicFramePr>
          <p:nvPr/>
        </p:nvGraphicFramePr>
        <p:xfrm>
          <a:off x="3946525" y="531813"/>
          <a:ext cx="3378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Equation" r:id="rId4" imgW="1841500" imgH="482600" progId="Equation.3">
                  <p:embed/>
                </p:oleObj>
              </mc:Choice>
              <mc:Fallback>
                <p:oleObj name="Equation" r:id="rId4" imgW="1841500" imgH="4826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531813"/>
                        <a:ext cx="33782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5" name="Object 1"/>
          <p:cNvGraphicFramePr>
            <a:graphicFrameLocks noChangeAspect="1"/>
          </p:cNvGraphicFramePr>
          <p:nvPr/>
        </p:nvGraphicFramePr>
        <p:xfrm>
          <a:off x="1071563" y="3508375"/>
          <a:ext cx="63595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Equation" r:id="rId6" imgW="3467100" imgH="482600" progId="Equation.3">
                  <p:embed/>
                </p:oleObj>
              </mc:Choice>
              <mc:Fallback>
                <p:oleObj name="Equation" r:id="rId6" imgW="34671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508375"/>
                        <a:ext cx="63595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740025" y="4859338"/>
            <a:ext cx="2224088" cy="428625"/>
            <a:chOff x="1726" y="3061"/>
            <a:chExt cx="1401" cy="270"/>
          </a:xfrm>
        </p:grpSpPr>
        <p:sp>
          <p:nvSpPr>
            <p:cNvPr id="61449" name="Rectangle 19"/>
            <p:cNvSpPr>
              <a:spLocks noChangeArrowheads="1"/>
            </p:cNvSpPr>
            <p:nvPr/>
          </p:nvSpPr>
          <p:spPr bwMode="auto">
            <a:xfrm>
              <a:off x="1953" y="3061"/>
              <a:ext cx="1145" cy="27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61450" name="Text Box 10"/>
            <p:cNvSpPr txBox="1">
              <a:spLocks noChangeArrowheads="1"/>
            </p:cNvSpPr>
            <p:nvPr/>
          </p:nvSpPr>
          <p:spPr bwMode="auto">
            <a:xfrm>
              <a:off x="1726" y="3068"/>
              <a:ext cx="140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sz="2000" i="0">
                  <a:latin typeface="Liberation Sans" charset="0"/>
                  <a:sym typeface="Symbol" panose="05050102010706020507" pitchFamily="18" charset="2"/>
                </a:rPr>
                <a:t>  </a:t>
              </a:r>
              <a:r>
                <a:rPr lang="en-US" sz="2000" i="0">
                  <a:latin typeface="Liberation Sans" charset="0"/>
                </a:rPr>
                <a:t>erf(</a:t>
              </a:r>
              <a:r>
                <a:rPr lang="en-US" sz="2000">
                  <a:latin typeface="Liberation Sans" charset="0"/>
                </a:rPr>
                <a:t>z</a:t>
              </a:r>
              <a:r>
                <a:rPr lang="en-US" sz="2000" i="0">
                  <a:latin typeface="Liberation Sans" charset="0"/>
                </a:rPr>
                <a:t>) = 0.8125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8D2435B-FA18-494D-A18E-D54964AD5DF3}" type="slidenum">
              <a:rPr lang="en-US" sz="1200" i="0">
                <a:latin typeface="Liberation Sans" charset="0"/>
              </a:rPr>
              <a:pPr/>
              <a:t>24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63490" name="Rectangle 29"/>
          <p:cNvSpPr>
            <a:spLocks noChangeArrowheads="1"/>
          </p:cNvSpPr>
          <p:nvPr/>
        </p:nvSpPr>
        <p:spPr bwMode="auto">
          <a:xfrm>
            <a:off x="5422900" y="2982913"/>
            <a:ext cx="1023938" cy="3841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>
                <a:solidFill>
                  <a:srgbClr val="FF3300"/>
                </a:solidFill>
                <a:latin typeface="Liberation Sans" charset="0"/>
              </a:rPr>
              <a:t>Solution (cont.):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85800" y="1069975"/>
            <a:ext cx="780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2000" i="0">
                <a:latin typeface="Liberation Sans" charset="0"/>
              </a:rPr>
              <a:t>We must now determine from Table 5.1 the value of </a:t>
            </a:r>
            <a:r>
              <a:rPr lang="en-US" sz="2000">
                <a:latin typeface="Liberation Sans" charset="0"/>
              </a:rPr>
              <a:t>z</a:t>
            </a:r>
            <a:r>
              <a:rPr lang="en-US" sz="2000" i="0">
                <a:latin typeface="Liberation Sans" charset="0"/>
              </a:rPr>
              <a:t> for which the error function is 0.8125.  An interpolation is necessary as follows</a:t>
            </a:r>
          </a:p>
        </p:txBody>
      </p:sp>
      <p:grpSp>
        <p:nvGrpSpPr>
          <p:cNvPr id="63493" name="Group 17"/>
          <p:cNvGrpSpPr>
            <a:grpSpLocks/>
          </p:cNvGrpSpPr>
          <p:nvPr/>
        </p:nvGrpSpPr>
        <p:grpSpPr bwMode="auto">
          <a:xfrm>
            <a:off x="1300163" y="2143125"/>
            <a:ext cx="2133600" cy="1420813"/>
            <a:chOff x="819" y="1465"/>
            <a:chExt cx="1344" cy="895"/>
          </a:xfrm>
        </p:grpSpPr>
        <p:sp>
          <p:nvSpPr>
            <p:cNvPr id="63510" name="Text Box 5"/>
            <p:cNvSpPr txBox="1">
              <a:spLocks noChangeArrowheads="1"/>
            </p:cNvSpPr>
            <p:nvPr/>
          </p:nvSpPr>
          <p:spPr bwMode="auto">
            <a:xfrm>
              <a:off x="947" y="1465"/>
              <a:ext cx="2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>
                  <a:latin typeface="Liberation Sans" charset="0"/>
                </a:rPr>
                <a:t>z</a:t>
              </a:r>
            </a:p>
          </p:txBody>
        </p:sp>
        <p:sp>
          <p:nvSpPr>
            <p:cNvPr id="63511" name="Text Box 6"/>
            <p:cNvSpPr txBox="1">
              <a:spLocks noChangeArrowheads="1"/>
            </p:cNvSpPr>
            <p:nvPr/>
          </p:nvSpPr>
          <p:spPr bwMode="auto">
            <a:xfrm>
              <a:off x="1482" y="1465"/>
              <a:ext cx="5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latin typeface="Liberation Sans" charset="0"/>
                </a:rPr>
                <a:t>erf(</a:t>
              </a:r>
              <a:r>
                <a:rPr lang="en-US" sz="2000">
                  <a:latin typeface="Liberation Sans" charset="0"/>
                </a:rPr>
                <a:t>z)</a:t>
              </a:r>
            </a:p>
          </p:txBody>
        </p:sp>
        <p:sp>
          <p:nvSpPr>
            <p:cNvPr id="63512" name="Text Box 7"/>
            <p:cNvSpPr txBox="1">
              <a:spLocks noChangeArrowheads="1"/>
            </p:cNvSpPr>
            <p:nvPr/>
          </p:nvSpPr>
          <p:spPr bwMode="auto">
            <a:xfrm>
              <a:off x="844" y="1711"/>
              <a:ext cx="1319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latin typeface="Liberation Sans" charset="0"/>
                </a:rPr>
                <a:t>0.90	0.7970</a:t>
              </a:r>
            </a:p>
            <a:p>
              <a:r>
                <a:rPr lang="en-US" sz="2000">
                  <a:solidFill>
                    <a:srgbClr val="7854FE"/>
                  </a:solidFill>
                  <a:latin typeface="Liberation Sans" charset="0"/>
                </a:rPr>
                <a:t>z	</a:t>
              </a:r>
              <a:r>
                <a:rPr lang="en-US" sz="2000" i="0">
                  <a:solidFill>
                    <a:srgbClr val="7854FE"/>
                  </a:solidFill>
                  <a:latin typeface="Liberation Sans" charset="0"/>
                </a:rPr>
                <a:t>0.8125</a:t>
              </a:r>
            </a:p>
            <a:p>
              <a:r>
                <a:rPr lang="en-US" sz="2000" i="0">
                  <a:latin typeface="Liberation Sans" charset="0"/>
                </a:rPr>
                <a:t>0.95	0.8209	</a:t>
              </a:r>
              <a:endParaRPr lang="en-US" sz="2000">
                <a:latin typeface="Liberation Sans" charset="0"/>
              </a:endParaRPr>
            </a:p>
          </p:txBody>
        </p:sp>
        <p:sp>
          <p:nvSpPr>
            <p:cNvPr id="63513" name="Line 8"/>
            <p:cNvSpPr>
              <a:spLocks noChangeShapeType="1"/>
            </p:cNvSpPr>
            <p:nvPr/>
          </p:nvSpPr>
          <p:spPr bwMode="auto">
            <a:xfrm>
              <a:off x="819" y="1466"/>
              <a:ext cx="119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9"/>
            <p:cNvSpPr>
              <a:spLocks noChangeShapeType="1"/>
            </p:cNvSpPr>
            <p:nvPr/>
          </p:nvSpPr>
          <p:spPr bwMode="auto">
            <a:xfrm>
              <a:off x="819" y="1704"/>
              <a:ext cx="119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Line 10"/>
            <p:cNvSpPr>
              <a:spLocks noChangeShapeType="1"/>
            </p:cNvSpPr>
            <p:nvPr/>
          </p:nvSpPr>
          <p:spPr bwMode="auto">
            <a:xfrm>
              <a:off x="819" y="2360"/>
              <a:ext cx="119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4" name="Rectangle 13"/>
          <p:cNvSpPr>
            <a:spLocks noChangeArrowheads="1"/>
          </p:cNvSpPr>
          <p:nvPr/>
        </p:nvSpPr>
        <p:spPr bwMode="auto">
          <a:xfrm>
            <a:off x="4500563" y="2054225"/>
            <a:ext cx="185737" cy="35083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graphicFrame>
        <p:nvGraphicFramePr>
          <p:cNvPr id="63495" name="Object 0"/>
          <p:cNvGraphicFramePr>
            <a:graphicFrameLocks noChangeAspect="1"/>
          </p:cNvGraphicFramePr>
          <p:nvPr/>
        </p:nvGraphicFramePr>
        <p:xfrm>
          <a:off x="4311650" y="2054225"/>
          <a:ext cx="32559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3" name="Equation" r:id="rId4" imgW="2019300" imgH="419100" progId="Equation.3">
                  <p:embed/>
                </p:oleObj>
              </mc:Choice>
              <mc:Fallback>
                <p:oleObj name="Equation" r:id="rId4" imgW="2019300" imgH="4191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2054225"/>
                        <a:ext cx="32559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Text Box 16"/>
          <p:cNvSpPr txBox="1">
            <a:spLocks noChangeArrowheads="1"/>
          </p:cNvSpPr>
          <p:nvPr/>
        </p:nvSpPr>
        <p:spPr bwMode="auto">
          <a:xfrm>
            <a:off x="5383213" y="2946400"/>
            <a:ext cx="1160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2000">
                <a:latin typeface="Liberation Sans" charset="0"/>
              </a:rPr>
              <a:t>z</a:t>
            </a:r>
            <a:r>
              <a:rPr lang="en-US" sz="2000" i="0">
                <a:latin typeface="Liberation Sans" charset="0"/>
              </a:rPr>
              <a:t> </a:t>
            </a:r>
            <a:r>
              <a:rPr lang="en-US" sz="2000" i="0">
                <a:latin typeface="Symbol" panose="05050102010706020507" pitchFamily="18" charset="2"/>
              </a:rPr>
              <a:t>=</a:t>
            </a:r>
            <a:r>
              <a:rPr lang="en-US" sz="2000" i="0">
                <a:latin typeface="Liberation Sans" charset="0"/>
              </a:rPr>
              <a:t> 0.93</a:t>
            </a:r>
            <a:endParaRPr lang="en-US" sz="2000">
              <a:latin typeface="Liberation Sans" charset="0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85813" y="3983038"/>
            <a:ext cx="3854450" cy="849312"/>
            <a:chOff x="495" y="2509"/>
            <a:chExt cx="2428" cy="535"/>
          </a:xfrm>
        </p:grpSpPr>
        <p:sp>
          <p:nvSpPr>
            <p:cNvPr id="63508" name="Text Box 18"/>
            <p:cNvSpPr txBox="1">
              <a:spLocks noChangeArrowheads="1"/>
            </p:cNvSpPr>
            <p:nvPr/>
          </p:nvSpPr>
          <p:spPr bwMode="auto">
            <a:xfrm>
              <a:off x="495" y="2509"/>
              <a:ext cx="12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latin typeface="Liberation Sans" charset="0"/>
                </a:rPr>
                <a:t>Now solve for</a:t>
              </a:r>
              <a:r>
                <a:rPr lang="en-US" sz="2000">
                  <a:latin typeface="Liberation Sans" charset="0"/>
                </a:rPr>
                <a:t> D</a:t>
              </a:r>
            </a:p>
          </p:txBody>
        </p:sp>
        <p:graphicFrame>
          <p:nvGraphicFramePr>
            <p:cNvPr id="63509" name="Object 3"/>
            <p:cNvGraphicFramePr>
              <a:graphicFrameLocks noChangeAspect="1"/>
            </p:cNvGraphicFramePr>
            <p:nvPr/>
          </p:nvGraphicFramePr>
          <p:xfrm>
            <a:off x="2160" y="2517"/>
            <a:ext cx="763" cy="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34" name="Equation" r:id="rId6" imgW="660400" imgH="457200" progId="Equation.3">
                    <p:embed/>
                  </p:oleObj>
                </mc:Choice>
                <mc:Fallback>
                  <p:oleObj name="Equation" r:id="rId6" imgW="660400" imgH="457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517"/>
                          <a:ext cx="763" cy="5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811713" y="3973513"/>
            <a:ext cx="2192337" cy="790575"/>
            <a:chOff x="3031" y="2503"/>
            <a:chExt cx="1381" cy="498"/>
          </a:xfrm>
        </p:grpSpPr>
        <p:sp>
          <p:nvSpPr>
            <p:cNvPr id="63506" name="AutoShape 20"/>
            <p:cNvSpPr>
              <a:spLocks noChangeArrowheads="1"/>
            </p:cNvSpPr>
            <p:nvPr/>
          </p:nvSpPr>
          <p:spPr bwMode="auto">
            <a:xfrm>
              <a:off x="3031" y="2690"/>
              <a:ext cx="407" cy="131"/>
            </a:xfrm>
            <a:prstGeom prst="notchedRightArrow">
              <a:avLst>
                <a:gd name="adj1" fmla="val 50000"/>
                <a:gd name="adj2" fmla="val 77672"/>
              </a:avLst>
            </a:prstGeom>
            <a:solidFill>
              <a:srgbClr val="FF81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aphicFrame>
          <p:nvGraphicFramePr>
            <p:cNvPr id="63507" name="Object 2"/>
            <p:cNvGraphicFramePr>
              <a:graphicFrameLocks noChangeAspect="1"/>
            </p:cNvGraphicFramePr>
            <p:nvPr/>
          </p:nvGraphicFramePr>
          <p:xfrm>
            <a:off x="3708" y="2503"/>
            <a:ext cx="704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35" name="Equation" r:id="rId8" imgW="609600" imgH="431800" progId="Equation.3">
                    <p:embed/>
                  </p:oleObj>
                </mc:Choice>
                <mc:Fallback>
                  <p:oleObj name="Equation" r:id="rId8" imgW="609600" imgH="4318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" y="2503"/>
                          <a:ext cx="704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538" y="5281613"/>
            <a:ext cx="7510462" cy="947737"/>
            <a:chOff x="389" y="3327"/>
            <a:chExt cx="4731" cy="597"/>
          </a:xfrm>
        </p:grpSpPr>
        <p:sp>
          <p:nvSpPr>
            <p:cNvPr id="63500" name="Rectangle 23"/>
            <p:cNvSpPr>
              <a:spLocks noChangeArrowheads="1"/>
            </p:cNvSpPr>
            <p:nvPr/>
          </p:nvSpPr>
          <p:spPr bwMode="auto">
            <a:xfrm>
              <a:off x="3770" y="3429"/>
              <a:ext cx="1309" cy="377"/>
            </a:xfrm>
            <a:prstGeom prst="rect">
              <a:avLst/>
            </a:prstGeom>
            <a:solidFill>
              <a:srgbClr val="FFB7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63501" name="Rectangle 24"/>
            <p:cNvSpPr>
              <a:spLocks noChangeArrowheads="1"/>
            </p:cNvSpPr>
            <p:nvPr/>
          </p:nvSpPr>
          <p:spPr bwMode="auto">
            <a:xfrm>
              <a:off x="539" y="3495"/>
              <a:ext cx="198" cy="270"/>
            </a:xfrm>
            <a:prstGeom prst="rect">
              <a:avLst/>
            </a:prstGeom>
            <a:solidFill>
              <a:srgbClr val="FFB7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63502" name="Rectangle 25"/>
            <p:cNvSpPr>
              <a:spLocks noChangeArrowheads="1"/>
            </p:cNvSpPr>
            <p:nvPr/>
          </p:nvSpPr>
          <p:spPr bwMode="auto">
            <a:xfrm>
              <a:off x="1819" y="3654"/>
              <a:ext cx="565" cy="27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63503" name="Rectangle 26"/>
            <p:cNvSpPr>
              <a:spLocks noChangeArrowheads="1"/>
            </p:cNvSpPr>
            <p:nvPr/>
          </p:nvSpPr>
          <p:spPr bwMode="auto">
            <a:xfrm>
              <a:off x="1783" y="3343"/>
              <a:ext cx="1006" cy="270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63504" name="Rectangle 27"/>
            <p:cNvSpPr>
              <a:spLocks noChangeArrowheads="1"/>
            </p:cNvSpPr>
            <p:nvPr/>
          </p:nvSpPr>
          <p:spPr bwMode="auto">
            <a:xfrm>
              <a:off x="2382" y="3654"/>
              <a:ext cx="626" cy="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aphicFrame>
          <p:nvGraphicFramePr>
            <p:cNvPr id="63505" name="Object 1"/>
            <p:cNvGraphicFramePr>
              <a:graphicFrameLocks noChangeAspect="1"/>
            </p:cNvGraphicFramePr>
            <p:nvPr/>
          </p:nvGraphicFramePr>
          <p:xfrm>
            <a:off x="389" y="3327"/>
            <a:ext cx="4731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36" name="Equation" r:id="rId10" imgW="3937000" imgH="495300" progId="Equation.3">
                    <p:embed/>
                  </p:oleObj>
                </mc:Choice>
                <mc:Fallback>
                  <p:oleObj name="Equation" r:id="rId10" imgW="3937000" imgH="4953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" y="3327"/>
                          <a:ext cx="4731" cy="5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7002EC2-3173-401C-B630-A7AA537916EC}" type="slidenum">
              <a:rPr lang="en-US" sz="1200" i="0">
                <a:latin typeface="Liberation Sans" charset="0"/>
              </a:rPr>
              <a:pPr/>
              <a:t>25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65538" name="Rectangle 13"/>
          <p:cNvSpPr>
            <a:spLocks noChangeArrowheads="1"/>
          </p:cNvSpPr>
          <p:nvPr/>
        </p:nvSpPr>
        <p:spPr bwMode="auto">
          <a:xfrm>
            <a:off x="8007350" y="1501775"/>
            <a:ext cx="282575" cy="428625"/>
          </a:xfrm>
          <a:prstGeom prst="rect">
            <a:avLst/>
          </a:prstGeom>
          <a:solidFill>
            <a:srgbClr val="FFB7B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65539" name="Rectangle 16"/>
          <p:cNvSpPr>
            <a:spLocks noChangeArrowheads="1"/>
          </p:cNvSpPr>
          <p:nvPr/>
        </p:nvSpPr>
        <p:spPr bwMode="auto">
          <a:xfrm>
            <a:off x="7085013" y="1511300"/>
            <a:ext cx="371475" cy="4286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65540" name="Rectangle 17"/>
          <p:cNvSpPr>
            <a:spLocks noChangeArrowheads="1"/>
          </p:cNvSpPr>
          <p:nvPr/>
        </p:nvSpPr>
        <p:spPr bwMode="auto">
          <a:xfrm>
            <a:off x="7167563" y="1008063"/>
            <a:ext cx="485775" cy="4286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003300"/>
            <a:ext cx="4900612" cy="1685925"/>
          </a:xfrm>
        </p:spPr>
        <p:txBody>
          <a:bodyPr/>
          <a:lstStyle/>
          <a:p>
            <a:r>
              <a:rPr lang="en-US" sz="2400" b="0">
                <a:latin typeface="Liberation Sans" charset="0"/>
              </a:rPr>
              <a:t>To solve for the temperature at which </a:t>
            </a:r>
            <a:r>
              <a:rPr lang="en-US" sz="2400" b="0" i="1">
                <a:latin typeface="Liberation Sans" charset="0"/>
              </a:rPr>
              <a:t>D</a:t>
            </a:r>
            <a:r>
              <a:rPr lang="en-US" sz="2400" b="0">
                <a:latin typeface="Liberation Sans" charset="0"/>
              </a:rPr>
              <a:t> has the above value, we use a rearranged form of Equation (6.9a); </a:t>
            </a:r>
          </a:p>
          <a:p>
            <a:pPr>
              <a:buFontTx/>
              <a:buNone/>
            </a:pPr>
            <a:endParaRPr lang="en-US" sz="2400" b="0">
              <a:latin typeface="Liberation Sans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71513" y="2600325"/>
            <a:ext cx="7629525" cy="1055688"/>
            <a:chOff x="423" y="1638"/>
            <a:chExt cx="4806" cy="665"/>
          </a:xfrm>
        </p:grpSpPr>
        <p:sp>
          <p:nvSpPr>
            <p:cNvPr id="65555" name="Rectangle 22"/>
            <p:cNvSpPr>
              <a:spLocks noChangeArrowheads="1"/>
            </p:cNvSpPr>
            <p:nvPr/>
          </p:nvSpPr>
          <p:spPr bwMode="auto">
            <a:xfrm>
              <a:off x="1023" y="1969"/>
              <a:ext cx="1728" cy="33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65556" name="Rectangle 20"/>
            <p:cNvSpPr>
              <a:spLocks noChangeArrowheads="1"/>
            </p:cNvSpPr>
            <p:nvPr/>
          </p:nvSpPr>
          <p:spPr bwMode="auto">
            <a:xfrm>
              <a:off x="2866" y="1970"/>
              <a:ext cx="1728" cy="33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65557" name="Text Box 6"/>
            <p:cNvSpPr txBox="1">
              <a:spLocks noChangeArrowheads="1"/>
            </p:cNvSpPr>
            <p:nvPr/>
          </p:nvSpPr>
          <p:spPr bwMode="auto">
            <a:xfrm>
              <a:off x="423" y="1638"/>
              <a:ext cx="4806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i="0">
                  <a:latin typeface="Liberation Sans" charset="0"/>
                </a:rPr>
                <a:t>from Table 6.2, for diffusion of C in FCC Fe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000" i="0">
                  <a:latin typeface="Liberation Sans" charset="0"/>
                </a:rPr>
                <a:t> 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i="0">
                  <a:latin typeface="Liberation Sans" charset="0"/>
                </a:rPr>
                <a:t>	</a:t>
              </a:r>
              <a:r>
                <a:rPr lang="en-US">
                  <a:latin typeface="Liberation Sans" charset="0"/>
                </a:rPr>
                <a:t>D</a:t>
              </a:r>
              <a:r>
                <a:rPr lang="en-US" baseline="-25000">
                  <a:latin typeface="Liberation Sans" charset="0"/>
                </a:rPr>
                <a:t>o</a:t>
              </a:r>
              <a:r>
                <a:rPr lang="en-US" i="0">
                  <a:latin typeface="Liberation Sans" charset="0"/>
                </a:rPr>
                <a:t> = 2.3 x 10</a:t>
              </a:r>
              <a:r>
                <a:rPr lang="en-US" i="0" baseline="30000">
                  <a:latin typeface="Liberation Sans" charset="0"/>
                </a:rPr>
                <a:t>-5</a:t>
              </a:r>
              <a:r>
                <a:rPr lang="en-US" i="0">
                  <a:latin typeface="Liberation Sans" charset="0"/>
                </a:rPr>
                <a:t> m</a:t>
              </a:r>
              <a:r>
                <a:rPr lang="en-US" i="0" baseline="30000">
                  <a:latin typeface="Liberation Sans" charset="0"/>
                </a:rPr>
                <a:t>2</a:t>
              </a:r>
              <a:r>
                <a:rPr lang="en-US" i="0">
                  <a:latin typeface="Liberation Sans" charset="0"/>
                </a:rPr>
                <a:t>/s   </a:t>
              </a:r>
              <a:r>
                <a:rPr lang="en-US">
                  <a:latin typeface="Liberation Sans" charset="0"/>
                </a:rPr>
                <a:t>Q</a:t>
              </a:r>
              <a:r>
                <a:rPr lang="en-US" baseline="-25000">
                  <a:latin typeface="Liberation Sans" charset="0"/>
                </a:rPr>
                <a:t>d</a:t>
              </a:r>
              <a:r>
                <a:rPr lang="en-US" i="0">
                  <a:latin typeface="Liberation Sans" charset="0"/>
                </a:rPr>
                <a:t> = 148,000 J/mol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46050" y="4067175"/>
            <a:ext cx="8272463" cy="876300"/>
            <a:chOff x="92" y="2562"/>
            <a:chExt cx="5211" cy="552"/>
          </a:xfrm>
        </p:grpSpPr>
        <p:grpSp>
          <p:nvGrpSpPr>
            <p:cNvPr id="65549" name="Group 33"/>
            <p:cNvGrpSpPr>
              <a:grpSpLocks/>
            </p:cNvGrpSpPr>
            <p:nvPr/>
          </p:nvGrpSpPr>
          <p:grpSpPr bwMode="auto">
            <a:xfrm>
              <a:off x="763" y="2562"/>
              <a:ext cx="4540" cy="552"/>
              <a:chOff x="763" y="2562"/>
              <a:chExt cx="4540" cy="552"/>
            </a:xfrm>
          </p:grpSpPr>
          <p:sp>
            <p:nvSpPr>
              <p:cNvPr id="65551" name="Rectangle 30"/>
              <p:cNvSpPr>
                <a:spLocks noChangeArrowheads="1"/>
              </p:cNvSpPr>
              <p:nvPr/>
            </p:nvSpPr>
            <p:spPr bwMode="auto">
              <a:xfrm>
                <a:off x="2534" y="2853"/>
                <a:ext cx="1212" cy="26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65552" name="Rectangle 14"/>
              <p:cNvSpPr>
                <a:spLocks noChangeArrowheads="1"/>
              </p:cNvSpPr>
              <p:nvPr/>
            </p:nvSpPr>
            <p:spPr bwMode="auto">
              <a:xfrm>
                <a:off x="4029" y="2853"/>
                <a:ext cx="1238" cy="261"/>
              </a:xfrm>
              <a:prstGeom prst="rect">
                <a:avLst/>
              </a:prstGeom>
              <a:solidFill>
                <a:srgbClr val="FFB7B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65553" name="Rectangle 19"/>
              <p:cNvSpPr>
                <a:spLocks noChangeArrowheads="1"/>
              </p:cNvSpPr>
              <p:nvPr/>
            </p:nvSpPr>
            <p:spPr bwMode="auto">
              <a:xfrm>
                <a:off x="2582" y="2562"/>
                <a:ext cx="1207" cy="2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graphicFrame>
            <p:nvGraphicFramePr>
              <p:cNvPr id="65554" name="Object 1"/>
              <p:cNvGraphicFramePr>
                <a:graphicFrameLocks noChangeAspect="1"/>
              </p:cNvGraphicFramePr>
              <p:nvPr/>
            </p:nvGraphicFramePr>
            <p:xfrm>
              <a:off x="763" y="2563"/>
              <a:ext cx="4540" cy="5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567" name="Equation" r:id="rId4" imgW="3822700" imgH="457200" progId="Equation.3">
                      <p:embed/>
                    </p:oleObj>
                  </mc:Choice>
                  <mc:Fallback>
                    <p:oleObj name="Equation" r:id="rId4" imgW="3822700" imgH="457200" progId="Equation.3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3" y="2563"/>
                            <a:ext cx="4540" cy="5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5550" name="Text Box 7"/>
            <p:cNvSpPr txBox="1">
              <a:spLocks noChangeArrowheads="1"/>
            </p:cNvSpPr>
            <p:nvPr/>
          </p:nvSpPr>
          <p:spPr bwMode="auto">
            <a:xfrm>
              <a:off x="92" y="2658"/>
              <a:ext cx="6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0">
                  <a:latin typeface="Liberation Sans" charset="0"/>
                  <a:sym typeface="Symbol" panose="05050102010706020507" pitchFamily="18" charset="2"/>
                </a:rPr>
                <a:t></a:t>
              </a:r>
            </a:p>
          </p:txBody>
        </p:sp>
      </p:grpSp>
      <p:sp>
        <p:nvSpPr>
          <p:cNvPr id="65544" name="Rectangle 11"/>
          <p:cNvSpPr>
            <a:spLocks noChangeArrowheads="1"/>
          </p:cNvSpPr>
          <p:nvPr/>
        </p:nvSpPr>
        <p:spPr bwMode="auto">
          <a:xfrm>
            <a:off x="771525" y="452438"/>
            <a:ext cx="3271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2800" b="1" i="0">
                <a:solidFill>
                  <a:srgbClr val="FF3300"/>
                </a:solidFill>
                <a:latin typeface="Liberation Sans" charset="0"/>
              </a:rPr>
              <a:t>Solution (cont.):</a:t>
            </a:r>
            <a:endParaRPr lang="en-US" sz="2800" b="1" i="0">
              <a:solidFill>
                <a:schemeClr val="tx2"/>
              </a:solidFill>
              <a:latin typeface="Liberation Sans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171575" y="5472113"/>
            <a:ext cx="4057650" cy="671512"/>
            <a:chOff x="738" y="3447"/>
            <a:chExt cx="2556" cy="423"/>
          </a:xfrm>
        </p:grpSpPr>
        <p:sp>
          <p:nvSpPr>
            <p:cNvPr id="65547" name="Text Box 8"/>
            <p:cNvSpPr txBox="1">
              <a:spLocks noChangeArrowheads="1"/>
            </p:cNvSpPr>
            <p:nvPr/>
          </p:nvSpPr>
          <p:spPr bwMode="auto">
            <a:xfrm>
              <a:off x="738" y="3501"/>
              <a:ext cx="25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Liberation Sans" charset="0"/>
                </a:rPr>
                <a:t>T</a:t>
              </a:r>
              <a:r>
                <a:rPr lang="en-US" i="0">
                  <a:latin typeface="Liberation Sans" charset="0"/>
                </a:rPr>
                <a:t> = 1300 K = 1027°C</a:t>
              </a:r>
            </a:p>
          </p:txBody>
        </p:sp>
        <p:sp>
          <p:nvSpPr>
            <p:cNvPr id="65548" name="Rectangle 23"/>
            <p:cNvSpPr>
              <a:spLocks noChangeArrowheads="1"/>
            </p:cNvSpPr>
            <p:nvPr/>
          </p:nvSpPr>
          <p:spPr bwMode="auto">
            <a:xfrm>
              <a:off x="954" y="3447"/>
              <a:ext cx="2070" cy="4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</p:grpSp>
      <p:graphicFrame>
        <p:nvGraphicFramePr>
          <p:cNvPr id="65546" name="Object 0"/>
          <p:cNvGraphicFramePr>
            <a:graphicFrameLocks noChangeAspect="1"/>
          </p:cNvGraphicFramePr>
          <p:nvPr/>
        </p:nvGraphicFramePr>
        <p:xfrm>
          <a:off x="5848350" y="957263"/>
          <a:ext cx="26162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8" name="Equation" r:id="rId6" imgW="1193800" imgH="469900" progId="Equation.3">
                  <p:embed/>
                </p:oleObj>
              </mc:Choice>
              <mc:Fallback>
                <p:oleObj name="Equation" r:id="rId6" imgW="1193800" imgH="4699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0" y="957263"/>
                        <a:ext cx="2616200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32AE441-379C-43D4-B1FF-6B470F8A85F6}" type="slidenum">
              <a:rPr lang="en-US" sz="1200" i="0">
                <a:latin typeface="Liberation Sans" charset="0"/>
              </a:rPr>
              <a:pPr/>
              <a:t>26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67586" name="Rectangle 6"/>
          <p:cNvSpPr>
            <a:spLocks noChangeArrowheads="1"/>
          </p:cNvSpPr>
          <p:nvPr/>
        </p:nvSpPr>
        <p:spPr bwMode="auto">
          <a:xfrm>
            <a:off x="3457575" y="4168775"/>
            <a:ext cx="306388" cy="414338"/>
          </a:xfrm>
          <a:prstGeom prst="rect">
            <a:avLst/>
          </a:prstGeom>
          <a:solidFill>
            <a:srgbClr val="FFB9B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Example: Chemical Protective Clothing (CPC)</a:t>
            </a:r>
          </a:p>
        </p:txBody>
      </p:sp>
      <p:sp>
        <p:nvSpPr>
          <p:cNvPr id="6758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>
                <a:latin typeface="Liberation Sans" charset="0"/>
              </a:rPr>
              <a:t>Methylene chloride is a common ingredient of paint removers. Besides being an irritant, it also may be absorbed through skin. When using this paint remover, protective gloves should be worn.</a:t>
            </a:r>
          </a:p>
          <a:p>
            <a:r>
              <a:rPr lang="en-US" sz="2000" b="0">
                <a:latin typeface="Liberation Sans" charset="0"/>
              </a:rPr>
              <a:t>If butyl rubber gloves (0.04 cm thick) are used, what is the breakthrough time </a:t>
            </a:r>
            <a:r>
              <a:rPr lang="en-US" sz="2000" b="0" i="1">
                <a:latin typeface="Liberation Sans" charset="0"/>
              </a:rPr>
              <a:t>(t</a:t>
            </a:r>
            <a:r>
              <a:rPr lang="en-US" sz="2000" b="0" i="1" baseline="-25000">
                <a:latin typeface="Liberation Sans" charset="0"/>
              </a:rPr>
              <a:t>b</a:t>
            </a:r>
            <a:r>
              <a:rPr lang="en-US" sz="2000" b="0">
                <a:latin typeface="Liberation Sans" charset="0"/>
              </a:rPr>
              <a:t>)</a:t>
            </a:r>
            <a:r>
              <a:rPr lang="en-US" sz="2000" b="0" i="1">
                <a:latin typeface="Liberation Sans" charset="0"/>
              </a:rPr>
              <a:t>,</a:t>
            </a:r>
            <a:r>
              <a:rPr lang="en-US" sz="2000" b="0">
                <a:latin typeface="Liberation Sans" charset="0"/>
              </a:rPr>
              <a:t> i.e., how long could the gloves be used before methylene chloride reaches the hand?</a:t>
            </a:r>
          </a:p>
          <a:p>
            <a:r>
              <a:rPr lang="en-US" sz="2000" b="0">
                <a:latin typeface="Liberation Sans" charset="0"/>
              </a:rPr>
              <a:t>Data</a:t>
            </a:r>
          </a:p>
          <a:p>
            <a:pPr lvl="1"/>
            <a:r>
              <a:rPr lang="en-US" sz="2000" b="0">
                <a:latin typeface="Liberation Sans" charset="0"/>
              </a:rPr>
              <a:t>diffusion coefficient in butyl rubber:  </a:t>
            </a:r>
          </a:p>
          <a:p>
            <a:pPr lvl="1">
              <a:buFontTx/>
              <a:buNone/>
            </a:pPr>
            <a:r>
              <a:rPr lang="en-US" sz="2000" b="0" i="1">
                <a:latin typeface="Liberation Sans" charset="0"/>
              </a:rPr>
              <a:t>				D</a:t>
            </a:r>
            <a:r>
              <a:rPr lang="en-US" sz="2000" b="0">
                <a:latin typeface="Liberation Sans" charset="0"/>
              </a:rPr>
              <a:t> = 110</a:t>
            </a:r>
            <a:r>
              <a:rPr lang="en-US" sz="900" b="0">
                <a:latin typeface="Liberation Sans" charset="0"/>
              </a:rPr>
              <a:t>  </a:t>
            </a:r>
            <a:r>
              <a:rPr lang="en-US" sz="2000" b="0">
                <a:latin typeface="Liberation Sans" charset="0"/>
              </a:rPr>
              <a:t>x</a:t>
            </a:r>
            <a:r>
              <a:rPr lang="en-US" sz="1200" b="0">
                <a:latin typeface="Liberation Sans" charset="0"/>
              </a:rPr>
              <a:t> </a:t>
            </a:r>
            <a:r>
              <a:rPr lang="en-US" sz="2000" b="0">
                <a:latin typeface="Liberation Sans" charset="0"/>
              </a:rPr>
              <a:t>10</a:t>
            </a:r>
            <a:r>
              <a:rPr lang="en-US" sz="2000" b="0" baseline="30000">
                <a:latin typeface="Liberation Sans" charset="0"/>
              </a:rPr>
              <a:t>-8</a:t>
            </a:r>
            <a:r>
              <a:rPr lang="en-US" sz="2000" b="0">
                <a:latin typeface="Liberation Sans" charset="0"/>
              </a:rPr>
              <a:t> cm</a:t>
            </a:r>
            <a:r>
              <a:rPr lang="en-US" sz="2000" b="0" baseline="30000">
                <a:latin typeface="Liberation Sans" charset="0"/>
              </a:rPr>
              <a:t>2</a:t>
            </a:r>
            <a:r>
              <a:rPr lang="en-US" sz="2000" b="0">
                <a:latin typeface="Liberation Sans" charset="0"/>
              </a:rPr>
              <a:t>/s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8A314CA-8AF4-4999-A54B-8BE6D932D8CA}" type="slidenum">
              <a:rPr lang="en-US" sz="1200" i="0">
                <a:latin typeface="Liberation Sans" charset="0"/>
              </a:rPr>
              <a:pPr/>
              <a:t>27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CPC Example (cont.)</a:t>
            </a:r>
          </a:p>
        </p:txBody>
      </p:sp>
      <p:sp>
        <p:nvSpPr>
          <p:cNvPr id="172055" name="Text Box 23"/>
          <p:cNvSpPr txBox="1">
            <a:spLocks noChangeArrowheads="1"/>
          </p:cNvSpPr>
          <p:nvPr/>
        </p:nvSpPr>
        <p:spPr bwMode="auto">
          <a:xfrm>
            <a:off x="1279525" y="5624513"/>
            <a:ext cx="6081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latin typeface="Liberation Sans" charset="0"/>
              </a:rPr>
              <a:t>Time required for breakthrough ca. </a:t>
            </a:r>
            <a:r>
              <a:rPr lang="en-US" i="0">
                <a:solidFill>
                  <a:srgbClr val="FF0000"/>
                </a:solidFill>
                <a:latin typeface="Liberation Sans" charset="0"/>
              </a:rPr>
              <a:t>4</a:t>
            </a:r>
            <a:r>
              <a:rPr lang="en-US" i="0">
                <a:solidFill>
                  <a:srgbClr val="FF3300"/>
                </a:solidFill>
                <a:latin typeface="Liberation Sans" charset="0"/>
              </a:rPr>
              <a:t> min</a:t>
            </a:r>
          </a:p>
        </p:txBody>
      </p:sp>
      <p:grpSp>
        <p:nvGrpSpPr>
          <p:cNvPr id="69636" name="Group 66"/>
          <p:cNvGrpSpPr>
            <a:grpSpLocks/>
          </p:cNvGrpSpPr>
          <p:nvPr/>
        </p:nvGrpSpPr>
        <p:grpSpPr bwMode="auto">
          <a:xfrm>
            <a:off x="652463" y="1630363"/>
            <a:ext cx="2620962" cy="2119312"/>
            <a:chOff x="411" y="1027"/>
            <a:chExt cx="1651" cy="1335"/>
          </a:xfrm>
        </p:grpSpPr>
        <p:sp>
          <p:nvSpPr>
            <p:cNvPr id="69651" name="Rectangle 27"/>
            <p:cNvSpPr>
              <a:spLocks noChangeArrowheads="1"/>
            </p:cNvSpPr>
            <p:nvPr/>
          </p:nvSpPr>
          <p:spPr bwMode="auto">
            <a:xfrm>
              <a:off x="1369" y="1266"/>
              <a:ext cx="693" cy="936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69652" name="Rectangle 28"/>
            <p:cNvSpPr>
              <a:spLocks noChangeArrowheads="1"/>
            </p:cNvSpPr>
            <p:nvPr/>
          </p:nvSpPr>
          <p:spPr bwMode="auto">
            <a:xfrm>
              <a:off x="411" y="1266"/>
              <a:ext cx="693" cy="93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69653" name="Rectangle 14"/>
            <p:cNvSpPr>
              <a:spLocks noChangeArrowheads="1"/>
            </p:cNvSpPr>
            <p:nvPr/>
          </p:nvSpPr>
          <p:spPr bwMode="auto">
            <a:xfrm>
              <a:off x="1108" y="1266"/>
              <a:ext cx="261" cy="93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69654" name="Text Box 7"/>
            <p:cNvSpPr txBox="1">
              <a:spLocks noChangeArrowheads="1"/>
            </p:cNvSpPr>
            <p:nvPr/>
          </p:nvSpPr>
          <p:spPr bwMode="auto">
            <a:xfrm>
              <a:off x="846" y="1027"/>
              <a:ext cx="8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i="0">
                  <a:latin typeface="Liberation Sans" charset="0"/>
                </a:rPr>
                <a:t>glove</a:t>
              </a:r>
            </a:p>
          </p:txBody>
        </p:sp>
        <p:sp>
          <p:nvSpPr>
            <p:cNvPr id="69655" name="Text Box 8"/>
            <p:cNvSpPr txBox="1">
              <a:spLocks noChangeArrowheads="1"/>
            </p:cNvSpPr>
            <p:nvPr/>
          </p:nvSpPr>
          <p:spPr bwMode="auto">
            <a:xfrm>
              <a:off x="810" y="1233"/>
              <a:ext cx="3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Liberation Sans" charset="0"/>
                </a:rPr>
                <a:t>C</a:t>
              </a:r>
              <a:r>
                <a:rPr lang="en-US" sz="2000" i="0" baseline="-25000">
                  <a:latin typeface="Liberation Sans" charset="0"/>
                </a:rPr>
                <a:t>1</a:t>
              </a:r>
              <a:endParaRPr lang="en-US" sz="2000" i="0">
                <a:latin typeface="Liberation Sans" charset="0"/>
              </a:endParaRPr>
            </a:p>
          </p:txBody>
        </p:sp>
        <p:sp>
          <p:nvSpPr>
            <p:cNvPr id="69656" name="Text Box 9"/>
            <p:cNvSpPr txBox="1">
              <a:spLocks noChangeArrowheads="1"/>
            </p:cNvSpPr>
            <p:nvPr/>
          </p:nvSpPr>
          <p:spPr bwMode="auto">
            <a:xfrm>
              <a:off x="1356" y="1905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Liberation Sans" charset="0"/>
                </a:rPr>
                <a:t>C</a:t>
              </a:r>
              <a:r>
                <a:rPr lang="en-US" sz="2000" i="0" baseline="-25000">
                  <a:latin typeface="Liberation Sans" charset="0"/>
                </a:rPr>
                <a:t>2</a:t>
              </a:r>
              <a:endParaRPr lang="en-US" sz="2000" i="0">
                <a:latin typeface="Liberation Sans" charset="0"/>
              </a:endParaRPr>
            </a:p>
          </p:txBody>
        </p:sp>
        <p:sp>
          <p:nvSpPr>
            <p:cNvPr id="69657" name="Line 10"/>
            <p:cNvSpPr>
              <a:spLocks noChangeShapeType="1"/>
            </p:cNvSpPr>
            <p:nvPr/>
          </p:nvSpPr>
          <p:spPr bwMode="auto">
            <a:xfrm>
              <a:off x="1107" y="1422"/>
              <a:ext cx="261" cy="47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8" name="Text Box 11"/>
            <p:cNvSpPr txBox="1">
              <a:spLocks noChangeArrowheads="1"/>
            </p:cNvSpPr>
            <p:nvPr/>
          </p:nvSpPr>
          <p:spPr bwMode="auto">
            <a:xfrm>
              <a:off x="1528" y="1587"/>
              <a:ext cx="4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sz="2000" i="0">
                  <a:latin typeface="Liberation Sans" charset="0"/>
                </a:rPr>
                <a:t>skin</a:t>
              </a:r>
            </a:p>
          </p:txBody>
        </p:sp>
        <p:sp>
          <p:nvSpPr>
            <p:cNvPr id="69659" name="Text Box 13"/>
            <p:cNvSpPr txBox="1">
              <a:spLocks noChangeArrowheads="1"/>
            </p:cNvSpPr>
            <p:nvPr/>
          </p:nvSpPr>
          <p:spPr bwMode="auto">
            <a:xfrm>
              <a:off x="414" y="1521"/>
              <a:ext cx="77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i="0">
                  <a:latin typeface="Liberation Sans" charset="0"/>
                </a:rPr>
                <a:t>paint</a:t>
              </a:r>
            </a:p>
            <a:p>
              <a:pPr algn="ctr" eaLnBrk="1" hangingPunct="1"/>
              <a:r>
                <a:rPr lang="en-US" sz="2000" i="0">
                  <a:latin typeface="Liberation Sans" charset="0"/>
                </a:rPr>
                <a:t>remover</a:t>
              </a:r>
            </a:p>
          </p:txBody>
        </p:sp>
        <p:sp>
          <p:nvSpPr>
            <p:cNvPr id="69660" name="Text Box 24"/>
            <p:cNvSpPr txBox="1">
              <a:spLocks noChangeArrowheads="1"/>
            </p:cNvSpPr>
            <p:nvPr/>
          </p:nvSpPr>
          <p:spPr bwMode="auto">
            <a:xfrm>
              <a:off x="972" y="2112"/>
              <a:ext cx="3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Liberation Sans" charset="0"/>
                </a:rPr>
                <a:t>x</a:t>
              </a:r>
              <a:r>
                <a:rPr lang="en-US" sz="2000" i="0" baseline="-25000">
                  <a:latin typeface="Liberation Sans" charset="0"/>
                </a:rPr>
                <a:t>1</a:t>
              </a:r>
              <a:endParaRPr lang="en-US" sz="2000" i="0">
                <a:latin typeface="Liberation Sans" charset="0"/>
              </a:endParaRPr>
            </a:p>
          </p:txBody>
        </p:sp>
        <p:sp>
          <p:nvSpPr>
            <p:cNvPr id="69661" name="Text Box 25"/>
            <p:cNvSpPr txBox="1">
              <a:spLocks noChangeArrowheads="1"/>
            </p:cNvSpPr>
            <p:nvPr/>
          </p:nvSpPr>
          <p:spPr bwMode="auto">
            <a:xfrm>
              <a:off x="1239" y="2112"/>
              <a:ext cx="3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Liberation Sans" charset="0"/>
                </a:rPr>
                <a:t>x</a:t>
              </a:r>
              <a:r>
                <a:rPr lang="en-US" sz="2000" i="0" baseline="-25000">
                  <a:latin typeface="Liberation Sans" charset="0"/>
                </a:rPr>
                <a:t>2</a:t>
              </a:r>
              <a:endParaRPr lang="en-US" sz="2000" i="0">
                <a:latin typeface="Liberation Sans" charset="0"/>
              </a:endParaRPr>
            </a:p>
          </p:txBody>
        </p:sp>
        <p:sp>
          <p:nvSpPr>
            <p:cNvPr id="69662" name="Line 5"/>
            <p:cNvSpPr>
              <a:spLocks noChangeShapeType="1"/>
            </p:cNvSpPr>
            <p:nvPr/>
          </p:nvSpPr>
          <p:spPr bwMode="auto">
            <a:xfrm>
              <a:off x="1107" y="1268"/>
              <a:ext cx="0" cy="9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3" name="Line 6"/>
            <p:cNvSpPr>
              <a:spLocks noChangeShapeType="1"/>
            </p:cNvSpPr>
            <p:nvPr/>
          </p:nvSpPr>
          <p:spPr bwMode="auto">
            <a:xfrm>
              <a:off x="1365" y="1268"/>
              <a:ext cx="0" cy="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7" name="Rectangle 67"/>
          <p:cNvSpPr>
            <a:spLocks noChangeArrowheads="1"/>
          </p:cNvSpPr>
          <p:nvPr/>
        </p:nvSpPr>
        <p:spPr bwMode="auto">
          <a:xfrm>
            <a:off x="474663" y="1055688"/>
            <a:ext cx="619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i="0">
                <a:latin typeface="Liberation Sans" charset="0"/>
              </a:rPr>
              <a:t> </a:t>
            </a:r>
            <a:r>
              <a:rPr lang="en-US" sz="2800" i="0">
                <a:solidFill>
                  <a:srgbClr val="FF0000"/>
                </a:solidFill>
                <a:latin typeface="Liberation Sans" charset="0"/>
              </a:rPr>
              <a:t>Solution</a:t>
            </a:r>
            <a:r>
              <a:rPr lang="en-US" i="0">
                <a:latin typeface="Liberation Sans" charset="0"/>
              </a:rPr>
              <a:t> – assuming linear conc. gradient</a:t>
            </a:r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4584700" y="2093913"/>
            <a:ext cx="3951288" cy="1023937"/>
            <a:chOff x="2888" y="1129"/>
            <a:chExt cx="2489" cy="645"/>
          </a:xfrm>
        </p:grpSpPr>
        <p:sp>
          <p:nvSpPr>
            <p:cNvPr id="69647" name="Rectangle 73"/>
            <p:cNvSpPr>
              <a:spLocks noChangeArrowheads="1"/>
            </p:cNvSpPr>
            <p:nvPr/>
          </p:nvSpPr>
          <p:spPr bwMode="auto">
            <a:xfrm>
              <a:off x="3333" y="1143"/>
              <a:ext cx="248" cy="31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69648" name="Rectangle 58"/>
            <p:cNvSpPr>
              <a:spLocks noChangeArrowheads="1"/>
            </p:cNvSpPr>
            <p:nvPr/>
          </p:nvSpPr>
          <p:spPr bwMode="auto">
            <a:xfrm>
              <a:off x="3443" y="1513"/>
              <a:ext cx="193" cy="261"/>
            </a:xfrm>
            <a:prstGeom prst="rect">
              <a:avLst/>
            </a:prstGeom>
            <a:solidFill>
              <a:srgbClr val="FF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aphicFrame>
          <p:nvGraphicFramePr>
            <p:cNvPr id="69649" name="Object 2"/>
            <p:cNvGraphicFramePr>
              <a:graphicFrameLocks noChangeAspect="1"/>
            </p:cNvGraphicFramePr>
            <p:nvPr/>
          </p:nvGraphicFramePr>
          <p:xfrm>
            <a:off x="2888" y="1129"/>
            <a:ext cx="791" cy="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77" name="Equation" r:id="rId4" imgW="520700" imgH="419100" progId="Equation.3">
                    <p:embed/>
                  </p:oleObj>
                </mc:Choice>
                <mc:Fallback>
                  <p:oleObj name="Equation" r:id="rId4" imgW="520700" imgH="4191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129"/>
                          <a:ext cx="791" cy="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50" name="Text Box 70"/>
            <p:cNvSpPr txBox="1">
              <a:spLocks noChangeArrowheads="1"/>
            </p:cNvSpPr>
            <p:nvPr/>
          </p:nvSpPr>
          <p:spPr bwMode="auto">
            <a:xfrm>
              <a:off x="3943" y="1130"/>
              <a:ext cx="143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200" i="0">
                  <a:latin typeface="Liberation Sans" charset="0"/>
                </a:rPr>
                <a:t>Equation from online CPC Case Study 5 at the Student Companion Site for </a:t>
              </a:r>
              <a:r>
                <a:rPr lang="en-US" sz="1200">
                  <a:latin typeface="Liberation Sans" charset="0"/>
                </a:rPr>
                <a:t>Callister &amp; Rethwisch 9e</a:t>
              </a:r>
              <a:r>
                <a:rPr lang="en-US" sz="1200" i="0">
                  <a:latin typeface="Liberation Sans" charset="0"/>
                </a:rPr>
                <a:t> (www.wiley.com/</a:t>
              </a:r>
            </a:p>
            <a:p>
              <a:r>
                <a:rPr lang="en-US" sz="1200" i="0">
                  <a:latin typeface="Liberation Sans" charset="0"/>
                </a:rPr>
                <a:t>college/callister)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4414838" y="3216275"/>
            <a:ext cx="3179762" cy="952500"/>
            <a:chOff x="2781" y="2026"/>
            <a:chExt cx="2003" cy="600"/>
          </a:xfrm>
        </p:grpSpPr>
        <p:sp>
          <p:nvSpPr>
            <p:cNvPr id="69644" name="Rectangle 82"/>
            <p:cNvSpPr>
              <a:spLocks noChangeArrowheads="1"/>
            </p:cNvSpPr>
            <p:nvPr/>
          </p:nvSpPr>
          <p:spPr bwMode="auto">
            <a:xfrm>
              <a:off x="2805" y="2365"/>
              <a:ext cx="1520" cy="261"/>
            </a:xfrm>
            <a:prstGeom prst="rect">
              <a:avLst/>
            </a:prstGeom>
            <a:solidFill>
              <a:srgbClr val="FF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aphicFrame>
          <p:nvGraphicFramePr>
            <p:cNvPr id="69645" name="Object 1"/>
            <p:cNvGraphicFramePr>
              <a:graphicFrameLocks noChangeAspect="1"/>
            </p:cNvGraphicFramePr>
            <p:nvPr/>
          </p:nvGraphicFramePr>
          <p:xfrm>
            <a:off x="3242" y="2026"/>
            <a:ext cx="1542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78" name="Equation" r:id="rId6" imgW="1435100" imgH="254000" progId="Equation.3">
                    <p:embed/>
                  </p:oleObj>
                </mc:Choice>
                <mc:Fallback>
                  <p:oleObj name="Equation" r:id="rId6" imgW="1435100" imgH="2540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2" y="2026"/>
                          <a:ext cx="1542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46" name="Text Box 74"/>
            <p:cNvSpPr txBox="1">
              <a:spLocks noChangeArrowheads="1"/>
            </p:cNvSpPr>
            <p:nvPr/>
          </p:nvSpPr>
          <p:spPr bwMode="auto">
            <a:xfrm>
              <a:off x="2781" y="2371"/>
              <a:ext cx="15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>
                  <a:latin typeface="Liberation Sans" charset="0"/>
                </a:rPr>
                <a:t>D</a:t>
              </a:r>
              <a:r>
                <a:rPr lang="en-US" sz="2000" i="0">
                  <a:latin typeface="Liberation Sans" charset="0"/>
                </a:rPr>
                <a:t> = 110</a:t>
              </a:r>
              <a:r>
                <a:rPr lang="en-US" sz="800" i="0">
                  <a:latin typeface="Liberation Sans" charset="0"/>
                </a:rPr>
                <a:t> </a:t>
              </a:r>
              <a:r>
                <a:rPr lang="en-US" sz="2000" i="0">
                  <a:latin typeface="Liberation Sans" charset="0"/>
                </a:rPr>
                <a:t>x</a:t>
              </a:r>
              <a:r>
                <a:rPr lang="en-US" sz="800" i="0">
                  <a:latin typeface="Liberation Sans" charset="0"/>
                </a:rPr>
                <a:t> </a:t>
              </a:r>
              <a:r>
                <a:rPr lang="en-US" sz="2000" i="0">
                  <a:latin typeface="Liberation Sans" charset="0"/>
                </a:rPr>
                <a:t>10</a:t>
              </a:r>
              <a:r>
                <a:rPr lang="en-US" sz="2000" i="0" baseline="30000">
                  <a:latin typeface="Liberation Sans" charset="0"/>
                </a:rPr>
                <a:t>-8</a:t>
              </a:r>
              <a:r>
                <a:rPr lang="en-US" sz="2000" i="0">
                  <a:latin typeface="Liberation Sans" charset="0"/>
                </a:rPr>
                <a:t> cm</a:t>
              </a:r>
              <a:r>
                <a:rPr lang="en-US" sz="2000" i="0" baseline="30000">
                  <a:latin typeface="Liberation Sans" charset="0"/>
                </a:rPr>
                <a:t>2</a:t>
              </a:r>
              <a:r>
                <a:rPr lang="en-US" sz="2000" i="0">
                  <a:latin typeface="Liberation Sans" charset="0"/>
                </a:rPr>
                <a:t>/s</a:t>
              </a:r>
              <a:r>
                <a:rPr lang="en-US" sz="2000" i="0">
                  <a:solidFill>
                    <a:schemeClr val="accent2"/>
                  </a:solidFill>
                  <a:latin typeface="Liberation Sans" charset="0"/>
                </a:rPr>
                <a:t> 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971675" y="4589463"/>
            <a:ext cx="4778375" cy="758825"/>
            <a:chOff x="1242" y="2891"/>
            <a:chExt cx="3010" cy="478"/>
          </a:xfrm>
        </p:grpSpPr>
        <p:sp>
          <p:nvSpPr>
            <p:cNvPr id="69642" name="Rectangle 22"/>
            <p:cNvSpPr>
              <a:spLocks noChangeArrowheads="1"/>
            </p:cNvSpPr>
            <p:nvPr/>
          </p:nvSpPr>
          <p:spPr bwMode="auto">
            <a:xfrm>
              <a:off x="3802" y="2941"/>
              <a:ext cx="450" cy="340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aphicFrame>
          <p:nvGraphicFramePr>
            <p:cNvPr id="69643" name="Object 0"/>
            <p:cNvGraphicFramePr>
              <a:graphicFrameLocks noChangeAspect="1"/>
            </p:cNvGraphicFramePr>
            <p:nvPr/>
          </p:nvGraphicFramePr>
          <p:xfrm>
            <a:off x="1242" y="2891"/>
            <a:ext cx="3008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79" name="Equation" r:id="rId8" imgW="2870200" imgH="457200" progId="Equation.3">
                    <p:embed/>
                  </p:oleObj>
                </mc:Choice>
                <mc:Fallback>
                  <p:oleObj name="Equation" r:id="rId8" imgW="2870200" imgH="457200" progId="Equation.3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2" y="2891"/>
                          <a:ext cx="3008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641" name="Text Box 84"/>
          <p:cNvSpPr txBox="1">
            <a:spLocks noChangeArrowheads="1"/>
          </p:cNvSpPr>
          <p:nvPr/>
        </p:nvSpPr>
        <p:spPr bwMode="auto">
          <a:xfrm>
            <a:off x="4689475" y="1574800"/>
            <a:ext cx="330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latin typeface="Liberation Sans" charset="0"/>
              </a:rPr>
              <a:t>Breakthrough time = </a:t>
            </a:r>
            <a:r>
              <a:rPr lang="en-US">
                <a:latin typeface="Liberation Sans" charset="0"/>
              </a:rPr>
              <a:t>t</a:t>
            </a:r>
            <a:r>
              <a:rPr lang="en-US" baseline="-25000">
                <a:latin typeface="Liberation Sans" charset="0"/>
              </a:rPr>
              <a:t>b</a:t>
            </a:r>
            <a:endParaRPr lang="en-US">
              <a:latin typeface="Liberation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6E5CA56-22C7-4567-A848-276DD96630B2}" type="slidenum">
              <a:rPr lang="en-US" sz="1200" i="0">
                <a:latin typeface="Liberation Sans" charset="0"/>
              </a:rPr>
              <a:pPr/>
              <a:t>28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533400" y="1376363"/>
            <a:ext cx="3962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solidFill>
                  <a:srgbClr val="000000"/>
                </a:solidFill>
                <a:latin typeface="Liberation Sans" charset="0"/>
              </a:rPr>
              <a:t>Diffusion </a:t>
            </a:r>
            <a:r>
              <a:rPr lang="en-US" i="0">
                <a:solidFill>
                  <a:srgbClr val="006600"/>
                </a:solidFill>
                <a:latin typeface="Liberation Sans" charset="0"/>
              </a:rPr>
              <a:t>FASTER</a:t>
            </a:r>
            <a:r>
              <a:rPr lang="en-US" i="0">
                <a:solidFill>
                  <a:srgbClr val="000000"/>
                </a:solidFill>
                <a:latin typeface="Liberation Sans" charset="0"/>
              </a:rPr>
              <a:t> for...</a:t>
            </a:r>
          </a:p>
          <a:p>
            <a:endParaRPr lang="en-US" sz="2200" i="0">
              <a:solidFill>
                <a:srgbClr val="000000"/>
              </a:solidFill>
              <a:latin typeface="Liberation Sans" charset="0"/>
            </a:endParaRPr>
          </a:p>
          <a:p>
            <a:r>
              <a:rPr lang="en-US" sz="2200" i="0">
                <a:solidFill>
                  <a:srgbClr val="000000"/>
                </a:solidFill>
                <a:latin typeface="Liberation Sans" charset="0"/>
              </a:rPr>
              <a:t>• open crystal structures</a:t>
            </a:r>
          </a:p>
          <a:p>
            <a:endParaRPr lang="en-US" sz="2200" i="0">
              <a:solidFill>
                <a:srgbClr val="000000"/>
              </a:solidFill>
              <a:latin typeface="Liberation Sans" charset="0"/>
            </a:endParaRPr>
          </a:p>
          <a:p>
            <a:r>
              <a:rPr lang="en-US" sz="2200" i="0">
                <a:solidFill>
                  <a:srgbClr val="000000"/>
                </a:solidFill>
                <a:latin typeface="Liberation Sans" charset="0"/>
              </a:rPr>
              <a:t>• materials w/secondary</a:t>
            </a:r>
          </a:p>
          <a:p>
            <a:r>
              <a:rPr lang="en-US" sz="2200" i="0">
                <a:solidFill>
                  <a:srgbClr val="000000"/>
                </a:solidFill>
                <a:latin typeface="Liberation Sans" charset="0"/>
              </a:rPr>
              <a:t>    bonding</a:t>
            </a:r>
          </a:p>
          <a:p>
            <a:endParaRPr lang="en-US" sz="2200" i="0">
              <a:solidFill>
                <a:srgbClr val="000000"/>
              </a:solidFill>
              <a:latin typeface="Liberation Sans" charset="0"/>
            </a:endParaRPr>
          </a:p>
          <a:p>
            <a:r>
              <a:rPr lang="en-US" sz="2200" i="0">
                <a:solidFill>
                  <a:srgbClr val="000000"/>
                </a:solidFill>
                <a:latin typeface="Liberation Sans" charset="0"/>
              </a:rPr>
              <a:t>• smaller diffusing atoms</a:t>
            </a:r>
          </a:p>
          <a:p>
            <a:endParaRPr lang="en-US" sz="2200" i="0">
              <a:solidFill>
                <a:srgbClr val="000000"/>
              </a:solidFill>
              <a:latin typeface="Liberation Sans" charset="0"/>
            </a:endParaRPr>
          </a:p>
          <a:p>
            <a:r>
              <a:rPr lang="en-US" sz="2200" i="0">
                <a:solidFill>
                  <a:srgbClr val="000000"/>
                </a:solidFill>
                <a:latin typeface="Liberation Sans" charset="0"/>
              </a:rPr>
              <a:t>• lower density materials</a:t>
            </a:r>
            <a:endParaRPr lang="en-US" i="0">
              <a:latin typeface="Liberation Sans" charset="0"/>
            </a:endParaRP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4648200" y="1376363"/>
            <a:ext cx="3962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solidFill>
                  <a:srgbClr val="000000"/>
                </a:solidFill>
                <a:latin typeface="Liberation Sans" charset="0"/>
              </a:rPr>
              <a:t>Diffusion </a:t>
            </a:r>
            <a:r>
              <a:rPr lang="en-US" i="0">
                <a:solidFill>
                  <a:schemeClr val="tx2"/>
                </a:solidFill>
                <a:latin typeface="Liberation Sans" charset="0"/>
              </a:rPr>
              <a:t>SLOWER</a:t>
            </a:r>
            <a:r>
              <a:rPr lang="en-US" i="0">
                <a:solidFill>
                  <a:srgbClr val="000000"/>
                </a:solidFill>
                <a:latin typeface="Liberation Sans" charset="0"/>
              </a:rPr>
              <a:t> for...</a:t>
            </a:r>
          </a:p>
          <a:p>
            <a:endParaRPr lang="en-US" sz="2200" i="0">
              <a:solidFill>
                <a:srgbClr val="000000"/>
              </a:solidFill>
              <a:latin typeface="Liberation Sans" charset="0"/>
            </a:endParaRPr>
          </a:p>
          <a:p>
            <a:r>
              <a:rPr lang="en-US" sz="2200" i="0">
                <a:solidFill>
                  <a:srgbClr val="000000"/>
                </a:solidFill>
                <a:latin typeface="Liberation Sans" charset="0"/>
              </a:rPr>
              <a:t>• close-packed structures</a:t>
            </a:r>
          </a:p>
          <a:p>
            <a:endParaRPr lang="en-US" sz="2200" i="0">
              <a:solidFill>
                <a:srgbClr val="000000"/>
              </a:solidFill>
              <a:latin typeface="Liberation Sans" charset="0"/>
            </a:endParaRPr>
          </a:p>
          <a:p>
            <a:r>
              <a:rPr lang="en-US" sz="2200" i="0">
                <a:solidFill>
                  <a:srgbClr val="000000"/>
                </a:solidFill>
                <a:latin typeface="Liberation Sans" charset="0"/>
              </a:rPr>
              <a:t>• materials w/covalent</a:t>
            </a:r>
          </a:p>
          <a:p>
            <a:r>
              <a:rPr lang="en-US" sz="2200" i="0">
                <a:solidFill>
                  <a:srgbClr val="000000"/>
                </a:solidFill>
                <a:latin typeface="Liberation Sans" charset="0"/>
              </a:rPr>
              <a:t>    bonding</a:t>
            </a:r>
          </a:p>
          <a:p>
            <a:endParaRPr lang="en-US" sz="2200" i="0">
              <a:solidFill>
                <a:srgbClr val="000000"/>
              </a:solidFill>
              <a:latin typeface="Liberation Sans" charset="0"/>
            </a:endParaRPr>
          </a:p>
          <a:p>
            <a:r>
              <a:rPr lang="en-US" sz="2200" i="0">
                <a:solidFill>
                  <a:srgbClr val="000000"/>
                </a:solidFill>
                <a:latin typeface="Liberation Sans" charset="0"/>
              </a:rPr>
              <a:t>• larger diffusing atoms</a:t>
            </a:r>
          </a:p>
          <a:p>
            <a:endParaRPr lang="en-US" sz="2200" i="0">
              <a:solidFill>
                <a:srgbClr val="000000"/>
              </a:solidFill>
              <a:latin typeface="Liberation Sans" charset="0"/>
            </a:endParaRPr>
          </a:p>
          <a:p>
            <a:r>
              <a:rPr lang="en-US" sz="2200" i="0">
                <a:solidFill>
                  <a:srgbClr val="000000"/>
                </a:solidFill>
                <a:latin typeface="Liberation Sans" charset="0"/>
              </a:rPr>
              <a:t>• higher density materials</a:t>
            </a:r>
            <a:endParaRPr lang="en-US" i="0">
              <a:latin typeface="Liberation Sans" charset="0"/>
            </a:endParaRPr>
          </a:p>
        </p:txBody>
      </p:sp>
      <p:sp>
        <p:nvSpPr>
          <p:cNvPr id="7168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Summary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22D22DF-63E4-4E2A-A44A-C0199A1DCB18}" type="slidenum">
              <a:rPr lang="en-US" sz="1200" i="0">
                <a:latin typeface="Liberation Sans" charset="0"/>
              </a:rPr>
              <a:pPr/>
              <a:t>3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533400" y="1066800"/>
            <a:ext cx="6602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latin typeface="Liberation Sans" charset="0"/>
              </a:rPr>
              <a:t>•  </a:t>
            </a:r>
            <a:r>
              <a:rPr lang="en-US" i="0">
                <a:solidFill>
                  <a:schemeClr val="accent2"/>
                </a:solidFill>
                <a:latin typeface="Liberation Sans" charset="0"/>
              </a:rPr>
              <a:t>Interdiffusion</a:t>
            </a:r>
            <a:r>
              <a:rPr lang="en-US" i="0">
                <a:latin typeface="Liberation Sans" charset="0"/>
              </a:rPr>
              <a:t>:  </a:t>
            </a:r>
            <a:r>
              <a:rPr lang="en-US" sz="2200" i="0">
                <a:latin typeface="Liberation Sans" charset="0"/>
              </a:rPr>
              <a:t>In an alloy, atoms tend to migrate</a:t>
            </a:r>
          </a:p>
          <a:p>
            <a:r>
              <a:rPr lang="en-US" sz="2200" i="0">
                <a:latin typeface="Liberation Sans" charset="0"/>
              </a:rPr>
              <a:t>      from regions of high conc. to regions of low conc.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368425" y="1828800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2000" i="0">
                <a:latin typeface="Liberation Sans" charset="0"/>
              </a:rPr>
              <a:t>Initially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260600"/>
            <a:ext cx="2794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4391025" y="2830513"/>
            <a:ext cx="1076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Liberation Sans" charset="0"/>
              </a:rPr>
              <a:t>Figs. 5.1 &amp; 5.2, </a:t>
            </a:r>
            <a:r>
              <a:rPr lang="en-US" sz="1200">
                <a:solidFill>
                  <a:srgbClr val="000000"/>
                </a:solidFill>
                <a:latin typeface="Liberation Sans" charset="0"/>
              </a:rPr>
              <a:t>Callister &amp; Rethwisch 9e</a:t>
            </a:r>
            <a:r>
              <a:rPr lang="en-US" sz="1200" i="0">
                <a:solidFill>
                  <a:srgbClr val="000000"/>
                </a:solidFill>
                <a:latin typeface="Liberation Sans" charset="0"/>
              </a:rPr>
              <a:t>.</a:t>
            </a:r>
          </a:p>
        </p:txBody>
      </p:sp>
      <p:sp>
        <p:nvSpPr>
          <p:cNvPr id="21510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Diffusion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4630738" y="1828800"/>
            <a:ext cx="4170362" cy="4349750"/>
            <a:chOff x="2917" y="1152"/>
            <a:chExt cx="2627" cy="2740"/>
          </a:xfrm>
        </p:grpSpPr>
        <p:sp>
          <p:nvSpPr>
            <p:cNvPr id="21513" name="Rectangle 6"/>
            <p:cNvSpPr>
              <a:spLocks noChangeArrowheads="1"/>
            </p:cNvSpPr>
            <p:nvPr/>
          </p:nvSpPr>
          <p:spPr bwMode="auto">
            <a:xfrm>
              <a:off x="3504" y="1152"/>
              <a:ext cx="12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latin typeface="Liberation Sans" charset="0"/>
                </a:rPr>
                <a:t>After some time</a:t>
              </a:r>
            </a:p>
          </p:txBody>
        </p:sp>
        <p:pic>
          <p:nvPicPr>
            <p:cNvPr id="2151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" y="1424"/>
              <a:ext cx="1760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5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" y="2612"/>
              <a:ext cx="2627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2" name="Picture 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4148138"/>
            <a:ext cx="416401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B507636-64C8-40B7-9177-FD4CE74A67D6}" type="slidenum">
              <a:rPr lang="en-US" sz="1200" i="0">
                <a:latin typeface="Liberation Sans" charset="0"/>
              </a:rPr>
              <a:pPr/>
              <a:t>4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533400" y="1096963"/>
            <a:ext cx="580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latin typeface="Liberation Sans" charset="0"/>
              </a:rPr>
              <a:t>•  </a:t>
            </a:r>
            <a:r>
              <a:rPr lang="en-US" i="0">
                <a:solidFill>
                  <a:schemeClr val="accent2"/>
                </a:solidFill>
                <a:latin typeface="Liberation Sans" charset="0"/>
              </a:rPr>
              <a:t>Self-diffusion</a:t>
            </a:r>
            <a:r>
              <a:rPr lang="en-US" i="0">
                <a:latin typeface="Liberation Sans" charset="0"/>
              </a:rPr>
              <a:t>:</a:t>
            </a:r>
            <a:r>
              <a:rPr lang="en-US" sz="2200" i="0">
                <a:latin typeface="Liberation Sans" charset="0"/>
              </a:rPr>
              <a:t>  In an elemental solid, atoms</a:t>
            </a:r>
          </a:p>
          <a:p>
            <a:r>
              <a:rPr lang="en-US" sz="2200" i="0">
                <a:latin typeface="Liberation Sans" charset="0"/>
              </a:rPr>
              <a:t>      also migrate.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823913" y="1879600"/>
            <a:ext cx="2259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2000" i="0">
                <a:latin typeface="Liberation Sans" charset="0"/>
              </a:rPr>
              <a:t>Label some atoms</a:t>
            </a:r>
          </a:p>
        </p:txBody>
      </p:sp>
      <p:sp>
        <p:nvSpPr>
          <p:cNvPr id="23556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Diffusion</a:t>
            </a:r>
          </a:p>
        </p:txBody>
      </p:sp>
      <p:grpSp>
        <p:nvGrpSpPr>
          <p:cNvPr id="23557" name="Group 11"/>
          <p:cNvGrpSpPr>
            <a:grpSpLocks noChangeAspect="1"/>
          </p:cNvGrpSpPr>
          <p:nvPr/>
        </p:nvGrpSpPr>
        <p:grpSpPr bwMode="auto">
          <a:xfrm>
            <a:off x="900113" y="2352675"/>
            <a:ext cx="2794000" cy="1930400"/>
            <a:chOff x="567" y="1482"/>
            <a:chExt cx="1760" cy="1216"/>
          </a:xfrm>
        </p:grpSpPr>
        <p:sp>
          <p:nvSpPr>
            <p:cNvPr id="23662" name="AutoShape 10"/>
            <p:cNvSpPr>
              <a:spLocks noChangeAspect="1" noChangeArrowheads="1" noTextEdit="1"/>
            </p:cNvSpPr>
            <p:nvPr/>
          </p:nvSpPr>
          <p:spPr bwMode="auto">
            <a:xfrm>
              <a:off x="567" y="1482"/>
              <a:ext cx="1760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Oval 12"/>
            <p:cNvSpPr>
              <a:spLocks noChangeArrowheads="1"/>
            </p:cNvSpPr>
            <p:nvPr/>
          </p:nvSpPr>
          <p:spPr bwMode="auto">
            <a:xfrm>
              <a:off x="1443" y="1494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64" name="Oval 13"/>
            <p:cNvSpPr>
              <a:spLocks noChangeArrowheads="1"/>
            </p:cNvSpPr>
            <p:nvPr/>
          </p:nvSpPr>
          <p:spPr bwMode="auto">
            <a:xfrm>
              <a:off x="1587" y="1494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65" name="Oval 14"/>
            <p:cNvSpPr>
              <a:spLocks noChangeArrowheads="1"/>
            </p:cNvSpPr>
            <p:nvPr/>
          </p:nvSpPr>
          <p:spPr bwMode="auto">
            <a:xfrm>
              <a:off x="1731" y="1494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66" name="Oval 15"/>
            <p:cNvSpPr>
              <a:spLocks noChangeArrowheads="1"/>
            </p:cNvSpPr>
            <p:nvPr/>
          </p:nvSpPr>
          <p:spPr bwMode="auto">
            <a:xfrm>
              <a:off x="1875" y="1494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67" name="Oval 16"/>
            <p:cNvSpPr>
              <a:spLocks noChangeArrowheads="1"/>
            </p:cNvSpPr>
            <p:nvPr/>
          </p:nvSpPr>
          <p:spPr bwMode="auto">
            <a:xfrm>
              <a:off x="2019" y="1494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68" name="Oval 17"/>
            <p:cNvSpPr>
              <a:spLocks noChangeArrowheads="1"/>
            </p:cNvSpPr>
            <p:nvPr/>
          </p:nvSpPr>
          <p:spPr bwMode="auto">
            <a:xfrm>
              <a:off x="1443" y="1638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69" name="Oval 18"/>
            <p:cNvSpPr>
              <a:spLocks noChangeArrowheads="1"/>
            </p:cNvSpPr>
            <p:nvPr/>
          </p:nvSpPr>
          <p:spPr bwMode="auto">
            <a:xfrm>
              <a:off x="1587" y="1638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70" name="Oval 19"/>
            <p:cNvSpPr>
              <a:spLocks noChangeArrowheads="1"/>
            </p:cNvSpPr>
            <p:nvPr/>
          </p:nvSpPr>
          <p:spPr bwMode="auto">
            <a:xfrm>
              <a:off x="1731" y="1638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71" name="Oval 20"/>
            <p:cNvSpPr>
              <a:spLocks noChangeArrowheads="1"/>
            </p:cNvSpPr>
            <p:nvPr/>
          </p:nvSpPr>
          <p:spPr bwMode="auto">
            <a:xfrm>
              <a:off x="1875" y="1638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72" name="Oval 21"/>
            <p:cNvSpPr>
              <a:spLocks noChangeArrowheads="1"/>
            </p:cNvSpPr>
            <p:nvPr/>
          </p:nvSpPr>
          <p:spPr bwMode="auto">
            <a:xfrm>
              <a:off x="2019" y="1638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73" name="Oval 22"/>
            <p:cNvSpPr>
              <a:spLocks noChangeArrowheads="1"/>
            </p:cNvSpPr>
            <p:nvPr/>
          </p:nvSpPr>
          <p:spPr bwMode="auto">
            <a:xfrm>
              <a:off x="1443" y="1782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74" name="Oval 23"/>
            <p:cNvSpPr>
              <a:spLocks noChangeArrowheads="1"/>
            </p:cNvSpPr>
            <p:nvPr/>
          </p:nvSpPr>
          <p:spPr bwMode="auto">
            <a:xfrm>
              <a:off x="1587" y="1782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75" name="Oval 24"/>
            <p:cNvSpPr>
              <a:spLocks noChangeArrowheads="1"/>
            </p:cNvSpPr>
            <p:nvPr/>
          </p:nvSpPr>
          <p:spPr bwMode="auto">
            <a:xfrm>
              <a:off x="1731" y="1782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76" name="Oval 25"/>
            <p:cNvSpPr>
              <a:spLocks noChangeArrowheads="1"/>
            </p:cNvSpPr>
            <p:nvPr/>
          </p:nvSpPr>
          <p:spPr bwMode="auto">
            <a:xfrm>
              <a:off x="1875" y="1782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77" name="Oval 26"/>
            <p:cNvSpPr>
              <a:spLocks noChangeArrowheads="1"/>
            </p:cNvSpPr>
            <p:nvPr/>
          </p:nvSpPr>
          <p:spPr bwMode="auto">
            <a:xfrm>
              <a:off x="2019" y="1782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78" name="Oval 27"/>
            <p:cNvSpPr>
              <a:spLocks noChangeArrowheads="1"/>
            </p:cNvSpPr>
            <p:nvPr/>
          </p:nvSpPr>
          <p:spPr bwMode="auto">
            <a:xfrm>
              <a:off x="1443" y="1926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79" name="Oval 28"/>
            <p:cNvSpPr>
              <a:spLocks noChangeArrowheads="1"/>
            </p:cNvSpPr>
            <p:nvPr/>
          </p:nvSpPr>
          <p:spPr bwMode="auto">
            <a:xfrm>
              <a:off x="1587" y="1926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80" name="Oval 29"/>
            <p:cNvSpPr>
              <a:spLocks noChangeArrowheads="1"/>
            </p:cNvSpPr>
            <p:nvPr/>
          </p:nvSpPr>
          <p:spPr bwMode="auto">
            <a:xfrm>
              <a:off x="1731" y="1926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81" name="Oval 30"/>
            <p:cNvSpPr>
              <a:spLocks noChangeArrowheads="1"/>
            </p:cNvSpPr>
            <p:nvPr/>
          </p:nvSpPr>
          <p:spPr bwMode="auto">
            <a:xfrm>
              <a:off x="1875" y="1926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82" name="Oval 31"/>
            <p:cNvSpPr>
              <a:spLocks noChangeArrowheads="1"/>
            </p:cNvSpPr>
            <p:nvPr/>
          </p:nvSpPr>
          <p:spPr bwMode="auto">
            <a:xfrm>
              <a:off x="2019" y="1926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83" name="Oval 32"/>
            <p:cNvSpPr>
              <a:spLocks noChangeArrowheads="1"/>
            </p:cNvSpPr>
            <p:nvPr/>
          </p:nvSpPr>
          <p:spPr bwMode="auto">
            <a:xfrm>
              <a:off x="1443" y="2070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84" name="Oval 33"/>
            <p:cNvSpPr>
              <a:spLocks noChangeArrowheads="1"/>
            </p:cNvSpPr>
            <p:nvPr/>
          </p:nvSpPr>
          <p:spPr bwMode="auto">
            <a:xfrm>
              <a:off x="1587" y="2070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85" name="Oval 34"/>
            <p:cNvSpPr>
              <a:spLocks noChangeArrowheads="1"/>
            </p:cNvSpPr>
            <p:nvPr/>
          </p:nvSpPr>
          <p:spPr bwMode="auto">
            <a:xfrm>
              <a:off x="1731" y="2070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86" name="Oval 35"/>
            <p:cNvSpPr>
              <a:spLocks noChangeArrowheads="1"/>
            </p:cNvSpPr>
            <p:nvPr/>
          </p:nvSpPr>
          <p:spPr bwMode="auto">
            <a:xfrm>
              <a:off x="1875" y="2070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87" name="Oval 36"/>
            <p:cNvSpPr>
              <a:spLocks noChangeArrowheads="1"/>
            </p:cNvSpPr>
            <p:nvPr/>
          </p:nvSpPr>
          <p:spPr bwMode="auto">
            <a:xfrm>
              <a:off x="2019" y="2070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88" name="Oval 37"/>
            <p:cNvSpPr>
              <a:spLocks noChangeArrowheads="1"/>
            </p:cNvSpPr>
            <p:nvPr/>
          </p:nvSpPr>
          <p:spPr bwMode="auto">
            <a:xfrm>
              <a:off x="1443" y="2214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89" name="Oval 38"/>
            <p:cNvSpPr>
              <a:spLocks noChangeArrowheads="1"/>
            </p:cNvSpPr>
            <p:nvPr/>
          </p:nvSpPr>
          <p:spPr bwMode="auto">
            <a:xfrm>
              <a:off x="1587" y="2214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90" name="Oval 39"/>
            <p:cNvSpPr>
              <a:spLocks noChangeArrowheads="1"/>
            </p:cNvSpPr>
            <p:nvPr/>
          </p:nvSpPr>
          <p:spPr bwMode="auto">
            <a:xfrm>
              <a:off x="1731" y="2214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91" name="Oval 40"/>
            <p:cNvSpPr>
              <a:spLocks noChangeArrowheads="1"/>
            </p:cNvSpPr>
            <p:nvPr/>
          </p:nvSpPr>
          <p:spPr bwMode="auto">
            <a:xfrm>
              <a:off x="1875" y="2214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92" name="Oval 41"/>
            <p:cNvSpPr>
              <a:spLocks noChangeArrowheads="1"/>
            </p:cNvSpPr>
            <p:nvPr/>
          </p:nvSpPr>
          <p:spPr bwMode="auto">
            <a:xfrm>
              <a:off x="2019" y="2214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93" name="Oval 42"/>
            <p:cNvSpPr>
              <a:spLocks noChangeArrowheads="1"/>
            </p:cNvSpPr>
            <p:nvPr/>
          </p:nvSpPr>
          <p:spPr bwMode="auto">
            <a:xfrm>
              <a:off x="1443" y="2358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94" name="Oval 43"/>
            <p:cNvSpPr>
              <a:spLocks noChangeArrowheads="1"/>
            </p:cNvSpPr>
            <p:nvPr/>
          </p:nvSpPr>
          <p:spPr bwMode="auto">
            <a:xfrm>
              <a:off x="1587" y="2358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95" name="Oval 44"/>
            <p:cNvSpPr>
              <a:spLocks noChangeArrowheads="1"/>
            </p:cNvSpPr>
            <p:nvPr/>
          </p:nvSpPr>
          <p:spPr bwMode="auto">
            <a:xfrm>
              <a:off x="1731" y="2358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96" name="Oval 45"/>
            <p:cNvSpPr>
              <a:spLocks noChangeArrowheads="1"/>
            </p:cNvSpPr>
            <p:nvPr/>
          </p:nvSpPr>
          <p:spPr bwMode="auto">
            <a:xfrm>
              <a:off x="1875" y="2358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697" name="Oval 46"/>
            <p:cNvSpPr>
              <a:spLocks noChangeArrowheads="1"/>
            </p:cNvSpPr>
            <p:nvPr/>
          </p:nvSpPr>
          <p:spPr bwMode="auto">
            <a:xfrm>
              <a:off x="2019" y="2358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pSp>
          <p:nvGrpSpPr>
            <p:cNvPr id="23698" name="Group 95"/>
            <p:cNvGrpSpPr>
              <a:grpSpLocks/>
            </p:cNvGrpSpPr>
            <p:nvPr/>
          </p:nvGrpSpPr>
          <p:grpSpPr bwMode="auto">
            <a:xfrm>
              <a:off x="579" y="1494"/>
              <a:ext cx="864" cy="1152"/>
              <a:chOff x="579" y="1494"/>
              <a:chExt cx="864" cy="1152"/>
            </a:xfrm>
          </p:grpSpPr>
          <p:sp>
            <p:nvSpPr>
              <p:cNvPr id="23716" name="Oval 47"/>
              <p:cNvSpPr>
                <a:spLocks noChangeArrowheads="1"/>
              </p:cNvSpPr>
              <p:nvPr/>
            </p:nvSpPr>
            <p:spPr bwMode="auto">
              <a:xfrm>
                <a:off x="579" y="1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17" name="Oval 48"/>
              <p:cNvSpPr>
                <a:spLocks noChangeArrowheads="1"/>
              </p:cNvSpPr>
              <p:nvPr/>
            </p:nvSpPr>
            <p:spPr bwMode="auto">
              <a:xfrm>
                <a:off x="723" y="1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18" name="Oval 49"/>
              <p:cNvSpPr>
                <a:spLocks noChangeArrowheads="1"/>
              </p:cNvSpPr>
              <p:nvPr/>
            </p:nvSpPr>
            <p:spPr bwMode="auto">
              <a:xfrm>
                <a:off x="867" y="1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19" name="Oval 50"/>
              <p:cNvSpPr>
                <a:spLocks noChangeArrowheads="1"/>
              </p:cNvSpPr>
              <p:nvPr/>
            </p:nvSpPr>
            <p:spPr bwMode="auto">
              <a:xfrm>
                <a:off x="1011" y="1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20" name="Oval 51"/>
              <p:cNvSpPr>
                <a:spLocks noChangeArrowheads="1"/>
              </p:cNvSpPr>
              <p:nvPr/>
            </p:nvSpPr>
            <p:spPr bwMode="auto">
              <a:xfrm>
                <a:off x="1155" y="1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21" name="Oval 52"/>
              <p:cNvSpPr>
                <a:spLocks noChangeArrowheads="1"/>
              </p:cNvSpPr>
              <p:nvPr/>
            </p:nvSpPr>
            <p:spPr bwMode="auto">
              <a:xfrm>
                <a:off x="1299" y="1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22" name="Oval 53"/>
              <p:cNvSpPr>
                <a:spLocks noChangeArrowheads="1"/>
              </p:cNvSpPr>
              <p:nvPr/>
            </p:nvSpPr>
            <p:spPr bwMode="auto">
              <a:xfrm>
                <a:off x="579" y="163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23" name="Oval 54"/>
              <p:cNvSpPr>
                <a:spLocks noChangeArrowheads="1"/>
              </p:cNvSpPr>
              <p:nvPr/>
            </p:nvSpPr>
            <p:spPr bwMode="auto">
              <a:xfrm>
                <a:off x="723" y="163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24" name="Oval 55"/>
              <p:cNvSpPr>
                <a:spLocks noChangeArrowheads="1"/>
              </p:cNvSpPr>
              <p:nvPr/>
            </p:nvSpPr>
            <p:spPr bwMode="auto">
              <a:xfrm>
                <a:off x="867" y="163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25" name="Oval 56"/>
              <p:cNvSpPr>
                <a:spLocks noChangeArrowheads="1"/>
              </p:cNvSpPr>
              <p:nvPr/>
            </p:nvSpPr>
            <p:spPr bwMode="auto">
              <a:xfrm>
                <a:off x="1011" y="163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26" name="Oval 57"/>
              <p:cNvSpPr>
                <a:spLocks noChangeArrowheads="1"/>
              </p:cNvSpPr>
              <p:nvPr/>
            </p:nvSpPr>
            <p:spPr bwMode="auto">
              <a:xfrm>
                <a:off x="1155" y="163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27" name="Oval 58"/>
              <p:cNvSpPr>
                <a:spLocks noChangeArrowheads="1"/>
              </p:cNvSpPr>
              <p:nvPr/>
            </p:nvSpPr>
            <p:spPr bwMode="auto">
              <a:xfrm>
                <a:off x="1299" y="163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28" name="Oval 59"/>
              <p:cNvSpPr>
                <a:spLocks noChangeArrowheads="1"/>
              </p:cNvSpPr>
              <p:nvPr/>
            </p:nvSpPr>
            <p:spPr bwMode="auto">
              <a:xfrm>
                <a:off x="579" y="178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29" name="Oval 60"/>
              <p:cNvSpPr>
                <a:spLocks noChangeArrowheads="1"/>
              </p:cNvSpPr>
              <p:nvPr/>
            </p:nvSpPr>
            <p:spPr bwMode="auto">
              <a:xfrm>
                <a:off x="723" y="178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30" name="Oval 61"/>
              <p:cNvSpPr>
                <a:spLocks noChangeArrowheads="1"/>
              </p:cNvSpPr>
              <p:nvPr/>
            </p:nvSpPr>
            <p:spPr bwMode="auto">
              <a:xfrm>
                <a:off x="867" y="178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31" name="Oval 62"/>
              <p:cNvSpPr>
                <a:spLocks noChangeArrowheads="1"/>
              </p:cNvSpPr>
              <p:nvPr/>
            </p:nvSpPr>
            <p:spPr bwMode="auto">
              <a:xfrm>
                <a:off x="1011" y="178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32" name="Oval 63"/>
              <p:cNvSpPr>
                <a:spLocks noChangeArrowheads="1"/>
              </p:cNvSpPr>
              <p:nvPr/>
            </p:nvSpPr>
            <p:spPr bwMode="auto">
              <a:xfrm>
                <a:off x="1155" y="178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33" name="Oval 64"/>
              <p:cNvSpPr>
                <a:spLocks noChangeArrowheads="1"/>
              </p:cNvSpPr>
              <p:nvPr/>
            </p:nvSpPr>
            <p:spPr bwMode="auto">
              <a:xfrm>
                <a:off x="1299" y="178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34" name="Oval 65"/>
              <p:cNvSpPr>
                <a:spLocks noChangeArrowheads="1"/>
              </p:cNvSpPr>
              <p:nvPr/>
            </p:nvSpPr>
            <p:spPr bwMode="auto">
              <a:xfrm>
                <a:off x="579" y="192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35" name="Oval 66"/>
              <p:cNvSpPr>
                <a:spLocks noChangeArrowheads="1"/>
              </p:cNvSpPr>
              <p:nvPr/>
            </p:nvSpPr>
            <p:spPr bwMode="auto">
              <a:xfrm>
                <a:off x="723" y="192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36" name="Oval 67"/>
              <p:cNvSpPr>
                <a:spLocks noChangeArrowheads="1"/>
              </p:cNvSpPr>
              <p:nvPr/>
            </p:nvSpPr>
            <p:spPr bwMode="auto">
              <a:xfrm>
                <a:off x="867" y="192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37" name="Oval 68"/>
              <p:cNvSpPr>
                <a:spLocks noChangeArrowheads="1"/>
              </p:cNvSpPr>
              <p:nvPr/>
            </p:nvSpPr>
            <p:spPr bwMode="auto">
              <a:xfrm>
                <a:off x="1011" y="192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38" name="Oval 69"/>
              <p:cNvSpPr>
                <a:spLocks noChangeArrowheads="1"/>
              </p:cNvSpPr>
              <p:nvPr/>
            </p:nvSpPr>
            <p:spPr bwMode="auto">
              <a:xfrm>
                <a:off x="1155" y="192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39" name="Oval 70"/>
              <p:cNvSpPr>
                <a:spLocks noChangeArrowheads="1"/>
              </p:cNvSpPr>
              <p:nvPr/>
            </p:nvSpPr>
            <p:spPr bwMode="auto">
              <a:xfrm>
                <a:off x="1299" y="192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40" name="Oval 71"/>
              <p:cNvSpPr>
                <a:spLocks noChangeArrowheads="1"/>
              </p:cNvSpPr>
              <p:nvPr/>
            </p:nvSpPr>
            <p:spPr bwMode="auto">
              <a:xfrm>
                <a:off x="579" y="207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41" name="Oval 72"/>
              <p:cNvSpPr>
                <a:spLocks noChangeArrowheads="1"/>
              </p:cNvSpPr>
              <p:nvPr/>
            </p:nvSpPr>
            <p:spPr bwMode="auto">
              <a:xfrm>
                <a:off x="723" y="207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42" name="Oval 73"/>
              <p:cNvSpPr>
                <a:spLocks noChangeArrowheads="1"/>
              </p:cNvSpPr>
              <p:nvPr/>
            </p:nvSpPr>
            <p:spPr bwMode="auto">
              <a:xfrm>
                <a:off x="867" y="207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43" name="Oval 74"/>
              <p:cNvSpPr>
                <a:spLocks noChangeArrowheads="1"/>
              </p:cNvSpPr>
              <p:nvPr/>
            </p:nvSpPr>
            <p:spPr bwMode="auto">
              <a:xfrm>
                <a:off x="1011" y="207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44" name="Oval 75"/>
              <p:cNvSpPr>
                <a:spLocks noChangeArrowheads="1"/>
              </p:cNvSpPr>
              <p:nvPr/>
            </p:nvSpPr>
            <p:spPr bwMode="auto">
              <a:xfrm>
                <a:off x="1155" y="207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45" name="Oval 76"/>
              <p:cNvSpPr>
                <a:spLocks noChangeArrowheads="1"/>
              </p:cNvSpPr>
              <p:nvPr/>
            </p:nvSpPr>
            <p:spPr bwMode="auto">
              <a:xfrm>
                <a:off x="1299" y="207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46" name="Oval 77"/>
              <p:cNvSpPr>
                <a:spLocks noChangeArrowheads="1"/>
              </p:cNvSpPr>
              <p:nvPr/>
            </p:nvSpPr>
            <p:spPr bwMode="auto">
              <a:xfrm>
                <a:off x="579" y="221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47" name="Oval 78"/>
              <p:cNvSpPr>
                <a:spLocks noChangeArrowheads="1"/>
              </p:cNvSpPr>
              <p:nvPr/>
            </p:nvSpPr>
            <p:spPr bwMode="auto">
              <a:xfrm>
                <a:off x="723" y="221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48" name="Oval 79"/>
              <p:cNvSpPr>
                <a:spLocks noChangeArrowheads="1"/>
              </p:cNvSpPr>
              <p:nvPr/>
            </p:nvSpPr>
            <p:spPr bwMode="auto">
              <a:xfrm>
                <a:off x="867" y="221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49" name="Oval 80"/>
              <p:cNvSpPr>
                <a:spLocks noChangeArrowheads="1"/>
              </p:cNvSpPr>
              <p:nvPr/>
            </p:nvSpPr>
            <p:spPr bwMode="auto">
              <a:xfrm>
                <a:off x="1011" y="221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50" name="Oval 81"/>
              <p:cNvSpPr>
                <a:spLocks noChangeArrowheads="1"/>
              </p:cNvSpPr>
              <p:nvPr/>
            </p:nvSpPr>
            <p:spPr bwMode="auto">
              <a:xfrm>
                <a:off x="1155" y="221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51" name="Oval 82"/>
              <p:cNvSpPr>
                <a:spLocks noChangeArrowheads="1"/>
              </p:cNvSpPr>
              <p:nvPr/>
            </p:nvSpPr>
            <p:spPr bwMode="auto">
              <a:xfrm>
                <a:off x="1299" y="221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52" name="Oval 83"/>
              <p:cNvSpPr>
                <a:spLocks noChangeArrowheads="1"/>
              </p:cNvSpPr>
              <p:nvPr/>
            </p:nvSpPr>
            <p:spPr bwMode="auto">
              <a:xfrm>
                <a:off x="579" y="235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53" name="Oval 84"/>
              <p:cNvSpPr>
                <a:spLocks noChangeArrowheads="1"/>
              </p:cNvSpPr>
              <p:nvPr/>
            </p:nvSpPr>
            <p:spPr bwMode="auto">
              <a:xfrm>
                <a:off x="723" y="235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54" name="Oval 85"/>
              <p:cNvSpPr>
                <a:spLocks noChangeArrowheads="1"/>
              </p:cNvSpPr>
              <p:nvPr/>
            </p:nvSpPr>
            <p:spPr bwMode="auto">
              <a:xfrm>
                <a:off x="867" y="235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55" name="Oval 86"/>
              <p:cNvSpPr>
                <a:spLocks noChangeArrowheads="1"/>
              </p:cNvSpPr>
              <p:nvPr/>
            </p:nvSpPr>
            <p:spPr bwMode="auto">
              <a:xfrm>
                <a:off x="1011" y="235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56" name="Oval 87"/>
              <p:cNvSpPr>
                <a:spLocks noChangeArrowheads="1"/>
              </p:cNvSpPr>
              <p:nvPr/>
            </p:nvSpPr>
            <p:spPr bwMode="auto">
              <a:xfrm>
                <a:off x="1155" y="235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57" name="Oval 88"/>
              <p:cNvSpPr>
                <a:spLocks noChangeArrowheads="1"/>
              </p:cNvSpPr>
              <p:nvPr/>
            </p:nvSpPr>
            <p:spPr bwMode="auto">
              <a:xfrm>
                <a:off x="1299" y="235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58" name="Oval 89"/>
              <p:cNvSpPr>
                <a:spLocks noChangeArrowheads="1"/>
              </p:cNvSpPr>
              <p:nvPr/>
            </p:nvSpPr>
            <p:spPr bwMode="auto">
              <a:xfrm>
                <a:off x="579" y="250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59" name="Oval 90"/>
              <p:cNvSpPr>
                <a:spLocks noChangeArrowheads="1"/>
              </p:cNvSpPr>
              <p:nvPr/>
            </p:nvSpPr>
            <p:spPr bwMode="auto">
              <a:xfrm>
                <a:off x="723" y="250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60" name="Oval 91"/>
              <p:cNvSpPr>
                <a:spLocks noChangeArrowheads="1"/>
              </p:cNvSpPr>
              <p:nvPr/>
            </p:nvSpPr>
            <p:spPr bwMode="auto">
              <a:xfrm>
                <a:off x="867" y="250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61" name="Oval 92"/>
              <p:cNvSpPr>
                <a:spLocks noChangeArrowheads="1"/>
              </p:cNvSpPr>
              <p:nvPr/>
            </p:nvSpPr>
            <p:spPr bwMode="auto">
              <a:xfrm>
                <a:off x="1011" y="250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62" name="Oval 93"/>
              <p:cNvSpPr>
                <a:spLocks noChangeArrowheads="1"/>
              </p:cNvSpPr>
              <p:nvPr/>
            </p:nvSpPr>
            <p:spPr bwMode="auto">
              <a:xfrm>
                <a:off x="1155" y="250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763" name="Oval 94"/>
              <p:cNvSpPr>
                <a:spLocks noChangeArrowheads="1"/>
              </p:cNvSpPr>
              <p:nvPr/>
            </p:nvSpPr>
            <p:spPr bwMode="auto">
              <a:xfrm>
                <a:off x="1299" y="250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sp>
          <p:nvSpPr>
            <p:cNvPr id="23699" name="Oval 96"/>
            <p:cNvSpPr>
              <a:spLocks noChangeArrowheads="1"/>
            </p:cNvSpPr>
            <p:nvPr/>
          </p:nvSpPr>
          <p:spPr bwMode="auto">
            <a:xfrm>
              <a:off x="1443" y="2502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700" name="Oval 97"/>
            <p:cNvSpPr>
              <a:spLocks noChangeArrowheads="1"/>
            </p:cNvSpPr>
            <p:nvPr/>
          </p:nvSpPr>
          <p:spPr bwMode="auto">
            <a:xfrm>
              <a:off x="1587" y="2502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701" name="Oval 98"/>
            <p:cNvSpPr>
              <a:spLocks noChangeArrowheads="1"/>
            </p:cNvSpPr>
            <p:nvPr/>
          </p:nvSpPr>
          <p:spPr bwMode="auto">
            <a:xfrm>
              <a:off x="1731" y="2502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702" name="Oval 99"/>
            <p:cNvSpPr>
              <a:spLocks noChangeArrowheads="1"/>
            </p:cNvSpPr>
            <p:nvPr/>
          </p:nvSpPr>
          <p:spPr bwMode="auto">
            <a:xfrm>
              <a:off x="1875" y="2502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703" name="Oval 100"/>
            <p:cNvSpPr>
              <a:spLocks noChangeArrowheads="1"/>
            </p:cNvSpPr>
            <p:nvPr/>
          </p:nvSpPr>
          <p:spPr bwMode="auto">
            <a:xfrm>
              <a:off x="2019" y="2502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704" name="Oval 101"/>
            <p:cNvSpPr>
              <a:spLocks noChangeArrowheads="1"/>
            </p:cNvSpPr>
            <p:nvPr/>
          </p:nvSpPr>
          <p:spPr bwMode="auto">
            <a:xfrm>
              <a:off x="2163" y="1494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705" name="Oval 102"/>
            <p:cNvSpPr>
              <a:spLocks noChangeArrowheads="1"/>
            </p:cNvSpPr>
            <p:nvPr/>
          </p:nvSpPr>
          <p:spPr bwMode="auto">
            <a:xfrm>
              <a:off x="2163" y="1638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706" name="Oval 103"/>
            <p:cNvSpPr>
              <a:spLocks noChangeArrowheads="1"/>
            </p:cNvSpPr>
            <p:nvPr/>
          </p:nvSpPr>
          <p:spPr bwMode="auto">
            <a:xfrm>
              <a:off x="2163" y="1782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707" name="Oval 104"/>
            <p:cNvSpPr>
              <a:spLocks noChangeArrowheads="1"/>
            </p:cNvSpPr>
            <p:nvPr/>
          </p:nvSpPr>
          <p:spPr bwMode="auto">
            <a:xfrm>
              <a:off x="2163" y="1926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708" name="Oval 105"/>
            <p:cNvSpPr>
              <a:spLocks noChangeArrowheads="1"/>
            </p:cNvSpPr>
            <p:nvPr/>
          </p:nvSpPr>
          <p:spPr bwMode="auto">
            <a:xfrm>
              <a:off x="2163" y="2070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709" name="Oval 106"/>
            <p:cNvSpPr>
              <a:spLocks noChangeArrowheads="1"/>
            </p:cNvSpPr>
            <p:nvPr/>
          </p:nvSpPr>
          <p:spPr bwMode="auto">
            <a:xfrm>
              <a:off x="2163" y="2214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710" name="Oval 107"/>
            <p:cNvSpPr>
              <a:spLocks noChangeArrowheads="1"/>
            </p:cNvSpPr>
            <p:nvPr/>
          </p:nvSpPr>
          <p:spPr bwMode="auto">
            <a:xfrm>
              <a:off x="2163" y="2358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711" name="Oval 108"/>
            <p:cNvSpPr>
              <a:spLocks noChangeArrowheads="1"/>
            </p:cNvSpPr>
            <p:nvPr/>
          </p:nvSpPr>
          <p:spPr bwMode="auto">
            <a:xfrm>
              <a:off x="2163" y="2502"/>
              <a:ext cx="144" cy="144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3712" name="Rectangle 109"/>
            <p:cNvSpPr>
              <a:spLocks noChangeArrowheads="1"/>
            </p:cNvSpPr>
            <p:nvPr/>
          </p:nvSpPr>
          <p:spPr bwMode="auto">
            <a:xfrm>
              <a:off x="1447" y="1866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b="1" i="0">
                  <a:solidFill>
                    <a:srgbClr val="000000"/>
                  </a:solidFill>
                  <a:latin typeface="Liberation Sans" charset="0"/>
                </a:rPr>
                <a:t>A</a:t>
              </a:r>
              <a:endParaRPr lang="en-US" b="1" i="0">
                <a:latin typeface="Liberation Sans" charset="0"/>
              </a:endParaRPr>
            </a:p>
          </p:txBody>
        </p:sp>
        <p:sp>
          <p:nvSpPr>
            <p:cNvPr id="23713" name="Rectangle 110"/>
            <p:cNvSpPr>
              <a:spLocks noChangeArrowheads="1"/>
            </p:cNvSpPr>
            <p:nvPr/>
          </p:nvSpPr>
          <p:spPr bwMode="auto">
            <a:xfrm>
              <a:off x="1447" y="2442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b="1" i="0">
                  <a:solidFill>
                    <a:srgbClr val="FF0000"/>
                  </a:solidFill>
                  <a:latin typeface="Liberation Sans" charset="0"/>
                </a:rPr>
                <a:t>B</a:t>
              </a:r>
              <a:endParaRPr lang="en-US" b="1" i="0">
                <a:latin typeface="Liberation Sans" charset="0"/>
              </a:endParaRPr>
            </a:p>
          </p:txBody>
        </p:sp>
        <p:sp>
          <p:nvSpPr>
            <p:cNvPr id="23714" name="Rectangle 111"/>
            <p:cNvSpPr>
              <a:spLocks noChangeArrowheads="1"/>
            </p:cNvSpPr>
            <p:nvPr/>
          </p:nvSpPr>
          <p:spPr bwMode="auto">
            <a:xfrm>
              <a:off x="1439" y="1586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b="1" i="0">
                  <a:solidFill>
                    <a:srgbClr val="0000DD"/>
                  </a:solidFill>
                  <a:latin typeface="Liberation Sans" charset="0"/>
                </a:rPr>
                <a:t>C</a:t>
              </a:r>
              <a:endParaRPr lang="en-US" b="1" i="0">
                <a:latin typeface="Liberation Sans" charset="0"/>
              </a:endParaRPr>
            </a:p>
          </p:txBody>
        </p:sp>
        <p:sp>
          <p:nvSpPr>
            <p:cNvPr id="23715" name="Rectangle 112"/>
            <p:cNvSpPr>
              <a:spLocks noChangeArrowheads="1"/>
            </p:cNvSpPr>
            <p:nvPr/>
          </p:nvSpPr>
          <p:spPr bwMode="auto">
            <a:xfrm>
              <a:off x="1311" y="2154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b="1" i="0">
                  <a:solidFill>
                    <a:srgbClr val="FF0099"/>
                  </a:solidFill>
                  <a:latin typeface="Liberation Sans" charset="0"/>
                </a:rPr>
                <a:t>D</a:t>
              </a:r>
              <a:endParaRPr lang="en-US" b="1" i="0">
                <a:latin typeface="Liberation Sans" charset="0"/>
              </a:endParaRPr>
            </a:p>
          </p:txBody>
        </p:sp>
      </p:grpSp>
      <p:grpSp>
        <p:nvGrpSpPr>
          <p:cNvPr id="4" name="Group 215"/>
          <p:cNvGrpSpPr>
            <a:grpSpLocks/>
          </p:cNvGrpSpPr>
          <p:nvPr/>
        </p:nvGrpSpPr>
        <p:grpSpPr bwMode="auto">
          <a:xfrm>
            <a:off x="5243513" y="1879600"/>
            <a:ext cx="2819400" cy="2352675"/>
            <a:chOff x="3303" y="1184"/>
            <a:chExt cx="1776" cy="1482"/>
          </a:xfrm>
        </p:grpSpPr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3303" y="1184"/>
              <a:ext cx="12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latin typeface="Liberation Sans" charset="0"/>
                </a:rPr>
                <a:t>After some time</a:t>
              </a:r>
            </a:p>
          </p:txBody>
        </p:sp>
        <p:grpSp>
          <p:nvGrpSpPr>
            <p:cNvPr id="23560" name="Group 114"/>
            <p:cNvGrpSpPr>
              <a:grpSpLocks noChangeAspect="1"/>
            </p:cNvGrpSpPr>
            <p:nvPr/>
          </p:nvGrpSpPr>
          <p:grpSpPr bwMode="auto">
            <a:xfrm>
              <a:off x="3319" y="1426"/>
              <a:ext cx="1760" cy="1240"/>
              <a:chOff x="3319" y="1426"/>
              <a:chExt cx="1760" cy="1240"/>
            </a:xfrm>
          </p:grpSpPr>
          <p:sp>
            <p:nvSpPr>
              <p:cNvPr id="23561" name="AutoShape 113"/>
              <p:cNvSpPr>
                <a:spLocks noChangeAspect="1" noChangeArrowheads="1" noTextEdit="1"/>
              </p:cNvSpPr>
              <p:nvPr/>
            </p:nvSpPr>
            <p:spPr bwMode="auto">
              <a:xfrm>
                <a:off x="3319" y="1434"/>
                <a:ext cx="1760" cy="1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2" name="Oval 115"/>
              <p:cNvSpPr>
                <a:spLocks noChangeArrowheads="1"/>
              </p:cNvSpPr>
              <p:nvPr/>
            </p:nvSpPr>
            <p:spPr bwMode="auto">
              <a:xfrm>
                <a:off x="4195" y="148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63" name="Oval 116"/>
              <p:cNvSpPr>
                <a:spLocks noChangeArrowheads="1"/>
              </p:cNvSpPr>
              <p:nvPr/>
            </p:nvSpPr>
            <p:spPr bwMode="auto">
              <a:xfrm>
                <a:off x="4339" y="177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64" name="Oval 117"/>
              <p:cNvSpPr>
                <a:spLocks noChangeArrowheads="1"/>
              </p:cNvSpPr>
              <p:nvPr/>
            </p:nvSpPr>
            <p:spPr bwMode="auto">
              <a:xfrm>
                <a:off x="4483" y="148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65" name="Oval 118"/>
              <p:cNvSpPr>
                <a:spLocks noChangeArrowheads="1"/>
              </p:cNvSpPr>
              <p:nvPr/>
            </p:nvSpPr>
            <p:spPr bwMode="auto">
              <a:xfrm>
                <a:off x="4627" y="148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66" name="Oval 119"/>
              <p:cNvSpPr>
                <a:spLocks noChangeArrowheads="1"/>
              </p:cNvSpPr>
              <p:nvPr/>
            </p:nvSpPr>
            <p:spPr bwMode="auto">
              <a:xfrm>
                <a:off x="4771" y="148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67" name="Oval 120"/>
              <p:cNvSpPr>
                <a:spLocks noChangeArrowheads="1"/>
              </p:cNvSpPr>
              <p:nvPr/>
            </p:nvSpPr>
            <p:spPr bwMode="auto">
              <a:xfrm>
                <a:off x="4051" y="163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68" name="Oval 121"/>
              <p:cNvSpPr>
                <a:spLocks noChangeArrowheads="1"/>
              </p:cNvSpPr>
              <p:nvPr/>
            </p:nvSpPr>
            <p:spPr bwMode="auto">
              <a:xfrm>
                <a:off x="4339" y="163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69" name="Oval 122"/>
              <p:cNvSpPr>
                <a:spLocks noChangeArrowheads="1"/>
              </p:cNvSpPr>
              <p:nvPr/>
            </p:nvSpPr>
            <p:spPr bwMode="auto">
              <a:xfrm>
                <a:off x="4483" y="163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70" name="Oval 123"/>
              <p:cNvSpPr>
                <a:spLocks noChangeArrowheads="1"/>
              </p:cNvSpPr>
              <p:nvPr/>
            </p:nvSpPr>
            <p:spPr bwMode="auto">
              <a:xfrm>
                <a:off x="4627" y="163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71" name="Oval 124"/>
              <p:cNvSpPr>
                <a:spLocks noChangeArrowheads="1"/>
              </p:cNvSpPr>
              <p:nvPr/>
            </p:nvSpPr>
            <p:spPr bwMode="auto">
              <a:xfrm>
                <a:off x="4771" y="163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72" name="Oval 125"/>
              <p:cNvSpPr>
                <a:spLocks noChangeArrowheads="1"/>
              </p:cNvSpPr>
              <p:nvPr/>
            </p:nvSpPr>
            <p:spPr bwMode="auto">
              <a:xfrm>
                <a:off x="4195" y="177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73" name="Oval 126"/>
              <p:cNvSpPr>
                <a:spLocks noChangeArrowheads="1"/>
              </p:cNvSpPr>
              <p:nvPr/>
            </p:nvSpPr>
            <p:spPr bwMode="auto">
              <a:xfrm>
                <a:off x="3907" y="177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74" name="Oval 127"/>
              <p:cNvSpPr>
                <a:spLocks noChangeArrowheads="1"/>
              </p:cNvSpPr>
              <p:nvPr/>
            </p:nvSpPr>
            <p:spPr bwMode="auto">
              <a:xfrm>
                <a:off x="4483" y="177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75" name="Oval 128"/>
              <p:cNvSpPr>
                <a:spLocks noChangeArrowheads="1"/>
              </p:cNvSpPr>
              <p:nvPr/>
            </p:nvSpPr>
            <p:spPr bwMode="auto">
              <a:xfrm>
                <a:off x="4627" y="177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76" name="Oval 129"/>
              <p:cNvSpPr>
                <a:spLocks noChangeArrowheads="1"/>
              </p:cNvSpPr>
              <p:nvPr/>
            </p:nvSpPr>
            <p:spPr bwMode="auto">
              <a:xfrm>
                <a:off x="4771" y="177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77" name="Oval 130"/>
              <p:cNvSpPr>
                <a:spLocks noChangeArrowheads="1"/>
              </p:cNvSpPr>
              <p:nvPr/>
            </p:nvSpPr>
            <p:spPr bwMode="auto">
              <a:xfrm>
                <a:off x="4051" y="191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78" name="Oval 131"/>
              <p:cNvSpPr>
                <a:spLocks noChangeArrowheads="1"/>
              </p:cNvSpPr>
              <p:nvPr/>
            </p:nvSpPr>
            <p:spPr bwMode="auto">
              <a:xfrm>
                <a:off x="4339" y="191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79" name="Oval 132"/>
              <p:cNvSpPr>
                <a:spLocks noChangeArrowheads="1"/>
              </p:cNvSpPr>
              <p:nvPr/>
            </p:nvSpPr>
            <p:spPr bwMode="auto">
              <a:xfrm>
                <a:off x="3763" y="191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80" name="Oval 133"/>
              <p:cNvSpPr>
                <a:spLocks noChangeArrowheads="1"/>
              </p:cNvSpPr>
              <p:nvPr/>
            </p:nvSpPr>
            <p:spPr bwMode="auto">
              <a:xfrm>
                <a:off x="4627" y="191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81" name="Oval 134"/>
              <p:cNvSpPr>
                <a:spLocks noChangeArrowheads="1"/>
              </p:cNvSpPr>
              <p:nvPr/>
            </p:nvSpPr>
            <p:spPr bwMode="auto">
              <a:xfrm>
                <a:off x="4771" y="191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82" name="Oval 135"/>
              <p:cNvSpPr>
                <a:spLocks noChangeArrowheads="1"/>
              </p:cNvSpPr>
              <p:nvPr/>
            </p:nvSpPr>
            <p:spPr bwMode="auto">
              <a:xfrm>
                <a:off x="4195" y="206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83" name="Oval 136"/>
              <p:cNvSpPr>
                <a:spLocks noChangeArrowheads="1"/>
              </p:cNvSpPr>
              <p:nvPr/>
            </p:nvSpPr>
            <p:spPr bwMode="auto">
              <a:xfrm>
                <a:off x="3907" y="235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84" name="Oval 137"/>
              <p:cNvSpPr>
                <a:spLocks noChangeArrowheads="1"/>
              </p:cNvSpPr>
              <p:nvPr/>
            </p:nvSpPr>
            <p:spPr bwMode="auto">
              <a:xfrm>
                <a:off x="4483" y="206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85" name="Oval 138"/>
              <p:cNvSpPr>
                <a:spLocks noChangeArrowheads="1"/>
              </p:cNvSpPr>
              <p:nvPr/>
            </p:nvSpPr>
            <p:spPr bwMode="auto">
              <a:xfrm>
                <a:off x="4627" y="206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86" name="Oval 139"/>
              <p:cNvSpPr>
                <a:spLocks noChangeArrowheads="1"/>
              </p:cNvSpPr>
              <p:nvPr/>
            </p:nvSpPr>
            <p:spPr bwMode="auto">
              <a:xfrm>
                <a:off x="4771" y="206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87" name="Oval 140"/>
              <p:cNvSpPr>
                <a:spLocks noChangeArrowheads="1"/>
              </p:cNvSpPr>
              <p:nvPr/>
            </p:nvSpPr>
            <p:spPr bwMode="auto">
              <a:xfrm>
                <a:off x="4051" y="220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88" name="Oval 141"/>
              <p:cNvSpPr>
                <a:spLocks noChangeArrowheads="1"/>
              </p:cNvSpPr>
              <p:nvPr/>
            </p:nvSpPr>
            <p:spPr bwMode="auto">
              <a:xfrm>
                <a:off x="4339" y="220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89" name="Oval 142"/>
              <p:cNvSpPr>
                <a:spLocks noChangeArrowheads="1"/>
              </p:cNvSpPr>
              <p:nvPr/>
            </p:nvSpPr>
            <p:spPr bwMode="auto">
              <a:xfrm>
                <a:off x="4483" y="220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90" name="Oval 143"/>
              <p:cNvSpPr>
                <a:spLocks noChangeArrowheads="1"/>
              </p:cNvSpPr>
              <p:nvPr/>
            </p:nvSpPr>
            <p:spPr bwMode="auto">
              <a:xfrm>
                <a:off x="4627" y="220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91" name="Oval 144"/>
              <p:cNvSpPr>
                <a:spLocks noChangeArrowheads="1"/>
              </p:cNvSpPr>
              <p:nvPr/>
            </p:nvSpPr>
            <p:spPr bwMode="auto">
              <a:xfrm>
                <a:off x="4771" y="220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92" name="Oval 145"/>
              <p:cNvSpPr>
                <a:spLocks noChangeArrowheads="1"/>
              </p:cNvSpPr>
              <p:nvPr/>
            </p:nvSpPr>
            <p:spPr bwMode="auto">
              <a:xfrm>
                <a:off x="4195" y="235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93" name="Oval 146"/>
              <p:cNvSpPr>
                <a:spLocks noChangeArrowheads="1"/>
              </p:cNvSpPr>
              <p:nvPr/>
            </p:nvSpPr>
            <p:spPr bwMode="auto">
              <a:xfrm>
                <a:off x="4339" y="235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94" name="Oval 147"/>
              <p:cNvSpPr>
                <a:spLocks noChangeArrowheads="1"/>
              </p:cNvSpPr>
              <p:nvPr/>
            </p:nvSpPr>
            <p:spPr bwMode="auto">
              <a:xfrm>
                <a:off x="4483" y="235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95" name="Oval 148"/>
              <p:cNvSpPr>
                <a:spLocks noChangeArrowheads="1"/>
              </p:cNvSpPr>
              <p:nvPr/>
            </p:nvSpPr>
            <p:spPr bwMode="auto">
              <a:xfrm>
                <a:off x="4627" y="235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96" name="Oval 149"/>
              <p:cNvSpPr>
                <a:spLocks noChangeArrowheads="1"/>
              </p:cNvSpPr>
              <p:nvPr/>
            </p:nvSpPr>
            <p:spPr bwMode="auto">
              <a:xfrm>
                <a:off x="4771" y="235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97" name="Oval 150"/>
              <p:cNvSpPr>
                <a:spLocks noChangeArrowheads="1"/>
              </p:cNvSpPr>
              <p:nvPr/>
            </p:nvSpPr>
            <p:spPr bwMode="auto">
              <a:xfrm>
                <a:off x="3331" y="148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98" name="Oval 151"/>
              <p:cNvSpPr>
                <a:spLocks noChangeArrowheads="1"/>
              </p:cNvSpPr>
              <p:nvPr/>
            </p:nvSpPr>
            <p:spPr bwMode="auto">
              <a:xfrm>
                <a:off x="3475" y="148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599" name="Oval 152"/>
              <p:cNvSpPr>
                <a:spLocks noChangeArrowheads="1"/>
              </p:cNvSpPr>
              <p:nvPr/>
            </p:nvSpPr>
            <p:spPr bwMode="auto">
              <a:xfrm>
                <a:off x="3619" y="148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00" name="Oval 153"/>
              <p:cNvSpPr>
                <a:spLocks noChangeArrowheads="1"/>
              </p:cNvSpPr>
              <p:nvPr/>
            </p:nvSpPr>
            <p:spPr bwMode="auto">
              <a:xfrm>
                <a:off x="3763" y="148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01" name="Oval 154"/>
              <p:cNvSpPr>
                <a:spLocks noChangeArrowheads="1"/>
              </p:cNvSpPr>
              <p:nvPr/>
            </p:nvSpPr>
            <p:spPr bwMode="auto">
              <a:xfrm>
                <a:off x="3907" y="148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02" name="Oval 155"/>
              <p:cNvSpPr>
                <a:spLocks noChangeArrowheads="1"/>
              </p:cNvSpPr>
              <p:nvPr/>
            </p:nvSpPr>
            <p:spPr bwMode="auto">
              <a:xfrm>
                <a:off x="4051" y="148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03" name="Oval 156"/>
              <p:cNvSpPr>
                <a:spLocks noChangeArrowheads="1"/>
              </p:cNvSpPr>
              <p:nvPr/>
            </p:nvSpPr>
            <p:spPr bwMode="auto">
              <a:xfrm>
                <a:off x="3331" y="163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04" name="Oval 157"/>
              <p:cNvSpPr>
                <a:spLocks noChangeArrowheads="1"/>
              </p:cNvSpPr>
              <p:nvPr/>
            </p:nvSpPr>
            <p:spPr bwMode="auto">
              <a:xfrm>
                <a:off x="3475" y="163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05" name="Oval 158"/>
              <p:cNvSpPr>
                <a:spLocks noChangeArrowheads="1"/>
              </p:cNvSpPr>
              <p:nvPr/>
            </p:nvSpPr>
            <p:spPr bwMode="auto">
              <a:xfrm>
                <a:off x="3619" y="163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06" name="Oval 159"/>
              <p:cNvSpPr>
                <a:spLocks noChangeArrowheads="1"/>
              </p:cNvSpPr>
              <p:nvPr/>
            </p:nvSpPr>
            <p:spPr bwMode="auto">
              <a:xfrm>
                <a:off x="3763" y="163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07" name="Oval 160"/>
              <p:cNvSpPr>
                <a:spLocks noChangeArrowheads="1"/>
              </p:cNvSpPr>
              <p:nvPr/>
            </p:nvSpPr>
            <p:spPr bwMode="auto">
              <a:xfrm>
                <a:off x="3907" y="163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08" name="Oval 161"/>
              <p:cNvSpPr>
                <a:spLocks noChangeArrowheads="1"/>
              </p:cNvSpPr>
              <p:nvPr/>
            </p:nvSpPr>
            <p:spPr bwMode="auto">
              <a:xfrm>
                <a:off x="4195" y="163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09" name="Oval 162"/>
              <p:cNvSpPr>
                <a:spLocks noChangeArrowheads="1"/>
              </p:cNvSpPr>
              <p:nvPr/>
            </p:nvSpPr>
            <p:spPr bwMode="auto">
              <a:xfrm>
                <a:off x="3331" y="177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10" name="Oval 163"/>
              <p:cNvSpPr>
                <a:spLocks noChangeArrowheads="1"/>
              </p:cNvSpPr>
              <p:nvPr/>
            </p:nvSpPr>
            <p:spPr bwMode="auto">
              <a:xfrm>
                <a:off x="3475" y="177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11" name="Oval 164"/>
              <p:cNvSpPr>
                <a:spLocks noChangeArrowheads="1"/>
              </p:cNvSpPr>
              <p:nvPr/>
            </p:nvSpPr>
            <p:spPr bwMode="auto">
              <a:xfrm>
                <a:off x="3619" y="177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12" name="Oval 165"/>
              <p:cNvSpPr>
                <a:spLocks noChangeArrowheads="1"/>
              </p:cNvSpPr>
              <p:nvPr/>
            </p:nvSpPr>
            <p:spPr bwMode="auto">
              <a:xfrm>
                <a:off x="3763" y="177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13" name="Oval 166"/>
              <p:cNvSpPr>
                <a:spLocks noChangeArrowheads="1"/>
              </p:cNvSpPr>
              <p:nvPr/>
            </p:nvSpPr>
            <p:spPr bwMode="auto">
              <a:xfrm>
                <a:off x="4339" y="148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14" name="Oval 167"/>
              <p:cNvSpPr>
                <a:spLocks noChangeArrowheads="1"/>
              </p:cNvSpPr>
              <p:nvPr/>
            </p:nvSpPr>
            <p:spPr bwMode="auto">
              <a:xfrm>
                <a:off x="4051" y="177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15" name="Oval 168"/>
              <p:cNvSpPr>
                <a:spLocks noChangeArrowheads="1"/>
              </p:cNvSpPr>
              <p:nvPr/>
            </p:nvSpPr>
            <p:spPr bwMode="auto">
              <a:xfrm>
                <a:off x="3331" y="191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16" name="Oval 169"/>
              <p:cNvSpPr>
                <a:spLocks noChangeArrowheads="1"/>
              </p:cNvSpPr>
              <p:nvPr/>
            </p:nvSpPr>
            <p:spPr bwMode="auto">
              <a:xfrm>
                <a:off x="3475" y="191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17" name="Oval 170"/>
              <p:cNvSpPr>
                <a:spLocks noChangeArrowheads="1"/>
              </p:cNvSpPr>
              <p:nvPr/>
            </p:nvSpPr>
            <p:spPr bwMode="auto">
              <a:xfrm>
                <a:off x="3619" y="191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18" name="Oval 171"/>
              <p:cNvSpPr>
                <a:spLocks noChangeArrowheads="1"/>
              </p:cNvSpPr>
              <p:nvPr/>
            </p:nvSpPr>
            <p:spPr bwMode="auto">
              <a:xfrm>
                <a:off x="4483" y="191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19" name="Oval 172"/>
              <p:cNvSpPr>
                <a:spLocks noChangeArrowheads="1"/>
              </p:cNvSpPr>
              <p:nvPr/>
            </p:nvSpPr>
            <p:spPr bwMode="auto">
              <a:xfrm>
                <a:off x="3907" y="191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20" name="Oval 173"/>
              <p:cNvSpPr>
                <a:spLocks noChangeArrowheads="1"/>
              </p:cNvSpPr>
              <p:nvPr/>
            </p:nvSpPr>
            <p:spPr bwMode="auto">
              <a:xfrm>
                <a:off x="4195" y="191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21" name="Oval 174"/>
              <p:cNvSpPr>
                <a:spLocks noChangeArrowheads="1"/>
              </p:cNvSpPr>
              <p:nvPr/>
            </p:nvSpPr>
            <p:spPr bwMode="auto">
              <a:xfrm>
                <a:off x="3331" y="206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22" name="Oval 175"/>
              <p:cNvSpPr>
                <a:spLocks noChangeArrowheads="1"/>
              </p:cNvSpPr>
              <p:nvPr/>
            </p:nvSpPr>
            <p:spPr bwMode="auto">
              <a:xfrm>
                <a:off x="3475" y="206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23" name="Oval 176"/>
              <p:cNvSpPr>
                <a:spLocks noChangeArrowheads="1"/>
              </p:cNvSpPr>
              <p:nvPr/>
            </p:nvSpPr>
            <p:spPr bwMode="auto">
              <a:xfrm>
                <a:off x="3619" y="206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24" name="Oval 177"/>
              <p:cNvSpPr>
                <a:spLocks noChangeArrowheads="1"/>
              </p:cNvSpPr>
              <p:nvPr/>
            </p:nvSpPr>
            <p:spPr bwMode="auto">
              <a:xfrm>
                <a:off x="3763" y="206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25" name="Oval 178"/>
              <p:cNvSpPr>
                <a:spLocks noChangeArrowheads="1"/>
              </p:cNvSpPr>
              <p:nvPr/>
            </p:nvSpPr>
            <p:spPr bwMode="auto">
              <a:xfrm>
                <a:off x="4339" y="206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26" name="Oval 179"/>
              <p:cNvSpPr>
                <a:spLocks noChangeArrowheads="1"/>
              </p:cNvSpPr>
              <p:nvPr/>
            </p:nvSpPr>
            <p:spPr bwMode="auto">
              <a:xfrm>
                <a:off x="4051" y="206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27" name="Oval 180"/>
              <p:cNvSpPr>
                <a:spLocks noChangeArrowheads="1"/>
              </p:cNvSpPr>
              <p:nvPr/>
            </p:nvSpPr>
            <p:spPr bwMode="auto">
              <a:xfrm>
                <a:off x="3331" y="220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28" name="Oval 181"/>
              <p:cNvSpPr>
                <a:spLocks noChangeArrowheads="1"/>
              </p:cNvSpPr>
              <p:nvPr/>
            </p:nvSpPr>
            <p:spPr bwMode="auto">
              <a:xfrm>
                <a:off x="3475" y="220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29" name="Oval 182"/>
              <p:cNvSpPr>
                <a:spLocks noChangeArrowheads="1"/>
              </p:cNvSpPr>
              <p:nvPr/>
            </p:nvSpPr>
            <p:spPr bwMode="auto">
              <a:xfrm>
                <a:off x="3619" y="220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30" name="Oval 183"/>
              <p:cNvSpPr>
                <a:spLocks noChangeArrowheads="1"/>
              </p:cNvSpPr>
              <p:nvPr/>
            </p:nvSpPr>
            <p:spPr bwMode="auto">
              <a:xfrm>
                <a:off x="3763" y="220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31" name="Oval 184"/>
              <p:cNvSpPr>
                <a:spLocks noChangeArrowheads="1"/>
              </p:cNvSpPr>
              <p:nvPr/>
            </p:nvSpPr>
            <p:spPr bwMode="auto">
              <a:xfrm>
                <a:off x="3907" y="220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32" name="Oval 185"/>
              <p:cNvSpPr>
                <a:spLocks noChangeArrowheads="1"/>
              </p:cNvSpPr>
              <p:nvPr/>
            </p:nvSpPr>
            <p:spPr bwMode="auto">
              <a:xfrm>
                <a:off x="4195" y="220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33" name="Oval 186"/>
              <p:cNvSpPr>
                <a:spLocks noChangeArrowheads="1"/>
              </p:cNvSpPr>
              <p:nvPr/>
            </p:nvSpPr>
            <p:spPr bwMode="auto">
              <a:xfrm>
                <a:off x="3331" y="235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34" name="Oval 187"/>
              <p:cNvSpPr>
                <a:spLocks noChangeArrowheads="1"/>
              </p:cNvSpPr>
              <p:nvPr/>
            </p:nvSpPr>
            <p:spPr bwMode="auto">
              <a:xfrm>
                <a:off x="3475" y="235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35" name="Oval 188"/>
              <p:cNvSpPr>
                <a:spLocks noChangeArrowheads="1"/>
              </p:cNvSpPr>
              <p:nvPr/>
            </p:nvSpPr>
            <p:spPr bwMode="auto">
              <a:xfrm>
                <a:off x="3619" y="235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36" name="Oval 189"/>
              <p:cNvSpPr>
                <a:spLocks noChangeArrowheads="1"/>
              </p:cNvSpPr>
              <p:nvPr/>
            </p:nvSpPr>
            <p:spPr bwMode="auto">
              <a:xfrm>
                <a:off x="3763" y="235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37" name="Oval 190"/>
              <p:cNvSpPr>
                <a:spLocks noChangeArrowheads="1"/>
              </p:cNvSpPr>
              <p:nvPr/>
            </p:nvSpPr>
            <p:spPr bwMode="auto">
              <a:xfrm>
                <a:off x="3907" y="206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38" name="Oval 191"/>
              <p:cNvSpPr>
                <a:spLocks noChangeArrowheads="1"/>
              </p:cNvSpPr>
              <p:nvPr/>
            </p:nvSpPr>
            <p:spPr bwMode="auto">
              <a:xfrm>
                <a:off x="4051" y="235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39" name="Oval 192"/>
              <p:cNvSpPr>
                <a:spLocks noChangeArrowheads="1"/>
              </p:cNvSpPr>
              <p:nvPr/>
            </p:nvSpPr>
            <p:spPr bwMode="auto">
              <a:xfrm>
                <a:off x="3331" y="2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40" name="Oval 193"/>
              <p:cNvSpPr>
                <a:spLocks noChangeArrowheads="1"/>
              </p:cNvSpPr>
              <p:nvPr/>
            </p:nvSpPr>
            <p:spPr bwMode="auto">
              <a:xfrm>
                <a:off x="3475" y="2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41" name="Oval 194"/>
              <p:cNvSpPr>
                <a:spLocks noChangeArrowheads="1"/>
              </p:cNvSpPr>
              <p:nvPr/>
            </p:nvSpPr>
            <p:spPr bwMode="auto">
              <a:xfrm>
                <a:off x="3619" y="2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42" name="Oval 195"/>
              <p:cNvSpPr>
                <a:spLocks noChangeArrowheads="1"/>
              </p:cNvSpPr>
              <p:nvPr/>
            </p:nvSpPr>
            <p:spPr bwMode="auto">
              <a:xfrm>
                <a:off x="3763" y="2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43" name="Oval 196"/>
              <p:cNvSpPr>
                <a:spLocks noChangeArrowheads="1"/>
              </p:cNvSpPr>
              <p:nvPr/>
            </p:nvSpPr>
            <p:spPr bwMode="auto">
              <a:xfrm>
                <a:off x="3907" y="2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44" name="Oval 197"/>
              <p:cNvSpPr>
                <a:spLocks noChangeArrowheads="1"/>
              </p:cNvSpPr>
              <p:nvPr/>
            </p:nvSpPr>
            <p:spPr bwMode="auto">
              <a:xfrm>
                <a:off x="4195" y="2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45" name="Oval 198"/>
              <p:cNvSpPr>
                <a:spLocks noChangeArrowheads="1"/>
              </p:cNvSpPr>
              <p:nvPr/>
            </p:nvSpPr>
            <p:spPr bwMode="auto">
              <a:xfrm>
                <a:off x="4051" y="2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46" name="Oval 199"/>
              <p:cNvSpPr>
                <a:spLocks noChangeArrowheads="1"/>
              </p:cNvSpPr>
              <p:nvPr/>
            </p:nvSpPr>
            <p:spPr bwMode="auto">
              <a:xfrm>
                <a:off x="4339" y="2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47" name="Oval 200"/>
              <p:cNvSpPr>
                <a:spLocks noChangeArrowheads="1"/>
              </p:cNvSpPr>
              <p:nvPr/>
            </p:nvSpPr>
            <p:spPr bwMode="auto">
              <a:xfrm>
                <a:off x="4483" y="2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48" name="Oval 201"/>
              <p:cNvSpPr>
                <a:spLocks noChangeArrowheads="1"/>
              </p:cNvSpPr>
              <p:nvPr/>
            </p:nvSpPr>
            <p:spPr bwMode="auto">
              <a:xfrm>
                <a:off x="4627" y="2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49" name="Oval 202"/>
              <p:cNvSpPr>
                <a:spLocks noChangeArrowheads="1"/>
              </p:cNvSpPr>
              <p:nvPr/>
            </p:nvSpPr>
            <p:spPr bwMode="auto">
              <a:xfrm>
                <a:off x="4771" y="2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50" name="Oval 203"/>
              <p:cNvSpPr>
                <a:spLocks noChangeArrowheads="1"/>
              </p:cNvSpPr>
              <p:nvPr/>
            </p:nvSpPr>
            <p:spPr bwMode="auto">
              <a:xfrm>
                <a:off x="4915" y="148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51" name="Oval 204"/>
              <p:cNvSpPr>
                <a:spLocks noChangeArrowheads="1"/>
              </p:cNvSpPr>
              <p:nvPr/>
            </p:nvSpPr>
            <p:spPr bwMode="auto">
              <a:xfrm>
                <a:off x="4915" y="163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52" name="Oval 205"/>
              <p:cNvSpPr>
                <a:spLocks noChangeArrowheads="1"/>
              </p:cNvSpPr>
              <p:nvPr/>
            </p:nvSpPr>
            <p:spPr bwMode="auto">
              <a:xfrm>
                <a:off x="4915" y="177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53" name="Oval 206"/>
              <p:cNvSpPr>
                <a:spLocks noChangeArrowheads="1"/>
              </p:cNvSpPr>
              <p:nvPr/>
            </p:nvSpPr>
            <p:spPr bwMode="auto">
              <a:xfrm>
                <a:off x="4915" y="1918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54" name="Oval 207"/>
              <p:cNvSpPr>
                <a:spLocks noChangeArrowheads="1"/>
              </p:cNvSpPr>
              <p:nvPr/>
            </p:nvSpPr>
            <p:spPr bwMode="auto">
              <a:xfrm>
                <a:off x="4915" y="2062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55" name="Oval 208"/>
              <p:cNvSpPr>
                <a:spLocks noChangeArrowheads="1"/>
              </p:cNvSpPr>
              <p:nvPr/>
            </p:nvSpPr>
            <p:spPr bwMode="auto">
              <a:xfrm>
                <a:off x="4915" y="2206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56" name="Oval 209"/>
              <p:cNvSpPr>
                <a:spLocks noChangeArrowheads="1"/>
              </p:cNvSpPr>
              <p:nvPr/>
            </p:nvSpPr>
            <p:spPr bwMode="auto">
              <a:xfrm>
                <a:off x="4915" y="2350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57" name="Oval 210"/>
              <p:cNvSpPr>
                <a:spLocks noChangeArrowheads="1"/>
              </p:cNvSpPr>
              <p:nvPr/>
            </p:nvSpPr>
            <p:spPr bwMode="auto">
              <a:xfrm>
                <a:off x="4915" y="2494"/>
                <a:ext cx="144" cy="144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3658" name="Rectangle 211"/>
              <p:cNvSpPr>
                <a:spLocks noChangeArrowheads="1"/>
              </p:cNvSpPr>
              <p:nvPr/>
            </p:nvSpPr>
            <p:spPr bwMode="auto">
              <a:xfrm>
                <a:off x="3911" y="2002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b="1" i="0">
                    <a:solidFill>
                      <a:srgbClr val="000000"/>
                    </a:solidFill>
                    <a:latin typeface="Liberation Sans" charset="0"/>
                  </a:rPr>
                  <a:t>A</a:t>
                </a:r>
                <a:endParaRPr lang="en-US" b="1" i="0">
                  <a:latin typeface="Liberation Sans" charset="0"/>
                </a:endParaRPr>
              </a:p>
            </p:txBody>
          </p:sp>
          <p:sp>
            <p:nvSpPr>
              <p:cNvPr id="23659" name="Rectangle 212"/>
              <p:cNvSpPr>
                <a:spLocks noChangeArrowheads="1"/>
              </p:cNvSpPr>
              <p:nvPr/>
            </p:nvSpPr>
            <p:spPr bwMode="auto">
              <a:xfrm>
                <a:off x="4351" y="2298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b="1" i="0">
                    <a:solidFill>
                      <a:srgbClr val="FF0000"/>
                    </a:solidFill>
                    <a:latin typeface="Liberation Sans" charset="0"/>
                  </a:rPr>
                  <a:t>B</a:t>
                </a:r>
                <a:endParaRPr lang="en-US" b="1" i="0">
                  <a:latin typeface="Liberation Sans" charset="0"/>
                </a:endParaRPr>
              </a:p>
            </p:txBody>
          </p:sp>
          <p:sp>
            <p:nvSpPr>
              <p:cNvPr id="23660" name="Rectangle 213"/>
              <p:cNvSpPr>
                <a:spLocks noChangeArrowheads="1"/>
              </p:cNvSpPr>
              <p:nvPr/>
            </p:nvSpPr>
            <p:spPr bwMode="auto">
              <a:xfrm>
                <a:off x="3759" y="1426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b="1" i="0">
                    <a:solidFill>
                      <a:srgbClr val="0000DD"/>
                    </a:solidFill>
                    <a:latin typeface="Liberation Sans" charset="0"/>
                  </a:rPr>
                  <a:t>C</a:t>
                </a:r>
                <a:endParaRPr lang="en-US" b="1" i="0">
                  <a:latin typeface="Liberation Sans" charset="0"/>
                </a:endParaRPr>
              </a:p>
            </p:txBody>
          </p:sp>
          <p:sp>
            <p:nvSpPr>
              <p:cNvPr id="23661" name="Rectangle 214"/>
              <p:cNvSpPr>
                <a:spLocks noChangeArrowheads="1"/>
              </p:cNvSpPr>
              <p:nvPr/>
            </p:nvSpPr>
            <p:spPr bwMode="auto">
              <a:xfrm>
                <a:off x="4495" y="1858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b="1" i="0">
                    <a:solidFill>
                      <a:srgbClr val="FF0099"/>
                    </a:solidFill>
                    <a:latin typeface="Liberation Sans" charset="0"/>
                  </a:rPr>
                  <a:t>D</a:t>
                </a:r>
                <a:endParaRPr lang="en-US" b="1" i="0">
                  <a:latin typeface="Liberation Sans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40861A7-E287-49AF-A253-29DE3D667509}" type="slidenum">
              <a:rPr lang="en-US" sz="1200" i="0">
                <a:latin typeface="Liberation Sans" charset="0"/>
              </a:rPr>
              <a:pPr/>
              <a:t>5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Diffusion Mechanisms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609600" y="12954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solidFill>
                  <a:schemeClr val="accent2"/>
                </a:solidFill>
                <a:latin typeface="Liberation Sans" charset="0"/>
              </a:rPr>
              <a:t>Vacancy</a:t>
            </a:r>
            <a:r>
              <a:rPr lang="en-US" i="0">
                <a:latin typeface="Liberation Sans" charset="0"/>
              </a:rPr>
              <a:t> Diffusion: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838200" y="1752600"/>
            <a:ext cx="5715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2200" i="0">
                <a:latin typeface="Liberation Sans" charset="0"/>
              </a:rPr>
              <a:t>•  atoms exchange with vacancies</a:t>
            </a:r>
            <a:r>
              <a:rPr lang="en-US">
                <a:latin typeface="Liberation Sans" charset="0"/>
              </a:rPr>
              <a:t> </a:t>
            </a:r>
          </a:p>
          <a:p>
            <a:r>
              <a:rPr lang="en-US" sz="2200" i="0">
                <a:latin typeface="Liberation Sans" charset="0"/>
              </a:rPr>
              <a:t>•  applies to substitutional impurities atoms </a:t>
            </a:r>
          </a:p>
          <a:p>
            <a:r>
              <a:rPr lang="en-US" sz="2200" i="0">
                <a:latin typeface="Liberation Sans" charset="0"/>
              </a:rPr>
              <a:t>•  rate depends on:</a:t>
            </a:r>
          </a:p>
          <a:p>
            <a:r>
              <a:rPr lang="en-US" sz="2200" i="0">
                <a:latin typeface="Liberation Sans" charset="0"/>
              </a:rPr>
              <a:t>     -- number of vacancies</a:t>
            </a:r>
          </a:p>
          <a:p>
            <a:r>
              <a:rPr lang="en-US" sz="2200" i="0">
                <a:latin typeface="Liberation Sans" charset="0"/>
              </a:rPr>
              <a:t>     -- activation energy to exchange.</a:t>
            </a:r>
          </a:p>
        </p:txBody>
      </p:sp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1257300" y="5854700"/>
            <a:ext cx="6400800" cy="444500"/>
            <a:chOff x="792" y="3688"/>
            <a:chExt cx="4032" cy="280"/>
          </a:xfrm>
        </p:grpSpPr>
        <p:grpSp>
          <p:nvGrpSpPr>
            <p:cNvPr id="25682" name="Group 6"/>
            <p:cNvGrpSpPr>
              <a:grpSpLocks/>
            </p:cNvGrpSpPr>
            <p:nvPr/>
          </p:nvGrpSpPr>
          <p:grpSpPr bwMode="auto">
            <a:xfrm>
              <a:off x="792" y="3688"/>
              <a:ext cx="4032" cy="112"/>
              <a:chOff x="696" y="3592"/>
              <a:chExt cx="4032" cy="112"/>
            </a:xfrm>
          </p:grpSpPr>
          <p:sp>
            <p:nvSpPr>
              <p:cNvPr id="25684" name="Freeform 7"/>
              <p:cNvSpPr>
                <a:spLocks/>
              </p:cNvSpPr>
              <p:nvPr/>
            </p:nvSpPr>
            <p:spPr bwMode="auto">
              <a:xfrm>
                <a:off x="4640" y="3592"/>
                <a:ext cx="88" cy="112"/>
              </a:xfrm>
              <a:custGeom>
                <a:avLst/>
                <a:gdLst>
                  <a:gd name="T0" fmla="*/ 88 w 88"/>
                  <a:gd name="T1" fmla="*/ 56 h 112"/>
                  <a:gd name="T2" fmla="*/ 0 w 88"/>
                  <a:gd name="T3" fmla="*/ 112 h 112"/>
                  <a:gd name="T4" fmla="*/ 32 w 88"/>
                  <a:gd name="T5" fmla="*/ 56 h 112"/>
                  <a:gd name="T6" fmla="*/ 0 w 88"/>
                  <a:gd name="T7" fmla="*/ 0 h 112"/>
                  <a:gd name="T8" fmla="*/ 88 w 88"/>
                  <a:gd name="T9" fmla="*/ 56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12"/>
                  <a:gd name="T17" fmla="*/ 88 w 8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12">
                    <a:moveTo>
                      <a:pt x="88" y="56"/>
                    </a:moveTo>
                    <a:lnTo>
                      <a:pt x="0" y="112"/>
                    </a:lnTo>
                    <a:lnTo>
                      <a:pt x="32" y="56"/>
                    </a:lnTo>
                    <a:lnTo>
                      <a:pt x="0" y="0"/>
                    </a:lnTo>
                    <a:lnTo>
                      <a:pt x="88" y="56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5" name="Line 8"/>
              <p:cNvSpPr>
                <a:spLocks noChangeShapeType="1"/>
              </p:cNvSpPr>
              <p:nvPr/>
            </p:nvSpPr>
            <p:spPr bwMode="auto">
              <a:xfrm>
                <a:off x="696" y="3648"/>
                <a:ext cx="397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83" name="Rectangle 9"/>
            <p:cNvSpPr>
              <a:spLocks noChangeArrowheads="1"/>
            </p:cNvSpPr>
            <p:nvPr/>
          </p:nvSpPr>
          <p:spPr bwMode="auto">
            <a:xfrm>
              <a:off x="1984" y="3776"/>
              <a:ext cx="16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solidFill>
                    <a:srgbClr val="000000"/>
                  </a:solidFill>
                  <a:latin typeface="Liberation Sans" charset="0"/>
                </a:rPr>
                <a:t>increasing elapsed time</a:t>
              </a:r>
              <a:endParaRPr lang="en-US" i="0">
                <a:latin typeface="Liberation Sans" charset="0"/>
              </a:endParaRPr>
            </a:p>
          </p:txBody>
        </p:sp>
      </p:grpSp>
      <p:grpSp>
        <p:nvGrpSpPr>
          <p:cNvPr id="4" name="Group 159"/>
          <p:cNvGrpSpPr>
            <a:grpSpLocks/>
          </p:cNvGrpSpPr>
          <p:nvPr/>
        </p:nvGrpSpPr>
        <p:grpSpPr bwMode="auto">
          <a:xfrm>
            <a:off x="5670550" y="3841750"/>
            <a:ext cx="1752600" cy="1727200"/>
            <a:chOff x="3572" y="2420"/>
            <a:chExt cx="1104" cy="1088"/>
          </a:xfrm>
        </p:grpSpPr>
        <p:sp>
          <p:nvSpPr>
            <p:cNvPr id="25664" name="Oval 84"/>
            <p:cNvSpPr>
              <a:spLocks noChangeArrowheads="1"/>
            </p:cNvSpPr>
            <p:nvPr/>
          </p:nvSpPr>
          <p:spPr bwMode="auto">
            <a:xfrm>
              <a:off x="3856" y="2704"/>
              <a:ext cx="216" cy="216"/>
            </a:xfrm>
            <a:prstGeom prst="ellipse">
              <a:avLst/>
            </a:prstGeom>
            <a:noFill/>
            <a:ln w="25400">
              <a:solidFill>
                <a:srgbClr val="9F9F9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pSp>
          <p:nvGrpSpPr>
            <p:cNvPr id="25665" name="Group 85"/>
            <p:cNvGrpSpPr>
              <a:grpSpLocks/>
            </p:cNvGrpSpPr>
            <p:nvPr/>
          </p:nvGrpSpPr>
          <p:grpSpPr bwMode="auto">
            <a:xfrm>
              <a:off x="3572" y="2420"/>
              <a:ext cx="216" cy="1080"/>
              <a:chOff x="3572" y="2420"/>
              <a:chExt cx="216" cy="1080"/>
            </a:xfrm>
          </p:grpSpPr>
          <p:sp>
            <p:nvSpPr>
              <p:cNvPr id="25678" name="Oval 86"/>
              <p:cNvSpPr>
                <a:spLocks noChangeArrowheads="1"/>
              </p:cNvSpPr>
              <p:nvPr/>
            </p:nvSpPr>
            <p:spPr bwMode="auto">
              <a:xfrm>
                <a:off x="3572" y="2420"/>
                <a:ext cx="216" cy="216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5679" name="Oval 87"/>
              <p:cNvSpPr>
                <a:spLocks noChangeArrowheads="1"/>
              </p:cNvSpPr>
              <p:nvPr/>
            </p:nvSpPr>
            <p:spPr bwMode="auto">
              <a:xfrm>
                <a:off x="3572" y="2708"/>
                <a:ext cx="216" cy="216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5680" name="Oval 88"/>
              <p:cNvSpPr>
                <a:spLocks noChangeArrowheads="1"/>
              </p:cNvSpPr>
              <p:nvPr/>
            </p:nvSpPr>
            <p:spPr bwMode="auto">
              <a:xfrm>
                <a:off x="3572" y="2996"/>
                <a:ext cx="216" cy="216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5681" name="Oval 89"/>
              <p:cNvSpPr>
                <a:spLocks noChangeArrowheads="1"/>
              </p:cNvSpPr>
              <p:nvPr/>
            </p:nvSpPr>
            <p:spPr bwMode="auto">
              <a:xfrm>
                <a:off x="3572" y="3284"/>
                <a:ext cx="216" cy="216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sp>
          <p:nvSpPr>
            <p:cNvPr id="25666" name="Oval 90"/>
            <p:cNvSpPr>
              <a:spLocks noChangeArrowheads="1"/>
            </p:cNvSpPr>
            <p:nvPr/>
          </p:nvSpPr>
          <p:spPr bwMode="auto">
            <a:xfrm>
              <a:off x="3868" y="2428"/>
              <a:ext cx="216" cy="21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67" name="Oval 91"/>
            <p:cNvSpPr>
              <a:spLocks noChangeArrowheads="1"/>
            </p:cNvSpPr>
            <p:nvPr/>
          </p:nvSpPr>
          <p:spPr bwMode="auto">
            <a:xfrm>
              <a:off x="4172" y="2980"/>
              <a:ext cx="216" cy="21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68" name="Oval 92"/>
            <p:cNvSpPr>
              <a:spLocks noChangeArrowheads="1"/>
            </p:cNvSpPr>
            <p:nvPr/>
          </p:nvSpPr>
          <p:spPr bwMode="auto">
            <a:xfrm>
              <a:off x="3868" y="3004"/>
              <a:ext cx="216" cy="21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69" name="Oval 93"/>
            <p:cNvSpPr>
              <a:spLocks noChangeArrowheads="1"/>
            </p:cNvSpPr>
            <p:nvPr/>
          </p:nvSpPr>
          <p:spPr bwMode="auto">
            <a:xfrm>
              <a:off x="3868" y="3292"/>
              <a:ext cx="216" cy="21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70" name="Oval 94"/>
            <p:cNvSpPr>
              <a:spLocks noChangeArrowheads="1"/>
            </p:cNvSpPr>
            <p:nvPr/>
          </p:nvSpPr>
          <p:spPr bwMode="auto">
            <a:xfrm>
              <a:off x="4164" y="2428"/>
              <a:ext cx="216" cy="216"/>
            </a:xfrm>
            <a:prstGeom prst="ellipse">
              <a:avLst/>
            </a:prstGeom>
            <a:solidFill>
              <a:srgbClr val="55555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71" name="Oval 95"/>
            <p:cNvSpPr>
              <a:spLocks noChangeArrowheads="1"/>
            </p:cNvSpPr>
            <p:nvPr/>
          </p:nvSpPr>
          <p:spPr bwMode="auto">
            <a:xfrm>
              <a:off x="4164" y="2716"/>
              <a:ext cx="216" cy="216"/>
            </a:xfrm>
            <a:prstGeom prst="ellipse">
              <a:avLst/>
            </a:prstGeom>
            <a:solidFill>
              <a:srgbClr val="55555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72" name="Oval 96"/>
            <p:cNvSpPr>
              <a:spLocks noChangeArrowheads="1"/>
            </p:cNvSpPr>
            <p:nvPr/>
          </p:nvSpPr>
          <p:spPr bwMode="auto">
            <a:xfrm>
              <a:off x="4164" y="3292"/>
              <a:ext cx="216" cy="216"/>
            </a:xfrm>
            <a:prstGeom prst="ellipse">
              <a:avLst/>
            </a:prstGeom>
            <a:solidFill>
              <a:srgbClr val="55555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pSp>
          <p:nvGrpSpPr>
            <p:cNvPr id="25673" name="Group 97"/>
            <p:cNvGrpSpPr>
              <a:grpSpLocks/>
            </p:cNvGrpSpPr>
            <p:nvPr/>
          </p:nvGrpSpPr>
          <p:grpSpPr bwMode="auto">
            <a:xfrm>
              <a:off x="4460" y="2428"/>
              <a:ext cx="216" cy="1080"/>
              <a:chOff x="4460" y="2428"/>
              <a:chExt cx="216" cy="1080"/>
            </a:xfrm>
          </p:grpSpPr>
          <p:sp>
            <p:nvSpPr>
              <p:cNvPr id="25674" name="Oval 98"/>
              <p:cNvSpPr>
                <a:spLocks noChangeArrowheads="1"/>
              </p:cNvSpPr>
              <p:nvPr/>
            </p:nvSpPr>
            <p:spPr bwMode="auto">
              <a:xfrm>
                <a:off x="4460" y="2428"/>
                <a:ext cx="216" cy="216"/>
              </a:xfrm>
              <a:prstGeom prst="ellipse">
                <a:avLst/>
              </a:prstGeom>
              <a:solidFill>
                <a:srgbClr val="55555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5675" name="Oval 99"/>
              <p:cNvSpPr>
                <a:spLocks noChangeArrowheads="1"/>
              </p:cNvSpPr>
              <p:nvPr/>
            </p:nvSpPr>
            <p:spPr bwMode="auto">
              <a:xfrm>
                <a:off x="4460" y="2716"/>
                <a:ext cx="216" cy="216"/>
              </a:xfrm>
              <a:prstGeom prst="ellipse">
                <a:avLst/>
              </a:prstGeom>
              <a:solidFill>
                <a:srgbClr val="55555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5676" name="Oval 100"/>
              <p:cNvSpPr>
                <a:spLocks noChangeArrowheads="1"/>
              </p:cNvSpPr>
              <p:nvPr/>
            </p:nvSpPr>
            <p:spPr bwMode="auto">
              <a:xfrm>
                <a:off x="4460" y="3004"/>
                <a:ext cx="216" cy="216"/>
              </a:xfrm>
              <a:prstGeom prst="ellipse">
                <a:avLst/>
              </a:prstGeom>
              <a:solidFill>
                <a:srgbClr val="55555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5677" name="Oval 101"/>
              <p:cNvSpPr>
                <a:spLocks noChangeArrowheads="1"/>
              </p:cNvSpPr>
              <p:nvPr/>
            </p:nvSpPr>
            <p:spPr bwMode="auto">
              <a:xfrm>
                <a:off x="4460" y="3292"/>
                <a:ext cx="216" cy="216"/>
              </a:xfrm>
              <a:prstGeom prst="ellipse">
                <a:avLst/>
              </a:prstGeom>
              <a:solidFill>
                <a:srgbClr val="55555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</p:grpSp>
      <p:grpSp>
        <p:nvGrpSpPr>
          <p:cNvPr id="7" name="Group 160"/>
          <p:cNvGrpSpPr>
            <a:grpSpLocks/>
          </p:cNvGrpSpPr>
          <p:nvPr/>
        </p:nvGrpSpPr>
        <p:grpSpPr bwMode="auto">
          <a:xfrm>
            <a:off x="6288088" y="4329113"/>
            <a:ext cx="493712" cy="166687"/>
            <a:chOff x="3961" y="2727"/>
            <a:chExt cx="311" cy="105"/>
          </a:xfrm>
        </p:grpSpPr>
        <p:grpSp>
          <p:nvGrpSpPr>
            <p:cNvPr id="25658" name="Group 102"/>
            <p:cNvGrpSpPr>
              <a:grpSpLocks/>
            </p:cNvGrpSpPr>
            <p:nvPr/>
          </p:nvGrpSpPr>
          <p:grpSpPr bwMode="auto">
            <a:xfrm>
              <a:off x="3976" y="2760"/>
              <a:ext cx="296" cy="72"/>
              <a:chOff x="3976" y="2760"/>
              <a:chExt cx="296" cy="72"/>
            </a:xfrm>
          </p:grpSpPr>
          <p:sp>
            <p:nvSpPr>
              <p:cNvPr id="25662" name="Arc 103"/>
              <p:cNvSpPr>
                <a:spLocks/>
              </p:cNvSpPr>
              <p:nvPr/>
            </p:nvSpPr>
            <p:spPr bwMode="auto">
              <a:xfrm>
                <a:off x="4120" y="2760"/>
                <a:ext cx="152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3" name="Arc 104"/>
              <p:cNvSpPr>
                <a:spLocks/>
              </p:cNvSpPr>
              <p:nvPr/>
            </p:nvSpPr>
            <p:spPr bwMode="auto">
              <a:xfrm>
                <a:off x="3976" y="2760"/>
                <a:ext cx="152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59" name="Group 105"/>
            <p:cNvGrpSpPr>
              <a:grpSpLocks/>
            </p:cNvGrpSpPr>
            <p:nvPr/>
          </p:nvGrpSpPr>
          <p:grpSpPr bwMode="auto">
            <a:xfrm>
              <a:off x="3961" y="2727"/>
              <a:ext cx="104" cy="104"/>
              <a:chOff x="3961" y="2727"/>
              <a:chExt cx="104" cy="104"/>
            </a:xfrm>
          </p:grpSpPr>
          <p:sp>
            <p:nvSpPr>
              <p:cNvPr id="25660" name="Freeform 106"/>
              <p:cNvSpPr>
                <a:spLocks/>
              </p:cNvSpPr>
              <p:nvPr/>
            </p:nvSpPr>
            <p:spPr bwMode="auto">
              <a:xfrm>
                <a:off x="3961" y="2727"/>
                <a:ext cx="104" cy="104"/>
              </a:xfrm>
              <a:custGeom>
                <a:avLst/>
                <a:gdLst>
                  <a:gd name="T0" fmla="*/ 0 w 104"/>
                  <a:gd name="T1" fmla="*/ 104 h 104"/>
                  <a:gd name="T2" fmla="*/ 32 w 104"/>
                  <a:gd name="T3" fmla="*/ 0 h 104"/>
                  <a:gd name="T4" fmla="*/ 40 w 104"/>
                  <a:gd name="T5" fmla="*/ 64 h 104"/>
                  <a:gd name="T6" fmla="*/ 104 w 104"/>
                  <a:gd name="T7" fmla="*/ 88 h 104"/>
                  <a:gd name="T8" fmla="*/ 0 w 104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4"/>
                  <a:gd name="T17" fmla="*/ 104 w 10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4">
                    <a:moveTo>
                      <a:pt x="0" y="104"/>
                    </a:moveTo>
                    <a:lnTo>
                      <a:pt x="32" y="0"/>
                    </a:lnTo>
                    <a:lnTo>
                      <a:pt x="40" y="64"/>
                    </a:lnTo>
                    <a:lnTo>
                      <a:pt x="104" y="88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1" name="Line 107"/>
              <p:cNvSpPr>
                <a:spLocks noChangeShapeType="1"/>
              </p:cNvSpPr>
              <p:nvPr/>
            </p:nvSpPr>
            <p:spPr bwMode="auto">
              <a:xfrm>
                <a:off x="4016" y="2776"/>
                <a:ext cx="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608" name="Oval 108"/>
          <p:cNvSpPr>
            <a:spLocks noChangeArrowheads="1"/>
          </p:cNvSpPr>
          <p:nvPr/>
        </p:nvSpPr>
        <p:spPr bwMode="auto">
          <a:xfrm>
            <a:off x="2032000" y="4775200"/>
            <a:ext cx="342900" cy="342900"/>
          </a:xfrm>
          <a:prstGeom prst="ellipse">
            <a:avLst/>
          </a:prstGeom>
          <a:noFill/>
          <a:ln w="25400">
            <a:solidFill>
              <a:srgbClr val="9F9F9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grpSp>
        <p:nvGrpSpPr>
          <p:cNvPr id="25609" name="Group 115"/>
          <p:cNvGrpSpPr>
            <a:grpSpLocks/>
          </p:cNvGrpSpPr>
          <p:nvPr/>
        </p:nvGrpSpPr>
        <p:grpSpPr bwMode="auto">
          <a:xfrm>
            <a:off x="1073150" y="3841750"/>
            <a:ext cx="342900" cy="1714500"/>
            <a:chOff x="676" y="2420"/>
            <a:chExt cx="216" cy="1080"/>
          </a:xfrm>
        </p:grpSpPr>
        <p:sp>
          <p:nvSpPr>
            <p:cNvPr id="25654" name="Oval 116"/>
            <p:cNvSpPr>
              <a:spLocks noChangeArrowheads="1"/>
            </p:cNvSpPr>
            <p:nvPr/>
          </p:nvSpPr>
          <p:spPr bwMode="auto">
            <a:xfrm>
              <a:off x="676" y="2420"/>
              <a:ext cx="216" cy="21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55" name="Oval 117"/>
            <p:cNvSpPr>
              <a:spLocks noChangeArrowheads="1"/>
            </p:cNvSpPr>
            <p:nvPr/>
          </p:nvSpPr>
          <p:spPr bwMode="auto">
            <a:xfrm>
              <a:off x="676" y="2708"/>
              <a:ext cx="216" cy="21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56" name="Oval 118"/>
            <p:cNvSpPr>
              <a:spLocks noChangeArrowheads="1"/>
            </p:cNvSpPr>
            <p:nvPr/>
          </p:nvSpPr>
          <p:spPr bwMode="auto">
            <a:xfrm>
              <a:off x="676" y="2996"/>
              <a:ext cx="216" cy="21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57" name="Oval 119"/>
            <p:cNvSpPr>
              <a:spLocks noChangeArrowheads="1"/>
            </p:cNvSpPr>
            <p:nvPr/>
          </p:nvSpPr>
          <p:spPr bwMode="auto">
            <a:xfrm>
              <a:off x="676" y="3284"/>
              <a:ext cx="216" cy="21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</p:grpSp>
      <p:grpSp>
        <p:nvGrpSpPr>
          <p:cNvPr id="25610" name="Group 120"/>
          <p:cNvGrpSpPr>
            <a:grpSpLocks/>
          </p:cNvGrpSpPr>
          <p:nvPr/>
        </p:nvGrpSpPr>
        <p:grpSpPr bwMode="auto">
          <a:xfrm>
            <a:off x="1555750" y="3854450"/>
            <a:ext cx="342900" cy="1714500"/>
            <a:chOff x="980" y="2428"/>
            <a:chExt cx="216" cy="1080"/>
          </a:xfrm>
        </p:grpSpPr>
        <p:sp>
          <p:nvSpPr>
            <p:cNvPr id="25650" name="Oval 121"/>
            <p:cNvSpPr>
              <a:spLocks noChangeArrowheads="1"/>
            </p:cNvSpPr>
            <p:nvPr/>
          </p:nvSpPr>
          <p:spPr bwMode="auto">
            <a:xfrm>
              <a:off x="980" y="2428"/>
              <a:ext cx="216" cy="21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51" name="Oval 122"/>
            <p:cNvSpPr>
              <a:spLocks noChangeArrowheads="1"/>
            </p:cNvSpPr>
            <p:nvPr/>
          </p:nvSpPr>
          <p:spPr bwMode="auto">
            <a:xfrm>
              <a:off x="980" y="2716"/>
              <a:ext cx="216" cy="21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52" name="Oval 123"/>
            <p:cNvSpPr>
              <a:spLocks noChangeArrowheads="1"/>
            </p:cNvSpPr>
            <p:nvPr/>
          </p:nvSpPr>
          <p:spPr bwMode="auto">
            <a:xfrm>
              <a:off x="980" y="3004"/>
              <a:ext cx="216" cy="21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53" name="Oval 124"/>
            <p:cNvSpPr>
              <a:spLocks noChangeArrowheads="1"/>
            </p:cNvSpPr>
            <p:nvPr/>
          </p:nvSpPr>
          <p:spPr bwMode="auto">
            <a:xfrm>
              <a:off x="980" y="3292"/>
              <a:ext cx="216" cy="21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</p:grpSp>
      <p:sp>
        <p:nvSpPr>
          <p:cNvPr id="25611" name="Oval 125"/>
          <p:cNvSpPr>
            <a:spLocks noChangeArrowheads="1"/>
          </p:cNvSpPr>
          <p:nvPr/>
        </p:nvSpPr>
        <p:spPr bwMode="auto">
          <a:xfrm>
            <a:off x="2025650" y="3854450"/>
            <a:ext cx="342900" cy="342900"/>
          </a:xfrm>
          <a:prstGeom prst="ellipse">
            <a:avLst/>
          </a:prstGeom>
          <a:solidFill>
            <a:srgbClr val="555555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25612" name="Oval 126"/>
          <p:cNvSpPr>
            <a:spLocks noChangeArrowheads="1"/>
          </p:cNvSpPr>
          <p:nvPr/>
        </p:nvSpPr>
        <p:spPr bwMode="auto">
          <a:xfrm>
            <a:off x="2025650" y="4311650"/>
            <a:ext cx="342900" cy="342900"/>
          </a:xfrm>
          <a:prstGeom prst="ellipse">
            <a:avLst/>
          </a:prstGeom>
          <a:solidFill>
            <a:srgbClr val="555555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sp>
        <p:nvSpPr>
          <p:cNvPr id="25613" name="Oval 127"/>
          <p:cNvSpPr>
            <a:spLocks noChangeArrowheads="1"/>
          </p:cNvSpPr>
          <p:nvPr/>
        </p:nvSpPr>
        <p:spPr bwMode="auto">
          <a:xfrm>
            <a:off x="2025650" y="5226050"/>
            <a:ext cx="342900" cy="342900"/>
          </a:xfrm>
          <a:prstGeom prst="ellipse">
            <a:avLst/>
          </a:prstGeom>
          <a:solidFill>
            <a:srgbClr val="555555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>
              <a:latin typeface="Liberation Sans" charset="0"/>
            </a:endParaRPr>
          </a:p>
        </p:txBody>
      </p:sp>
      <p:grpSp>
        <p:nvGrpSpPr>
          <p:cNvPr id="25614" name="Group 128"/>
          <p:cNvGrpSpPr>
            <a:grpSpLocks/>
          </p:cNvGrpSpPr>
          <p:nvPr/>
        </p:nvGrpSpPr>
        <p:grpSpPr bwMode="auto">
          <a:xfrm>
            <a:off x="2495550" y="3854450"/>
            <a:ext cx="342900" cy="1714500"/>
            <a:chOff x="1572" y="2428"/>
            <a:chExt cx="216" cy="1080"/>
          </a:xfrm>
        </p:grpSpPr>
        <p:sp>
          <p:nvSpPr>
            <p:cNvPr id="25646" name="Oval 129"/>
            <p:cNvSpPr>
              <a:spLocks noChangeArrowheads="1"/>
            </p:cNvSpPr>
            <p:nvPr/>
          </p:nvSpPr>
          <p:spPr bwMode="auto">
            <a:xfrm>
              <a:off x="1572" y="2428"/>
              <a:ext cx="216" cy="216"/>
            </a:xfrm>
            <a:prstGeom prst="ellipse">
              <a:avLst/>
            </a:prstGeom>
            <a:solidFill>
              <a:srgbClr val="55555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47" name="Oval 130"/>
            <p:cNvSpPr>
              <a:spLocks noChangeArrowheads="1"/>
            </p:cNvSpPr>
            <p:nvPr/>
          </p:nvSpPr>
          <p:spPr bwMode="auto">
            <a:xfrm>
              <a:off x="1572" y="2716"/>
              <a:ext cx="216" cy="216"/>
            </a:xfrm>
            <a:prstGeom prst="ellipse">
              <a:avLst/>
            </a:prstGeom>
            <a:solidFill>
              <a:srgbClr val="55555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48" name="Oval 131"/>
            <p:cNvSpPr>
              <a:spLocks noChangeArrowheads="1"/>
            </p:cNvSpPr>
            <p:nvPr/>
          </p:nvSpPr>
          <p:spPr bwMode="auto">
            <a:xfrm>
              <a:off x="1572" y="3004"/>
              <a:ext cx="216" cy="216"/>
            </a:xfrm>
            <a:prstGeom prst="ellipse">
              <a:avLst/>
            </a:prstGeom>
            <a:solidFill>
              <a:srgbClr val="55555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49" name="Oval 132"/>
            <p:cNvSpPr>
              <a:spLocks noChangeArrowheads="1"/>
            </p:cNvSpPr>
            <p:nvPr/>
          </p:nvSpPr>
          <p:spPr bwMode="auto">
            <a:xfrm>
              <a:off x="1572" y="3292"/>
              <a:ext cx="216" cy="216"/>
            </a:xfrm>
            <a:prstGeom prst="ellipse">
              <a:avLst/>
            </a:prstGeom>
            <a:solidFill>
              <a:srgbClr val="55555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</p:grpSp>
      <p:grpSp>
        <p:nvGrpSpPr>
          <p:cNvPr id="13" name="Group 158"/>
          <p:cNvGrpSpPr>
            <a:grpSpLocks/>
          </p:cNvGrpSpPr>
          <p:nvPr/>
        </p:nvGrpSpPr>
        <p:grpSpPr bwMode="auto">
          <a:xfrm>
            <a:off x="3371850" y="3841750"/>
            <a:ext cx="1765300" cy="1727200"/>
            <a:chOff x="2124" y="2420"/>
            <a:chExt cx="1112" cy="1088"/>
          </a:xfrm>
        </p:grpSpPr>
        <p:sp>
          <p:nvSpPr>
            <p:cNvPr id="25628" name="Oval 133"/>
            <p:cNvSpPr>
              <a:spLocks noChangeArrowheads="1"/>
            </p:cNvSpPr>
            <p:nvPr/>
          </p:nvSpPr>
          <p:spPr bwMode="auto">
            <a:xfrm>
              <a:off x="2424" y="3000"/>
              <a:ext cx="216" cy="216"/>
            </a:xfrm>
            <a:prstGeom prst="ellipse">
              <a:avLst/>
            </a:prstGeom>
            <a:noFill/>
            <a:ln w="25400">
              <a:solidFill>
                <a:srgbClr val="9F9F9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29" name="Oval 142"/>
            <p:cNvSpPr>
              <a:spLocks noChangeArrowheads="1"/>
            </p:cNvSpPr>
            <p:nvPr/>
          </p:nvSpPr>
          <p:spPr bwMode="auto">
            <a:xfrm>
              <a:off x="2420" y="2428"/>
              <a:ext cx="216" cy="21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30" name="Oval 143"/>
            <p:cNvSpPr>
              <a:spLocks noChangeArrowheads="1"/>
            </p:cNvSpPr>
            <p:nvPr/>
          </p:nvSpPr>
          <p:spPr bwMode="auto">
            <a:xfrm>
              <a:off x="2420" y="2716"/>
              <a:ext cx="216" cy="21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31" name="Oval 144"/>
            <p:cNvSpPr>
              <a:spLocks noChangeArrowheads="1"/>
            </p:cNvSpPr>
            <p:nvPr/>
          </p:nvSpPr>
          <p:spPr bwMode="auto">
            <a:xfrm>
              <a:off x="2716" y="3004"/>
              <a:ext cx="216" cy="21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32" name="Oval 145"/>
            <p:cNvSpPr>
              <a:spLocks noChangeArrowheads="1"/>
            </p:cNvSpPr>
            <p:nvPr/>
          </p:nvSpPr>
          <p:spPr bwMode="auto">
            <a:xfrm>
              <a:off x="2420" y="3292"/>
              <a:ext cx="216" cy="21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33" name="Oval 146"/>
            <p:cNvSpPr>
              <a:spLocks noChangeArrowheads="1"/>
            </p:cNvSpPr>
            <p:nvPr/>
          </p:nvSpPr>
          <p:spPr bwMode="auto">
            <a:xfrm>
              <a:off x="2716" y="2428"/>
              <a:ext cx="216" cy="216"/>
            </a:xfrm>
            <a:prstGeom prst="ellipse">
              <a:avLst/>
            </a:prstGeom>
            <a:solidFill>
              <a:srgbClr val="55555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34" name="Oval 147"/>
            <p:cNvSpPr>
              <a:spLocks noChangeArrowheads="1"/>
            </p:cNvSpPr>
            <p:nvPr/>
          </p:nvSpPr>
          <p:spPr bwMode="auto">
            <a:xfrm>
              <a:off x="2716" y="2716"/>
              <a:ext cx="216" cy="216"/>
            </a:xfrm>
            <a:prstGeom prst="ellipse">
              <a:avLst/>
            </a:prstGeom>
            <a:solidFill>
              <a:srgbClr val="55555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sp>
          <p:nvSpPr>
            <p:cNvPr id="25635" name="Oval 148"/>
            <p:cNvSpPr>
              <a:spLocks noChangeArrowheads="1"/>
            </p:cNvSpPr>
            <p:nvPr/>
          </p:nvSpPr>
          <p:spPr bwMode="auto">
            <a:xfrm>
              <a:off x="2716" y="3292"/>
              <a:ext cx="216" cy="216"/>
            </a:xfrm>
            <a:prstGeom prst="ellipse">
              <a:avLst/>
            </a:prstGeom>
            <a:solidFill>
              <a:srgbClr val="55555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grpSp>
          <p:nvGrpSpPr>
            <p:cNvPr id="25636" name="Group 149"/>
            <p:cNvGrpSpPr>
              <a:grpSpLocks/>
            </p:cNvGrpSpPr>
            <p:nvPr/>
          </p:nvGrpSpPr>
          <p:grpSpPr bwMode="auto">
            <a:xfrm>
              <a:off x="3020" y="2428"/>
              <a:ext cx="216" cy="1080"/>
              <a:chOff x="3020" y="2428"/>
              <a:chExt cx="216" cy="1080"/>
            </a:xfrm>
          </p:grpSpPr>
          <p:sp>
            <p:nvSpPr>
              <p:cNvPr id="25642" name="Oval 150"/>
              <p:cNvSpPr>
                <a:spLocks noChangeArrowheads="1"/>
              </p:cNvSpPr>
              <p:nvPr/>
            </p:nvSpPr>
            <p:spPr bwMode="auto">
              <a:xfrm>
                <a:off x="3020" y="2428"/>
                <a:ext cx="216" cy="216"/>
              </a:xfrm>
              <a:prstGeom prst="ellipse">
                <a:avLst/>
              </a:prstGeom>
              <a:solidFill>
                <a:srgbClr val="55555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5643" name="Oval 151"/>
              <p:cNvSpPr>
                <a:spLocks noChangeArrowheads="1"/>
              </p:cNvSpPr>
              <p:nvPr/>
            </p:nvSpPr>
            <p:spPr bwMode="auto">
              <a:xfrm>
                <a:off x="3020" y="2716"/>
                <a:ext cx="216" cy="216"/>
              </a:xfrm>
              <a:prstGeom prst="ellipse">
                <a:avLst/>
              </a:prstGeom>
              <a:solidFill>
                <a:srgbClr val="55555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5644" name="Oval 152"/>
              <p:cNvSpPr>
                <a:spLocks noChangeArrowheads="1"/>
              </p:cNvSpPr>
              <p:nvPr/>
            </p:nvSpPr>
            <p:spPr bwMode="auto">
              <a:xfrm>
                <a:off x="3020" y="3004"/>
                <a:ext cx="216" cy="216"/>
              </a:xfrm>
              <a:prstGeom prst="ellipse">
                <a:avLst/>
              </a:prstGeom>
              <a:solidFill>
                <a:srgbClr val="55555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5645" name="Oval 153"/>
              <p:cNvSpPr>
                <a:spLocks noChangeArrowheads="1"/>
              </p:cNvSpPr>
              <p:nvPr/>
            </p:nvSpPr>
            <p:spPr bwMode="auto">
              <a:xfrm>
                <a:off x="3020" y="3292"/>
                <a:ext cx="216" cy="216"/>
              </a:xfrm>
              <a:prstGeom prst="ellipse">
                <a:avLst/>
              </a:prstGeom>
              <a:solidFill>
                <a:srgbClr val="55555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  <p:grpSp>
          <p:nvGrpSpPr>
            <p:cNvPr id="25637" name="Group 137"/>
            <p:cNvGrpSpPr>
              <a:grpSpLocks/>
            </p:cNvGrpSpPr>
            <p:nvPr/>
          </p:nvGrpSpPr>
          <p:grpSpPr bwMode="auto">
            <a:xfrm>
              <a:off x="2124" y="2420"/>
              <a:ext cx="216" cy="1080"/>
              <a:chOff x="2124" y="2420"/>
              <a:chExt cx="216" cy="1080"/>
            </a:xfrm>
          </p:grpSpPr>
          <p:sp>
            <p:nvSpPr>
              <p:cNvPr id="25638" name="Oval 138"/>
              <p:cNvSpPr>
                <a:spLocks noChangeArrowheads="1"/>
              </p:cNvSpPr>
              <p:nvPr/>
            </p:nvSpPr>
            <p:spPr bwMode="auto">
              <a:xfrm>
                <a:off x="2124" y="2420"/>
                <a:ext cx="216" cy="216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5639" name="Oval 139"/>
              <p:cNvSpPr>
                <a:spLocks noChangeArrowheads="1"/>
              </p:cNvSpPr>
              <p:nvPr/>
            </p:nvSpPr>
            <p:spPr bwMode="auto">
              <a:xfrm>
                <a:off x="2124" y="2708"/>
                <a:ext cx="216" cy="216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5640" name="Oval 140"/>
              <p:cNvSpPr>
                <a:spLocks noChangeArrowheads="1"/>
              </p:cNvSpPr>
              <p:nvPr/>
            </p:nvSpPr>
            <p:spPr bwMode="auto">
              <a:xfrm>
                <a:off x="2124" y="2996"/>
                <a:ext cx="216" cy="216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25641" name="Oval 141"/>
              <p:cNvSpPr>
                <a:spLocks noChangeArrowheads="1"/>
              </p:cNvSpPr>
              <p:nvPr/>
            </p:nvSpPr>
            <p:spPr bwMode="auto">
              <a:xfrm>
                <a:off x="2124" y="3284"/>
                <a:ext cx="216" cy="216"/>
              </a:xfrm>
              <a:prstGeom prst="ellipse">
                <a:avLst/>
              </a:prstGeom>
              <a:solidFill>
                <a:srgbClr val="FF99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</p:grpSp>
      </p:grpSp>
      <p:grpSp>
        <p:nvGrpSpPr>
          <p:cNvPr id="16" name="Group 157"/>
          <p:cNvGrpSpPr>
            <a:grpSpLocks/>
          </p:cNvGrpSpPr>
          <p:nvPr/>
        </p:nvGrpSpPr>
        <p:grpSpPr bwMode="auto">
          <a:xfrm>
            <a:off x="1731963" y="4778375"/>
            <a:ext cx="490537" cy="166688"/>
            <a:chOff x="1088" y="3007"/>
            <a:chExt cx="309" cy="105"/>
          </a:xfrm>
        </p:grpSpPr>
        <p:grpSp>
          <p:nvGrpSpPr>
            <p:cNvPr id="25622" name="Group 109"/>
            <p:cNvGrpSpPr>
              <a:grpSpLocks/>
            </p:cNvGrpSpPr>
            <p:nvPr/>
          </p:nvGrpSpPr>
          <p:grpSpPr bwMode="auto">
            <a:xfrm>
              <a:off x="1088" y="3040"/>
              <a:ext cx="296" cy="72"/>
              <a:chOff x="1088" y="3040"/>
              <a:chExt cx="296" cy="72"/>
            </a:xfrm>
          </p:grpSpPr>
          <p:sp>
            <p:nvSpPr>
              <p:cNvPr id="25626" name="Arc 110"/>
              <p:cNvSpPr>
                <a:spLocks/>
              </p:cNvSpPr>
              <p:nvPr/>
            </p:nvSpPr>
            <p:spPr bwMode="auto">
              <a:xfrm>
                <a:off x="1088" y="3040"/>
                <a:ext cx="148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11"/>
                      <a:pt x="9606" y="58"/>
                      <a:pt x="21495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11"/>
                      <a:pt x="9606" y="58"/>
                      <a:pt x="21495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Arc 111"/>
              <p:cNvSpPr>
                <a:spLocks/>
              </p:cNvSpPr>
              <p:nvPr/>
            </p:nvSpPr>
            <p:spPr bwMode="auto">
              <a:xfrm>
                <a:off x="1232" y="3040"/>
                <a:ext cx="152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23" name="Group 112"/>
            <p:cNvGrpSpPr>
              <a:grpSpLocks/>
            </p:cNvGrpSpPr>
            <p:nvPr/>
          </p:nvGrpSpPr>
          <p:grpSpPr bwMode="auto">
            <a:xfrm>
              <a:off x="1293" y="3007"/>
              <a:ext cx="104" cy="104"/>
              <a:chOff x="1293" y="3007"/>
              <a:chExt cx="104" cy="104"/>
            </a:xfrm>
          </p:grpSpPr>
          <p:sp>
            <p:nvSpPr>
              <p:cNvPr id="25624" name="Freeform 113"/>
              <p:cNvSpPr>
                <a:spLocks/>
              </p:cNvSpPr>
              <p:nvPr/>
            </p:nvSpPr>
            <p:spPr bwMode="auto">
              <a:xfrm>
                <a:off x="1293" y="3007"/>
                <a:ext cx="104" cy="104"/>
              </a:xfrm>
              <a:custGeom>
                <a:avLst/>
                <a:gdLst>
                  <a:gd name="T0" fmla="*/ 104 w 104"/>
                  <a:gd name="T1" fmla="*/ 104 h 104"/>
                  <a:gd name="T2" fmla="*/ 0 w 104"/>
                  <a:gd name="T3" fmla="*/ 88 h 104"/>
                  <a:gd name="T4" fmla="*/ 64 w 104"/>
                  <a:gd name="T5" fmla="*/ 64 h 104"/>
                  <a:gd name="T6" fmla="*/ 72 w 104"/>
                  <a:gd name="T7" fmla="*/ 0 h 104"/>
                  <a:gd name="T8" fmla="*/ 104 w 104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4"/>
                  <a:gd name="T17" fmla="*/ 104 w 10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4">
                    <a:moveTo>
                      <a:pt x="104" y="104"/>
                    </a:moveTo>
                    <a:lnTo>
                      <a:pt x="0" y="88"/>
                    </a:lnTo>
                    <a:lnTo>
                      <a:pt x="64" y="64"/>
                    </a:lnTo>
                    <a:lnTo>
                      <a:pt x="72" y="0"/>
                    </a:lnTo>
                    <a:lnTo>
                      <a:pt x="104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5" name="Line 114"/>
              <p:cNvSpPr>
                <a:spLocks noChangeShapeType="1"/>
              </p:cNvSpPr>
              <p:nvPr/>
            </p:nvSpPr>
            <p:spPr bwMode="auto">
              <a:xfrm>
                <a:off x="1336" y="305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156"/>
          <p:cNvGrpSpPr>
            <a:grpSpLocks/>
          </p:cNvGrpSpPr>
          <p:nvPr/>
        </p:nvGrpSpPr>
        <p:grpSpPr bwMode="auto">
          <a:xfrm rot="5400000">
            <a:off x="3819525" y="4673600"/>
            <a:ext cx="457200" cy="165100"/>
            <a:chOff x="2232" y="3000"/>
            <a:chExt cx="288" cy="104"/>
          </a:xfrm>
        </p:grpSpPr>
        <p:grpSp>
          <p:nvGrpSpPr>
            <p:cNvPr id="25618" name="Group 134"/>
            <p:cNvGrpSpPr>
              <a:grpSpLocks/>
            </p:cNvGrpSpPr>
            <p:nvPr/>
          </p:nvGrpSpPr>
          <p:grpSpPr bwMode="auto">
            <a:xfrm>
              <a:off x="2416" y="3000"/>
              <a:ext cx="104" cy="104"/>
              <a:chOff x="2416" y="3000"/>
              <a:chExt cx="104" cy="104"/>
            </a:xfrm>
          </p:grpSpPr>
          <p:sp>
            <p:nvSpPr>
              <p:cNvPr id="25620" name="Freeform 135"/>
              <p:cNvSpPr>
                <a:spLocks/>
              </p:cNvSpPr>
              <p:nvPr/>
            </p:nvSpPr>
            <p:spPr bwMode="auto">
              <a:xfrm>
                <a:off x="2416" y="3000"/>
                <a:ext cx="104" cy="104"/>
              </a:xfrm>
              <a:custGeom>
                <a:avLst/>
                <a:gdLst>
                  <a:gd name="T0" fmla="*/ 104 w 104"/>
                  <a:gd name="T1" fmla="*/ 104 h 104"/>
                  <a:gd name="T2" fmla="*/ 0 w 104"/>
                  <a:gd name="T3" fmla="*/ 72 h 104"/>
                  <a:gd name="T4" fmla="*/ 64 w 104"/>
                  <a:gd name="T5" fmla="*/ 64 h 104"/>
                  <a:gd name="T6" fmla="*/ 88 w 104"/>
                  <a:gd name="T7" fmla="*/ 0 h 104"/>
                  <a:gd name="T8" fmla="*/ 104 w 104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4"/>
                  <a:gd name="T17" fmla="*/ 104 w 10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4">
                    <a:moveTo>
                      <a:pt x="104" y="104"/>
                    </a:moveTo>
                    <a:lnTo>
                      <a:pt x="0" y="72"/>
                    </a:lnTo>
                    <a:lnTo>
                      <a:pt x="64" y="64"/>
                    </a:lnTo>
                    <a:lnTo>
                      <a:pt x="88" y="0"/>
                    </a:lnTo>
                    <a:lnTo>
                      <a:pt x="104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Line 136"/>
              <p:cNvSpPr>
                <a:spLocks noChangeShapeType="1"/>
              </p:cNvSpPr>
              <p:nvPr/>
            </p:nvSpPr>
            <p:spPr bwMode="auto">
              <a:xfrm>
                <a:off x="2480" y="3056"/>
                <a:ext cx="1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9" name="Freeform 154"/>
            <p:cNvSpPr>
              <a:spLocks/>
            </p:cNvSpPr>
            <p:nvPr/>
          </p:nvSpPr>
          <p:spPr bwMode="auto">
            <a:xfrm>
              <a:off x="2232" y="3007"/>
              <a:ext cx="280" cy="73"/>
            </a:xfrm>
            <a:custGeom>
              <a:avLst/>
              <a:gdLst>
                <a:gd name="T0" fmla="*/ 0 w 280"/>
                <a:gd name="T1" fmla="*/ 73 h 73"/>
                <a:gd name="T2" fmla="*/ 120 w 280"/>
                <a:gd name="T3" fmla="*/ 1 h 73"/>
                <a:gd name="T4" fmla="*/ 280 w 280"/>
                <a:gd name="T5" fmla="*/ 65 h 73"/>
                <a:gd name="T6" fmla="*/ 0 60000 65536"/>
                <a:gd name="T7" fmla="*/ 0 60000 65536"/>
                <a:gd name="T8" fmla="*/ 0 60000 65536"/>
                <a:gd name="T9" fmla="*/ 0 w 280"/>
                <a:gd name="T10" fmla="*/ 0 h 73"/>
                <a:gd name="T11" fmla="*/ 280 w 280"/>
                <a:gd name="T12" fmla="*/ 73 h 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73">
                  <a:moveTo>
                    <a:pt x="0" y="73"/>
                  </a:moveTo>
                  <a:cubicBezTo>
                    <a:pt x="36" y="37"/>
                    <a:pt x="73" y="2"/>
                    <a:pt x="120" y="1"/>
                  </a:cubicBezTo>
                  <a:cubicBezTo>
                    <a:pt x="167" y="0"/>
                    <a:pt x="253" y="54"/>
                    <a:pt x="280" y="6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159D60D-961B-4A76-A901-3C67D2C3B9B5}" type="slidenum">
              <a:rPr lang="en-US" sz="1200" i="0">
                <a:latin typeface="Liberation Sans" charset="0"/>
              </a:rPr>
              <a:pPr/>
              <a:t>6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09600" y="1446213"/>
            <a:ext cx="350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latin typeface="Liberation Sans" charset="0"/>
              </a:rPr>
              <a:t>• Simulation of </a:t>
            </a:r>
          </a:p>
          <a:p>
            <a:r>
              <a:rPr lang="en-US" i="0">
                <a:latin typeface="Liberation Sans" charset="0"/>
              </a:rPr>
              <a:t>   interdiffusion</a:t>
            </a:r>
          </a:p>
          <a:p>
            <a:r>
              <a:rPr lang="en-US" i="0">
                <a:latin typeface="Liberation Sans" charset="0"/>
              </a:rPr>
              <a:t>   across an interface: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09600" y="2790825"/>
            <a:ext cx="4267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latin typeface="Liberation Sans" charset="0"/>
              </a:rPr>
              <a:t>•  Rate of substitutional</a:t>
            </a:r>
          </a:p>
          <a:p>
            <a:r>
              <a:rPr lang="en-US" i="0">
                <a:latin typeface="Liberation Sans" charset="0"/>
              </a:rPr>
              <a:t>    diffusion depends on:</a:t>
            </a:r>
          </a:p>
          <a:p>
            <a:r>
              <a:rPr lang="en-US" sz="2200" i="0">
                <a:latin typeface="Liberation Sans" charset="0"/>
              </a:rPr>
              <a:t>     -- vacancy concentration</a:t>
            </a:r>
          </a:p>
          <a:p>
            <a:r>
              <a:rPr lang="en-US" sz="2200" i="0">
                <a:latin typeface="Liberation Sans" charset="0"/>
              </a:rPr>
              <a:t>     -- frequency of jumping</a:t>
            </a:r>
            <a:endParaRPr lang="en-US" i="0">
              <a:latin typeface="Liberation Sans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459412" y="5299030"/>
            <a:ext cx="1946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1200" i="0" dirty="0">
                <a:solidFill>
                  <a:srgbClr val="000000"/>
                </a:solidFill>
                <a:latin typeface="Liberation Sans" charset="0"/>
              </a:rPr>
              <a:t>(Courtesy P.M. Anderson)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Diffusion Simulation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746500" y="1114425"/>
            <a:ext cx="47386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1400" i="0">
                <a:solidFill>
                  <a:srgbClr val="0000FF"/>
                </a:solidFill>
                <a:latin typeface="Liberation Sans" charset="0"/>
              </a:rPr>
              <a:t>This slide contains an animation that requires Quicktime and a Cinepak decompressor. Click on the message or image below to activate the animation.</a:t>
            </a:r>
          </a:p>
        </p:txBody>
      </p:sp>
      <p:pic>
        <p:nvPicPr>
          <p:cNvPr id="3" name="Slide_5_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27625" y="2000250"/>
            <a:ext cx="260985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F0B1F8D-4CF8-4F84-AC75-6EE5606E690E}" type="slidenum">
              <a:rPr lang="en-US" sz="1200" i="0">
                <a:latin typeface="Liberation Sans" charset="0"/>
              </a:rPr>
              <a:pPr/>
              <a:t>7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Diffusion Mechanisms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0">
                <a:solidFill>
                  <a:srgbClr val="FF3300"/>
                </a:solidFill>
                <a:latin typeface="Liberation Sans" charset="0"/>
              </a:rPr>
              <a:t>Interstitial diffusion</a:t>
            </a:r>
            <a:r>
              <a:rPr lang="en-US" sz="3200" b="0">
                <a:latin typeface="Liberation Sans" charset="0"/>
              </a:rPr>
              <a:t> – smaller atoms can diffuse between atoms.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143000" y="5741988"/>
            <a:ext cx="7429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0">
                <a:latin typeface="Liberation Sans" charset="0"/>
              </a:rPr>
              <a:t>More rapid than vacancy diffusion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3201988" y="5491163"/>
            <a:ext cx="36163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Liberation Sans" charset="0"/>
              </a:rPr>
              <a:t>Fig. 5.3 (b), </a:t>
            </a:r>
            <a:r>
              <a:rPr lang="en-US" sz="1200">
                <a:solidFill>
                  <a:srgbClr val="000000"/>
                </a:solidFill>
                <a:latin typeface="Liberation Sans" charset="0"/>
              </a:rPr>
              <a:t>Callister &amp; Rethwisch 9e</a:t>
            </a:r>
            <a:r>
              <a:rPr lang="en-US" sz="1200" i="0">
                <a:solidFill>
                  <a:srgbClr val="000000"/>
                </a:solidFill>
                <a:latin typeface="Liberation Sans" charset="0"/>
              </a:rPr>
              <a:t>.</a:t>
            </a:r>
          </a:p>
        </p:txBody>
      </p:sp>
      <p:pic>
        <p:nvPicPr>
          <p:cNvPr id="29702" name="Picture 7" descr="Fig 5_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354263"/>
            <a:ext cx="700722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FE08896-2BE8-45A8-A660-B163AABD2864}" type="slidenum">
              <a:rPr lang="en-US" sz="1200" i="0">
                <a:latin typeface="Liberation Sans" charset="0"/>
              </a:rPr>
              <a:pPr/>
              <a:t>8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31746" name="Rectangle 106"/>
          <p:cNvSpPr>
            <a:spLocks noChangeArrowheads="1"/>
          </p:cNvSpPr>
          <p:nvPr/>
        </p:nvSpPr>
        <p:spPr bwMode="auto">
          <a:xfrm>
            <a:off x="7616825" y="1546225"/>
            <a:ext cx="14319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Liberation Sans" charset="0"/>
              </a:rPr>
              <a:t>Chapter-opening photograph, Chapter 5, </a:t>
            </a:r>
            <a:r>
              <a:rPr lang="en-US" sz="1200">
                <a:solidFill>
                  <a:srgbClr val="000000"/>
                </a:solidFill>
                <a:latin typeface="Liberation Sans" charset="0"/>
              </a:rPr>
              <a:t>Callister &amp; Rethwisch 9e. </a:t>
            </a:r>
            <a:r>
              <a:rPr lang="en-US" sz="1000" i="0">
                <a:solidFill>
                  <a:srgbClr val="000000"/>
                </a:solidFill>
                <a:latin typeface="Liberation Sans" charset="0"/>
              </a:rPr>
              <a:t>(Courtesy of</a:t>
            </a:r>
          </a:p>
          <a:p>
            <a:r>
              <a:rPr lang="en-US" sz="1000" i="0">
                <a:solidFill>
                  <a:srgbClr val="000000"/>
                </a:solidFill>
                <a:latin typeface="Liberation Sans" charset="0"/>
              </a:rPr>
              <a:t>Surface Division, Midland-Ross.)</a:t>
            </a:r>
          </a:p>
        </p:txBody>
      </p:sp>
      <p:pic>
        <p:nvPicPr>
          <p:cNvPr id="31747" name="Picture 105" descr="Fig 5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1000125"/>
            <a:ext cx="291465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609600" y="1219200"/>
            <a:ext cx="4572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latin typeface="Liberation Sans" charset="0"/>
              </a:rPr>
              <a:t>• </a:t>
            </a:r>
            <a:r>
              <a:rPr lang="en-US" i="0">
                <a:solidFill>
                  <a:schemeClr val="accent2"/>
                </a:solidFill>
                <a:latin typeface="Liberation Sans" charset="0"/>
              </a:rPr>
              <a:t>Case Hardening</a:t>
            </a:r>
            <a:r>
              <a:rPr lang="en-US" i="0">
                <a:latin typeface="Liberation Sans" charset="0"/>
              </a:rPr>
              <a:t>:</a:t>
            </a:r>
          </a:p>
          <a:p>
            <a:r>
              <a:rPr lang="en-US" sz="2200" i="0">
                <a:latin typeface="Liberation Sans" charset="0"/>
              </a:rPr>
              <a:t>   -- Diffuse carbon atoms</a:t>
            </a:r>
          </a:p>
          <a:p>
            <a:r>
              <a:rPr lang="en-US" sz="2200" i="0">
                <a:latin typeface="Liberation Sans" charset="0"/>
              </a:rPr>
              <a:t>       into the host iron atoms</a:t>
            </a:r>
          </a:p>
          <a:p>
            <a:r>
              <a:rPr lang="en-US" sz="2200" i="0">
                <a:latin typeface="Liberation Sans" charset="0"/>
              </a:rPr>
              <a:t>       at the surface.</a:t>
            </a:r>
          </a:p>
          <a:p>
            <a:r>
              <a:rPr lang="en-US" sz="2200" i="0">
                <a:latin typeface="Liberation Sans" charset="0"/>
              </a:rPr>
              <a:t>   -- Example of interstitial</a:t>
            </a:r>
          </a:p>
          <a:p>
            <a:r>
              <a:rPr lang="en-US" sz="2200" i="0">
                <a:latin typeface="Liberation Sans" charset="0"/>
              </a:rPr>
              <a:t>       diffusion is a case</a:t>
            </a:r>
          </a:p>
          <a:p>
            <a:r>
              <a:rPr lang="en-US" sz="2200" i="0">
                <a:latin typeface="Liberation Sans" charset="0"/>
              </a:rPr>
              <a:t>       hardened gear.</a:t>
            </a:r>
            <a:endParaRPr lang="en-US" i="0">
              <a:latin typeface="Liberation Sans" charset="0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650875" y="4670425"/>
            <a:ext cx="48593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latin typeface="Liberation Sans" charset="0"/>
              </a:rPr>
              <a:t>• Result:  The presence of C    </a:t>
            </a:r>
            <a:br>
              <a:rPr lang="en-US" i="0">
                <a:latin typeface="Liberation Sans" charset="0"/>
              </a:rPr>
            </a:br>
            <a:r>
              <a:rPr lang="en-US" i="0">
                <a:latin typeface="Liberation Sans" charset="0"/>
              </a:rPr>
              <a:t>   atoms makes iron (steel) harder. </a:t>
            </a:r>
            <a:endParaRPr lang="en-US" sz="2000" i="0">
              <a:latin typeface="Liberation Sans" charset="0"/>
            </a:endParaRPr>
          </a:p>
        </p:txBody>
      </p:sp>
      <p:sp>
        <p:nvSpPr>
          <p:cNvPr id="31750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Processing Using Diffusion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C6CCE36-BEB3-4A61-B689-91B47A70677A}" type="slidenum">
              <a:rPr lang="en-US" sz="1200" i="0">
                <a:latin typeface="Liberation Sans" charset="0"/>
              </a:rPr>
              <a:pPr/>
              <a:t>9</a:t>
            </a:fld>
            <a:endParaRPr lang="en-US" sz="1200" i="0">
              <a:latin typeface="Liberation Sans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1219200"/>
            <a:ext cx="8153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i="0">
                <a:latin typeface="Liberation Sans" charset="0"/>
              </a:rPr>
              <a:t>• </a:t>
            </a:r>
            <a:r>
              <a:rPr lang="en-US" i="0">
                <a:solidFill>
                  <a:schemeClr val="accent2"/>
                </a:solidFill>
                <a:latin typeface="Liberation Sans" charset="0"/>
              </a:rPr>
              <a:t>Doping</a:t>
            </a:r>
            <a:r>
              <a:rPr lang="en-US" i="0">
                <a:latin typeface="Liberation Sans" charset="0"/>
              </a:rPr>
              <a:t> silicon with phosphorus for </a:t>
            </a:r>
            <a:r>
              <a:rPr lang="en-US">
                <a:latin typeface="Liberation Sans" charset="0"/>
              </a:rPr>
              <a:t>n</a:t>
            </a:r>
            <a:r>
              <a:rPr lang="en-US" i="0">
                <a:latin typeface="Liberation Sans" charset="0"/>
              </a:rPr>
              <a:t>-type semiconductors:</a:t>
            </a:r>
          </a:p>
          <a:p>
            <a:r>
              <a:rPr lang="en-US" i="0">
                <a:latin typeface="Liberation Sans" charset="0"/>
              </a:rPr>
              <a:t>• Process: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685800" y="4254500"/>
            <a:ext cx="2895600" cy="2095500"/>
            <a:chOff x="432" y="2680"/>
            <a:chExt cx="1824" cy="1320"/>
          </a:xfrm>
        </p:grpSpPr>
        <p:sp>
          <p:nvSpPr>
            <p:cNvPr id="33833" name="Rectangle 6"/>
            <p:cNvSpPr>
              <a:spLocks noChangeArrowheads="1"/>
            </p:cNvSpPr>
            <p:nvPr/>
          </p:nvSpPr>
          <p:spPr bwMode="auto">
            <a:xfrm>
              <a:off x="432" y="2680"/>
              <a:ext cx="1352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latin typeface="Liberation Sans" charset="0"/>
                </a:rPr>
                <a:t>3. Result:  Doped</a:t>
              </a:r>
            </a:p>
            <a:p>
              <a:r>
                <a:rPr lang="en-US" sz="2000" i="0">
                  <a:latin typeface="Liberation Sans" charset="0"/>
                </a:rPr>
                <a:t>    semiconductor</a:t>
              </a:r>
            </a:p>
            <a:p>
              <a:r>
                <a:rPr lang="en-US" sz="2000" i="0">
                  <a:latin typeface="Liberation Sans" charset="0"/>
                </a:rPr>
                <a:t>    regions.</a:t>
              </a:r>
            </a:p>
          </p:txBody>
        </p:sp>
        <p:grpSp>
          <p:nvGrpSpPr>
            <p:cNvPr id="33834" name="Group 88"/>
            <p:cNvGrpSpPr>
              <a:grpSpLocks/>
            </p:cNvGrpSpPr>
            <p:nvPr/>
          </p:nvGrpSpPr>
          <p:grpSpPr bwMode="auto">
            <a:xfrm>
              <a:off x="776" y="3376"/>
              <a:ext cx="1480" cy="624"/>
              <a:chOff x="776" y="3376"/>
              <a:chExt cx="1480" cy="624"/>
            </a:xfrm>
          </p:grpSpPr>
          <p:grpSp>
            <p:nvGrpSpPr>
              <p:cNvPr id="33835" name="Group 74"/>
              <p:cNvGrpSpPr>
                <a:grpSpLocks/>
              </p:cNvGrpSpPr>
              <p:nvPr/>
            </p:nvGrpSpPr>
            <p:grpSpPr bwMode="auto">
              <a:xfrm>
                <a:off x="776" y="3536"/>
                <a:ext cx="1480" cy="464"/>
                <a:chOff x="776" y="3536"/>
                <a:chExt cx="1480" cy="464"/>
              </a:xfrm>
            </p:grpSpPr>
            <p:sp>
              <p:nvSpPr>
                <p:cNvPr id="33849" name="Rectangle 69"/>
                <p:cNvSpPr>
                  <a:spLocks noChangeArrowheads="1"/>
                </p:cNvSpPr>
                <p:nvPr/>
              </p:nvSpPr>
              <p:spPr bwMode="auto">
                <a:xfrm>
                  <a:off x="776" y="3536"/>
                  <a:ext cx="1480" cy="464"/>
                </a:xfrm>
                <a:prstGeom prst="rect">
                  <a:avLst/>
                </a:prstGeom>
                <a:solidFill>
                  <a:srgbClr val="99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>
                    <a:latin typeface="Liberation Sans" charset="0"/>
                  </a:endParaRPr>
                </a:p>
              </p:txBody>
            </p:sp>
            <p:sp>
              <p:nvSpPr>
                <p:cNvPr id="33850" name="Rectangle 70"/>
                <p:cNvSpPr>
                  <a:spLocks noChangeArrowheads="1"/>
                </p:cNvSpPr>
                <p:nvPr/>
              </p:nvSpPr>
              <p:spPr bwMode="auto">
                <a:xfrm>
                  <a:off x="1072" y="3544"/>
                  <a:ext cx="120" cy="104"/>
                </a:xfrm>
                <a:prstGeom prst="rect">
                  <a:avLst/>
                </a:prstGeom>
                <a:solidFill>
                  <a:srgbClr val="9999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>
                    <a:latin typeface="Liberation Sans" charset="0"/>
                  </a:endParaRPr>
                </a:p>
              </p:txBody>
            </p:sp>
            <p:sp>
              <p:nvSpPr>
                <p:cNvPr id="33851" name="Rectangle 71"/>
                <p:cNvSpPr>
                  <a:spLocks noChangeArrowheads="1"/>
                </p:cNvSpPr>
                <p:nvPr/>
              </p:nvSpPr>
              <p:spPr bwMode="auto">
                <a:xfrm>
                  <a:off x="1320" y="3544"/>
                  <a:ext cx="120" cy="104"/>
                </a:xfrm>
                <a:prstGeom prst="rect">
                  <a:avLst/>
                </a:prstGeom>
                <a:solidFill>
                  <a:srgbClr val="9999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>
                    <a:latin typeface="Liberation Sans" charset="0"/>
                  </a:endParaRPr>
                </a:p>
              </p:txBody>
            </p:sp>
            <p:sp>
              <p:nvSpPr>
                <p:cNvPr id="33852" name="Rectangle 72"/>
                <p:cNvSpPr>
                  <a:spLocks noChangeArrowheads="1"/>
                </p:cNvSpPr>
                <p:nvPr/>
              </p:nvSpPr>
              <p:spPr bwMode="auto">
                <a:xfrm>
                  <a:off x="1568" y="3544"/>
                  <a:ext cx="120" cy="104"/>
                </a:xfrm>
                <a:prstGeom prst="rect">
                  <a:avLst/>
                </a:prstGeom>
                <a:solidFill>
                  <a:srgbClr val="9999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>
                    <a:latin typeface="Liberation Sans" charset="0"/>
                  </a:endParaRPr>
                </a:p>
              </p:txBody>
            </p:sp>
            <p:sp>
              <p:nvSpPr>
                <p:cNvPr id="33853" name="Rectangle 73"/>
                <p:cNvSpPr>
                  <a:spLocks noChangeArrowheads="1"/>
                </p:cNvSpPr>
                <p:nvPr/>
              </p:nvSpPr>
              <p:spPr bwMode="auto">
                <a:xfrm>
                  <a:off x="1808" y="3544"/>
                  <a:ext cx="128" cy="104"/>
                </a:xfrm>
                <a:prstGeom prst="rect">
                  <a:avLst/>
                </a:prstGeom>
                <a:solidFill>
                  <a:srgbClr val="9999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>
                    <a:latin typeface="Liberation Sans" charset="0"/>
                  </a:endParaRPr>
                </a:p>
              </p:txBody>
            </p:sp>
          </p:grpSp>
          <p:grpSp>
            <p:nvGrpSpPr>
              <p:cNvPr id="33836" name="Group 77"/>
              <p:cNvGrpSpPr>
                <a:grpSpLocks/>
              </p:cNvGrpSpPr>
              <p:nvPr/>
            </p:nvGrpSpPr>
            <p:grpSpPr bwMode="auto">
              <a:xfrm>
                <a:off x="1248" y="3376"/>
                <a:ext cx="152" cy="152"/>
                <a:chOff x="1248" y="3376"/>
                <a:chExt cx="152" cy="152"/>
              </a:xfrm>
            </p:grpSpPr>
            <p:sp>
              <p:nvSpPr>
                <p:cNvPr id="33847" name="Freeform 75"/>
                <p:cNvSpPr>
                  <a:spLocks/>
                </p:cNvSpPr>
                <p:nvPr/>
              </p:nvSpPr>
              <p:spPr bwMode="auto">
                <a:xfrm>
                  <a:off x="1296" y="3424"/>
                  <a:ext cx="104" cy="104"/>
                </a:xfrm>
                <a:custGeom>
                  <a:avLst/>
                  <a:gdLst>
                    <a:gd name="T0" fmla="*/ 104 w 104"/>
                    <a:gd name="T1" fmla="*/ 104 h 104"/>
                    <a:gd name="T2" fmla="*/ 0 w 104"/>
                    <a:gd name="T3" fmla="*/ 56 h 104"/>
                    <a:gd name="T4" fmla="*/ 32 w 104"/>
                    <a:gd name="T5" fmla="*/ 32 h 104"/>
                    <a:gd name="T6" fmla="*/ 56 w 104"/>
                    <a:gd name="T7" fmla="*/ 0 h 104"/>
                    <a:gd name="T8" fmla="*/ 104 w 104"/>
                    <a:gd name="T9" fmla="*/ 10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04"/>
                    <a:gd name="T17" fmla="*/ 104 w 10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04">
                      <a:moveTo>
                        <a:pt x="104" y="104"/>
                      </a:moveTo>
                      <a:lnTo>
                        <a:pt x="0" y="56"/>
                      </a:lnTo>
                      <a:lnTo>
                        <a:pt x="32" y="32"/>
                      </a:lnTo>
                      <a:lnTo>
                        <a:pt x="56" y="0"/>
                      </a:lnTo>
                      <a:lnTo>
                        <a:pt x="104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8" name="Line 76"/>
                <p:cNvSpPr>
                  <a:spLocks noChangeShapeType="1"/>
                </p:cNvSpPr>
                <p:nvPr/>
              </p:nvSpPr>
              <p:spPr bwMode="auto">
                <a:xfrm>
                  <a:off x="1248" y="3376"/>
                  <a:ext cx="80" cy="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37" name="Group 80"/>
              <p:cNvGrpSpPr>
                <a:grpSpLocks/>
              </p:cNvGrpSpPr>
              <p:nvPr/>
            </p:nvGrpSpPr>
            <p:grpSpPr bwMode="auto">
              <a:xfrm>
                <a:off x="1496" y="3376"/>
                <a:ext cx="152" cy="152"/>
                <a:chOff x="1496" y="3376"/>
                <a:chExt cx="152" cy="152"/>
              </a:xfrm>
            </p:grpSpPr>
            <p:sp>
              <p:nvSpPr>
                <p:cNvPr id="33845" name="Freeform 78"/>
                <p:cNvSpPr>
                  <a:spLocks/>
                </p:cNvSpPr>
                <p:nvPr/>
              </p:nvSpPr>
              <p:spPr bwMode="auto">
                <a:xfrm>
                  <a:off x="1544" y="3424"/>
                  <a:ext cx="104" cy="104"/>
                </a:xfrm>
                <a:custGeom>
                  <a:avLst/>
                  <a:gdLst>
                    <a:gd name="T0" fmla="*/ 104 w 104"/>
                    <a:gd name="T1" fmla="*/ 104 h 104"/>
                    <a:gd name="T2" fmla="*/ 0 w 104"/>
                    <a:gd name="T3" fmla="*/ 56 h 104"/>
                    <a:gd name="T4" fmla="*/ 32 w 104"/>
                    <a:gd name="T5" fmla="*/ 32 h 104"/>
                    <a:gd name="T6" fmla="*/ 56 w 104"/>
                    <a:gd name="T7" fmla="*/ 0 h 104"/>
                    <a:gd name="T8" fmla="*/ 104 w 104"/>
                    <a:gd name="T9" fmla="*/ 10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04"/>
                    <a:gd name="T17" fmla="*/ 104 w 10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04">
                      <a:moveTo>
                        <a:pt x="104" y="104"/>
                      </a:moveTo>
                      <a:lnTo>
                        <a:pt x="0" y="56"/>
                      </a:lnTo>
                      <a:lnTo>
                        <a:pt x="32" y="32"/>
                      </a:lnTo>
                      <a:lnTo>
                        <a:pt x="56" y="0"/>
                      </a:lnTo>
                      <a:lnTo>
                        <a:pt x="104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6" name="Line 79"/>
                <p:cNvSpPr>
                  <a:spLocks noChangeShapeType="1"/>
                </p:cNvSpPr>
                <p:nvPr/>
              </p:nvSpPr>
              <p:spPr bwMode="auto">
                <a:xfrm>
                  <a:off x="1496" y="3376"/>
                  <a:ext cx="80" cy="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38" name="Group 83"/>
              <p:cNvGrpSpPr>
                <a:grpSpLocks/>
              </p:cNvGrpSpPr>
              <p:nvPr/>
            </p:nvGrpSpPr>
            <p:grpSpPr bwMode="auto">
              <a:xfrm>
                <a:off x="1744" y="3376"/>
                <a:ext cx="152" cy="152"/>
                <a:chOff x="1744" y="3376"/>
                <a:chExt cx="152" cy="152"/>
              </a:xfrm>
            </p:grpSpPr>
            <p:sp>
              <p:nvSpPr>
                <p:cNvPr id="33843" name="Freeform 81"/>
                <p:cNvSpPr>
                  <a:spLocks/>
                </p:cNvSpPr>
                <p:nvPr/>
              </p:nvSpPr>
              <p:spPr bwMode="auto">
                <a:xfrm>
                  <a:off x="1792" y="3424"/>
                  <a:ext cx="104" cy="104"/>
                </a:xfrm>
                <a:custGeom>
                  <a:avLst/>
                  <a:gdLst>
                    <a:gd name="T0" fmla="*/ 104 w 104"/>
                    <a:gd name="T1" fmla="*/ 104 h 104"/>
                    <a:gd name="T2" fmla="*/ 0 w 104"/>
                    <a:gd name="T3" fmla="*/ 56 h 104"/>
                    <a:gd name="T4" fmla="*/ 32 w 104"/>
                    <a:gd name="T5" fmla="*/ 32 h 104"/>
                    <a:gd name="T6" fmla="*/ 56 w 104"/>
                    <a:gd name="T7" fmla="*/ 0 h 104"/>
                    <a:gd name="T8" fmla="*/ 104 w 104"/>
                    <a:gd name="T9" fmla="*/ 10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04"/>
                    <a:gd name="T17" fmla="*/ 104 w 10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04">
                      <a:moveTo>
                        <a:pt x="104" y="104"/>
                      </a:moveTo>
                      <a:lnTo>
                        <a:pt x="0" y="56"/>
                      </a:lnTo>
                      <a:lnTo>
                        <a:pt x="32" y="32"/>
                      </a:lnTo>
                      <a:lnTo>
                        <a:pt x="56" y="0"/>
                      </a:lnTo>
                      <a:lnTo>
                        <a:pt x="104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4" name="Line 82"/>
                <p:cNvSpPr>
                  <a:spLocks noChangeShapeType="1"/>
                </p:cNvSpPr>
                <p:nvPr/>
              </p:nvSpPr>
              <p:spPr bwMode="auto">
                <a:xfrm>
                  <a:off x="1744" y="3376"/>
                  <a:ext cx="80" cy="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39" name="Group 86"/>
              <p:cNvGrpSpPr>
                <a:grpSpLocks/>
              </p:cNvGrpSpPr>
              <p:nvPr/>
            </p:nvGrpSpPr>
            <p:grpSpPr bwMode="auto">
              <a:xfrm>
                <a:off x="1000" y="3376"/>
                <a:ext cx="152" cy="152"/>
                <a:chOff x="1000" y="3376"/>
                <a:chExt cx="152" cy="152"/>
              </a:xfrm>
            </p:grpSpPr>
            <p:sp>
              <p:nvSpPr>
                <p:cNvPr id="33841" name="Freeform 84"/>
                <p:cNvSpPr>
                  <a:spLocks/>
                </p:cNvSpPr>
                <p:nvPr/>
              </p:nvSpPr>
              <p:spPr bwMode="auto">
                <a:xfrm>
                  <a:off x="1048" y="3424"/>
                  <a:ext cx="104" cy="104"/>
                </a:xfrm>
                <a:custGeom>
                  <a:avLst/>
                  <a:gdLst>
                    <a:gd name="T0" fmla="*/ 104 w 104"/>
                    <a:gd name="T1" fmla="*/ 104 h 104"/>
                    <a:gd name="T2" fmla="*/ 0 w 104"/>
                    <a:gd name="T3" fmla="*/ 56 h 104"/>
                    <a:gd name="T4" fmla="*/ 32 w 104"/>
                    <a:gd name="T5" fmla="*/ 32 h 104"/>
                    <a:gd name="T6" fmla="*/ 56 w 104"/>
                    <a:gd name="T7" fmla="*/ 0 h 104"/>
                    <a:gd name="T8" fmla="*/ 104 w 104"/>
                    <a:gd name="T9" fmla="*/ 10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04"/>
                    <a:gd name="T17" fmla="*/ 104 w 10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04">
                      <a:moveTo>
                        <a:pt x="104" y="104"/>
                      </a:moveTo>
                      <a:lnTo>
                        <a:pt x="0" y="56"/>
                      </a:lnTo>
                      <a:lnTo>
                        <a:pt x="32" y="32"/>
                      </a:lnTo>
                      <a:lnTo>
                        <a:pt x="56" y="0"/>
                      </a:lnTo>
                      <a:lnTo>
                        <a:pt x="104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2" name="Line 85"/>
                <p:cNvSpPr>
                  <a:spLocks noChangeShapeType="1"/>
                </p:cNvSpPr>
                <p:nvPr/>
              </p:nvSpPr>
              <p:spPr bwMode="auto">
                <a:xfrm>
                  <a:off x="1000" y="3376"/>
                  <a:ext cx="80" cy="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840" name="Rectangle 87"/>
              <p:cNvSpPr>
                <a:spLocks noChangeArrowheads="1"/>
              </p:cNvSpPr>
              <p:nvPr/>
            </p:nvSpPr>
            <p:spPr bwMode="auto">
              <a:xfrm>
                <a:off x="1204" y="3706"/>
                <a:ext cx="57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i="0">
                    <a:solidFill>
                      <a:srgbClr val="000000"/>
                    </a:solidFill>
                    <a:latin typeface="Liberation Sans" charset="0"/>
                  </a:rPr>
                  <a:t>silicon</a:t>
                </a:r>
                <a:endParaRPr lang="en-US">
                  <a:latin typeface="Liberation Sans" charset="0"/>
                </a:endParaRPr>
              </a:p>
            </p:txBody>
          </p:sp>
        </p:grpSp>
      </p:grpSp>
      <p:sp>
        <p:nvSpPr>
          <p:cNvPr id="33796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Liberation Sans" charset="0"/>
              </a:rPr>
              <a:t>Processing Using Diffusion</a:t>
            </a:r>
          </a:p>
        </p:txBody>
      </p:sp>
      <p:grpSp>
        <p:nvGrpSpPr>
          <p:cNvPr id="33797" name="Group 30"/>
          <p:cNvGrpSpPr>
            <a:grpSpLocks/>
          </p:cNvGrpSpPr>
          <p:nvPr/>
        </p:nvGrpSpPr>
        <p:grpSpPr bwMode="auto">
          <a:xfrm>
            <a:off x="3746500" y="1541463"/>
            <a:ext cx="4076700" cy="4657725"/>
            <a:chOff x="2360" y="1042"/>
            <a:chExt cx="2568" cy="2934"/>
          </a:xfrm>
        </p:grpSpPr>
        <p:sp>
          <p:nvSpPr>
            <p:cNvPr id="33823" name="Rectangle 23"/>
            <p:cNvSpPr>
              <a:spLocks noChangeArrowheads="1"/>
            </p:cNvSpPr>
            <p:nvPr/>
          </p:nvSpPr>
          <p:spPr bwMode="auto">
            <a:xfrm>
              <a:off x="3328" y="1112"/>
              <a:ext cx="640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Liberation Sans" charset="0"/>
              </a:endParaRPr>
            </a:p>
          </p:txBody>
        </p:sp>
        <p:pic>
          <p:nvPicPr>
            <p:cNvPr id="33824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1264"/>
              <a:ext cx="2568" cy="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5" name="Rectangle 17"/>
            <p:cNvSpPr>
              <a:spLocks noChangeArrowheads="1"/>
            </p:cNvSpPr>
            <p:nvPr/>
          </p:nvSpPr>
          <p:spPr bwMode="auto">
            <a:xfrm>
              <a:off x="2464" y="1888"/>
              <a:ext cx="2361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Liberation Sans" charset="0"/>
                </a:rPr>
                <a:t> magnified image of a computer chip </a:t>
              </a:r>
              <a:endParaRPr lang="en-US">
                <a:latin typeface="Liberation Sans" charset="0"/>
              </a:endParaRPr>
            </a:p>
          </p:txBody>
        </p:sp>
        <p:grpSp>
          <p:nvGrpSpPr>
            <p:cNvPr id="33826" name="Group 22"/>
            <p:cNvGrpSpPr>
              <a:grpSpLocks/>
            </p:cNvGrpSpPr>
            <p:nvPr/>
          </p:nvGrpSpPr>
          <p:grpSpPr bwMode="auto">
            <a:xfrm>
              <a:off x="2408" y="1144"/>
              <a:ext cx="2472" cy="112"/>
              <a:chOff x="2400" y="1144"/>
              <a:chExt cx="2472" cy="112"/>
            </a:xfrm>
          </p:grpSpPr>
          <p:sp>
            <p:nvSpPr>
              <p:cNvPr id="33830" name="Freeform 19"/>
              <p:cNvSpPr>
                <a:spLocks/>
              </p:cNvSpPr>
              <p:nvPr/>
            </p:nvSpPr>
            <p:spPr bwMode="auto">
              <a:xfrm>
                <a:off x="2400" y="1144"/>
                <a:ext cx="88" cy="112"/>
              </a:xfrm>
              <a:custGeom>
                <a:avLst/>
                <a:gdLst>
                  <a:gd name="T0" fmla="*/ 0 w 88"/>
                  <a:gd name="T1" fmla="*/ 56 h 112"/>
                  <a:gd name="T2" fmla="*/ 88 w 88"/>
                  <a:gd name="T3" fmla="*/ 0 h 112"/>
                  <a:gd name="T4" fmla="*/ 56 w 88"/>
                  <a:gd name="T5" fmla="*/ 56 h 112"/>
                  <a:gd name="T6" fmla="*/ 88 w 88"/>
                  <a:gd name="T7" fmla="*/ 112 h 112"/>
                  <a:gd name="T8" fmla="*/ 0 w 88"/>
                  <a:gd name="T9" fmla="*/ 56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12"/>
                  <a:gd name="T17" fmla="*/ 88 w 8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12">
                    <a:moveTo>
                      <a:pt x="0" y="56"/>
                    </a:moveTo>
                    <a:lnTo>
                      <a:pt x="88" y="0"/>
                    </a:lnTo>
                    <a:lnTo>
                      <a:pt x="56" y="56"/>
                    </a:lnTo>
                    <a:lnTo>
                      <a:pt x="88" y="112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1" name="Freeform 20"/>
              <p:cNvSpPr>
                <a:spLocks/>
              </p:cNvSpPr>
              <p:nvPr/>
            </p:nvSpPr>
            <p:spPr bwMode="auto">
              <a:xfrm>
                <a:off x="4784" y="1144"/>
                <a:ext cx="88" cy="112"/>
              </a:xfrm>
              <a:custGeom>
                <a:avLst/>
                <a:gdLst>
                  <a:gd name="T0" fmla="*/ 88 w 88"/>
                  <a:gd name="T1" fmla="*/ 56 h 112"/>
                  <a:gd name="T2" fmla="*/ 0 w 88"/>
                  <a:gd name="T3" fmla="*/ 112 h 112"/>
                  <a:gd name="T4" fmla="*/ 32 w 88"/>
                  <a:gd name="T5" fmla="*/ 56 h 112"/>
                  <a:gd name="T6" fmla="*/ 0 w 88"/>
                  <a:gd name="T7" fmla="*/ 0 h 112"/>
                  <a:gd name="T8" fmla="*/ 88 w 88"/>
                  <a:gd name="T9" fmla="*/ 56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12"/>
                  <a:gd name="T17" fmla="*/ 88 w 8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12">
                    <a:moveTo>
                      <a:pt x="88" y="56"/>
                    </a:moveTo>
                    <a:lnTo>
                      <a:pt x="0" y="112"/>
                    </a:lnTo>
                    <a:lnTo>
                      <a:pt x="32" y="56"/>
                    </a:lnTo>
                    <a:lnTo>
                      <a:pt x="0" y="0"/>
                    </a:lnTo>
                    <a:lnTo>
                      <a:pt x="88" y="56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2" name="Line 21"/>
              <p:cNvSpPr>
                <a:spLocks noChangeShapeType="1"/>
              </p:cNvSpPr>
              <p:nvPr/>
            </p:nvSpPr>
            <p:spPr bwMode="auto">
              <a:xfrm>
                <a:off x="2456" y="1200"/>
                <a:ext cx="236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27" name="Rectangle 24"/>
            <p:cNvSpPr>
              <a:spLocks noChangeArrowheads="1"/>
            </p:cNvSpPr>
            <p:nvPr/>
          </p:nvSpPr>
          <p:spPr bwMode="auto">
            <a:xfrm>
              <a:off x="3277" y="1042"/>
              <a:ext cx="669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i="0">
                  <a:solidFill>
                    <a:srgbClr val="000000"/>
                  </a:solidFill>
                  <a:latin typeface="Liberation Sans" charset="0"/>
                </a:rPr>
                <a:t> 0.5</a:t>
              </a:r>
              <a:r>
                <a:rPr lang="en-US" sz="1000" i="0">
                  <a:solidFill>
                    <a:srgbClr val="000000"/>
                  </a:solidFill>
                  <a:latin typeface="Liberation Sans" charset="0"/>
                </a:rPr>
                <a:t> </a:t>
              </a:r>
              <a:r>
                <a:rPr lang="en-US" i="0">
                  <a:solidFill>
                    <a:srgbClr val="000000"/>
                  </a:solidFill>
                  <a:latin typeface="Liberation Sans" charset="0"/>
                </a:rPr>
                <a:t>mm 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33828" name="Rectangle 26"/>
            <p:cNvSpPr>
              <a:spLocks noChangeArrowheads="1"/>
            </p:cNvSpPr>
            <p:nvPr/>
          </p:nvSpPr>
          <p:spPr bwMode="auto">
            <a:xfrm>
              <a:off x="2876" y="2824"/>
              <a:ext cx="1537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Liberation Sans" charset="0"/>
                </a:rPr>
                <a:t> light regions:  Si atoms </a:t>
              </a:r>
              <a:endParaRPr lang="en-US">
                <a:latin typeface="Liberation Sans" charset="0"/>
              </a:endParaRPr>
            </a:p>
          </p:txBody>
        </p:sp>
        <p:sp>
          <p:nvSpPr>
            <p:cNvPr id="33829" name="Rectangle 28"/>
            <p:cNvSpPr>
              <a:spLocks noChangeArrowheads="1"/>
            </p:cNvSpPr>
            <p:nvPr/>
          </p:nvSpPr>
          <p:spPr bwMode="auto">
            <a:xfrm>
              <a:off x="2876" y="3688"/>
              <a:ext cx="1537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Liberation Sans" charset="0"/>
                </a:rPr>
                <a:t> light regions:  Al atoms </a:t>
              </a:r>
              <a:endParaRPr lang="en-US">
                <a:latin typeface="Liberation Sans" charset="0"/>
              </a:endParaRPr>
            </a:p>
          </p:txBody>
        </p:sp>
      </p:grpSp>
      <p:grpSp>
        <p:nvGrpSpPr>
          <p:cNvPr id="11" name="Group 93"/>
          <p:cNvGrpSpPr>
            <a:grpSpLocks/>
          </p:cNvGrpSpPr>
          <p:nvPr/>
        </p:nvGrpSpPr>
        <p:grpSpPr bwMode="auto">
          <a:xfrm>
            <a:off x="685800" y="3670300"/>
            <a:ext cx="1676400" cy="609600"/>
            <a:chOff x="432" y="2312"/>
            <a:chExt cx="1056" cy="384"/>
          </a:xfrm>
        </p:grpSpPr>
        <p:sp>
          <p:nvSpPr>
            <p:cNvPr id="33821" name="Rectangle 5"/>
            <p:cNvSpPr>
              <a:spLocks noChangeArrowheads="1"/>
            </p:cNvSpPr>
            <p:nvPr/>
          </p:nvSpPr>
          <p:spPr bwMode="auto">
            <a:xfrm>
              <a:off x="432" y="2440"/>
              <a:ext cx="8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solidFill>
                    <a:schemeClr val="tx2"/>
                  </a:solidFill>
                  <a:latin typeface="Liberation Sans" charset="0"/>
                </a:rPr>
                <a:t>2. Heat it.</a:t>
              </a:r>
            </a:p>
          </p:txBody>
        </p:sp>
        <p:sp>
          <p:nvSpPr>
            <p:cNvPr id="33822" name="Line 7"/>
            <p:cNvSpPr>
              <a:spLocks noChangeShapeType="1"/>
            </p:cNvSpPr>
            <p:nvPr/>
          </p:nvSpPr>
          <p:spPr bwMode="auto">
            <a:xfrm>
              <a:off x="1488" y="2312"/>
              <a:ext cx="0" cy="38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92"/>
          <p:cNvGrpSpPr>
            <a:grpSpLocks/>
          </p:cNvGrpSpPr>
          <p:nvPr/>
        </p:nvGrpSpPr>
        <p:grpSpPr bwMode="auto">
          <a:xfrm>
            <a:off x="685800" y="2032000"/>
            <a:ext cx="2895600" cy="1762125"/>
            <a:chOff x="432" y="1280"/>
            <a:chExt cx="1824" cy="1110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432" y="1280"/>
              <a:ext cx="16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i="0">
                  <a:latin typeface="Liberation Sans" charset="0"/>
                </a:rPr>
                <a:t>1. Deposit </a:t>
              </a:r>
              <a:r>
                <a:rPr lang="en-US" sz="2000" i="0">
                  <a:solidFill>
                    <a:schemeClr val="accent2"/>
                  </a:solidFill>
                  <a:latin typeface="Liberation Sans" charset="0"/>
                </a:rPr>
                <a:t>P</a:t>
              </a:r>
              <a:r>
                <a:rPr lang="en-US" sz="2000" i="0">
                  <a:latin typeface="Liberation Sans" charset="0"/>
                </a:rPr>
                <a:t> rich</a:t>
              </a:r>
            </a:p>
            <a:p>
              <a:r>
                <a:rPr lang="en-US" sz="2000" i="0">
                  <a:latin typeface="Liberation Sans" charset="0"/>
                </a:rPr>
                <a:t>      layers on surface.</a:t>
              </a:r>
            </a:p>
          </p:txBody>
        </p:sp>
        <p:grpSp>
          <p:nvGrpSpPr>
            <p:cNvPr id="33802" name="Group 91"/>
            <p:cNvGrpSpPr>
              <a:grpSpLocks/>
            </p:cNvGrpSpPr>
            <p:nvPr/>
          </p:nvGrpSpPr>
          <p:grpSpPr bwMode="auto">
            <a:xfrm>
              <a:off x="776" y="1734"/>
              <a:ext cx="1480" cy="656"/>
              <a:chOff x="776" y="1734"/>
              <a:chExt cx="1480" cy="656"/>
            </a:xfrm>
          </p:grpSpPr>
          <p:grpSp>
            <p:nvGrpSpPr>
              <p:cNvPr id="33803" name="Group 40"/>
              <p:cNvGrpSpPr>
                <a:grpSpLocks/>
              </p:cNvGrpSpPr>
              <p:nvPr/>
            </p:nvGrpSpPr>
            <p:grpSpPr bwMode="auto">
              <a:xfrm>
                <a:off x="1144" y="1734"/>
                <a:ext cx="160" cy="160"/>
                <a:chOff x="1144" y="1734"/>
                <a:chExt cx="160" cy="160"/>
              </a:xfrm>
            </p:grpSpPr>
            <p:sp>
              <p:nvSpPr>
                <p:cNvPr id="33819" name="Freeform 38"/>
                <p:cNvSpPr>
                  <a:spLocks/>
                </p:cNvSpPr>
                <p:nvPr/>
              </p:nvSpPr>
              <p:spPr bwMode="auto">
                <a:xfrm>
                  <a:off x="1200" y="1790"/>
                  <a:ext cx="104" cy="104"/>
                </a:xfrm>
                <a:custGeom>
                  <a:avLst/>
                  <a:gdLst>
                    <a:gd name="T0" fmla="*/ 104 w 104"/>
                    <a:gd name="T1" fmla="*/ 104 h 104"/>
                    <a:gd name="T2" fmla="*/ 0 w 104"/>
                    <a:gd name="T3" fmla="*/ 56 h 104"/>
                    <a:gd name="T4" fmla="*/ 32 w 104"/>
                    <a:gd name="T5" fmla="*/ 32 h 104"/>
                    <a:gd name="T6" fmla="*/ 56 w 104"/>
                    <a:gd name="T7" fmla="*/ 0 h 104"/>
                    <a:gd name="T8" fmla="*/ 104 w 104"/>
                    <a:gd name="T9" fmla="*/ 10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04"/>
                    <a:gd name="T17" fmla="*/ 104 w 10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04">
                      <a:moveTo>
                        <a:pt x="104" y="104"/>
                      </a:moveTo>
                      <a:lnTo>
                        <a:pt x="0" y="56"/>
                      </a:lnTo>
                      <a:lnTo>
                        <a:pt x="32" y="32"/>
                      </a:lnTo>
                      <a:lnTo>
                        <a:pt x="56" y="0"/>
                      </a:lnTo>
                      <a:lnTo>
                        <a:pt x="104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0" name="Line 39"/>
                <p:cNvSpPr>
                  <a:spLocks noChangeShapeType="1"/>
                </p:cNvSpPr>
                <p:nvPr/>
              </p:nvSpPr>
              <p:spPr bwMode="auto">
                <a:xfrm>
                  <a:off x="1144" y="1734"/>
                  <a:ext cx="88" cy="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04" name="Group 43"/>
              <p:cNvGrpSpPr>
                <a:grpSpLocks/>
              </p:cNvGrpSpPr>
              <p:nvPr/>
            </p:nvGrpSpPr>
            <p:grpSpPr bwMode="auto">
              <a:xfrm>
                <a:off x="1392" y="1734"/>
                <a:ext cx="160" cy="160"/>
                <a:chOff x="1392" y="1734"/>
                <a:chExt cx="160" cy="160"/>
              </a:xfrm>
            </p:grpSpPr>
            <p:sp>
              <p:nvSpPr>
                <p:cNvPr id="33817" name="Freeform 41"/>
                <p:cNvSpPr>
                  <a:spLocks/>
                </p:cNvSpPr>
                <p:nvPr/>
              </p:nvSpPr>
              <p:spPr bwMode="auto">
                <a:xfrm>
                  <a:off x="1448" y="1790"/>
                  <a:ext cx="104" cy="104"/>
                </a:xfrm>
                <a:custGeom>
                  <a:avLst/>
                  <a:gdLst>
                    <a:gd name="T0" fmla="*/ 104 w 104"/>
                    <a:gd name="T1" fmla="*/ 104 h 104"/>
                    <a:gd name="T2" fmla="*/ 0 w 104"/>
                    <a:gd name="T3" fmla="*/ 56 h 104"/>
                    <a:gd name="T4" fmla="*/ 32 w 104"/>
                    <a:gd name="T5" fmla="*/ 32 h 104"/>
                    <a:gd name="T6" fmla="*/ 56 w 104"/>
                    <a:gd name="T7" fmla="*/ 0 h 104"/>
                    <a:gd name="T8" fmla="*/ 104 w 104"/>
                    <a:gd name="T9" fmla="*/ 10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04"/>
                    <a:gd name="T17" fmla="*/ 104 w 10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04">
                      <a:moveTo>
                        <a:pt x="104" y="104"/>
                      </a:moveTo>
                      <a:lnTo>
                        <a:pt x="0" y="56"/>
                      </a:lnTo>
                      <a:lnTo>
                        <a:pt x="32" y="32"/>
                      </a:lnTo>
                      <a:lnTo>
                        <a:pt x="56" y="0"/>
                      </a:lnTo>
                      <a:lnTo>
                        <a:pt x="104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8" name="Line 42"/>
                <p:cNvSpPr>
                  <a:spLocks noChangeShapeType="1"/>
                </p:cNvSpPr>
                <p:nvPr/>
              </p:nvSpPr>
              <p:spPr bwMode="auto">
                <a:xfrm>
                  <a:off x="1392" y="1734"/>
                  <a:ext cx="88" cy="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05" name="Group 46"/>
              <p:cNvGrpSpPr>
                <a:grpSpLocks/>
              </p:cNvGrpSpPr>
              <p:nvPr/>
            </p:nvGrpSpPr>
            <p:grpSpPr bwMode="auto">
              <a:xfrm>
                <a:off x="1640" y="1734"/>
                <a:ext cx="160" cy="160"/>
                <a:chOff x="1640" y="1734"/>
                <a:chExt cx="160" cy="160"/>
              </a:xfrm>
            </p:grpSpPr>
            <p:sp>
              <p:nvSpPr>
                <p:cNvPr id="33815" name="Freeform 44"/>
                <p:cNvSpPr>
                  <a:spLocks/>
                </p:cNvSpPr>
                <p:nvPr/>
              </p:nvSpPr>
              <p:spPr bwMode="auto">
                <a:xfrm>
                  <a:off x="1696" y="1790"/>
                  <a:ext cx="104" cy="104"/>
                </a:xfrm>
                <a:custGeom>
                  <a:avLst/>
                  <a:gdLst>
                    <a:gd name="T0" fmla="*/ 104 w 104"/>
                    <a:gd name="T1" fmla="*/ 104 h 104"/>
                    <a:gd name="T2" fmla="*/ 0 w 104"/>
                    <a:gd name="T3" fmla="*/ 56 h 104"/>
                    <a:gd name="T4" fmla="*/ 32 w 104"/>
                    <a:gd name="T5" fmla="*/ 32 h 104"/>
                    <a:gd name="T6" fmla="*/ 56 w 104"/>
                    <a:gd name="T7" fmla="*/ 0 h 104"/>
                    <a:gd name="T8" fmla="*/ 104 w 104"/>
                    <a:gd name="T9" fmla="*/ 10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04"/>
                    <a:gd name="T17" fmla="*/ 104 w 10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04">
                      <a:moveTo>
                        <a:pt x="104" y="104"/>
                      </a:moveTo>
                      <a:lnTo>
                        <a:pt x="0" y="56"/>
                      </a:lnTo>
                      <a:lnTo>
                        <a:pt x="32" y="32"/>
                      </a:lnTo>
                      <a:lnTo>
                        <a:pt x="56" y="0"/>
                      </a:lnTo>
                      <a:lnTo>
                        <a:pt x="104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6" name="Line 45"/>
                <p:cNvSpPr>
                  <a:spLocks noChangeShapeType="1"/>
                </p:cNvSpPr>
                <p:nvPr/>
              </p:nvSpPr>
              <p:spPr bwMode="auto">
                <a:xfrm>
                  <a:off x="1640" y="1734"/>
                  <a:ext cx="88" cy="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06" name="Group 49"/>
              <p:cNvGrpSpPr>
                <a:grpSpLocks/>
              </p:cNvGrpSpPr>
              <p:nvPr/>
            </p:nvGrpSpPr>
            <p:grpSpPr bwMode="auto">
              <a:xfrm>
                <a:off x="896" y="1734"/>
                <a:ext cx="160" cy="160"/>
                <a:chOff x="896" y="1734"/>
                <a:chExt cx="160" cy="160"/>
              </a:xfrm>
            </p:grpSpPr>
            <p:sp>
              <p:nvSpPr>
                <p:cNvPr id="33813" name="Freeform 47"/>
                <p:cNvSpPr>
                  <a:spLocks/>
                </p:cNvSpPr>
                <p:nvPr/>
              </p:nvSpPr>
              <p:spPr bwMode="auto">
                <a:xfrm>
                  <a:off x="952" y="1790"/>
                  <a:ext cx="104" cy="104"/>
                </a:xfrm>
                <a:custGeom>
                  <a:avLst/>
                  <a:gdLst>
                    <a:gd name="T0" fmla="*/ 104 w 104"/>
                    <a:gd name="T1" fmla="*/ 104 h 104"/>
                    <a:gd name="T2" fmla="*/ 0 w 104"/>
                    <a:gd name="T3" fmla="*/ 56 h 104"/>
                    <a:gd name="T4" fmla="*/ 32 w 104"/>
                    <a:gd name="T5" fmla="*/ 32 h 104"/>
                    <a:gd name="T6" fmla="*/ 56 w 104"/>
                    <a:gd name="T7" fmla="*/ 0 h 104"/>
                    <a:gd name="T8" fmla="*/ 104 w 104"/>
                    <a:gd name="T9" fmla="*/ 10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04"/>
                    <a:gd name="T17" fmla="*/ 104 w 10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04">
                      <a:moveTo>
                        <a:pt x="104" y="104"/>
                      </a:moveTo>
                      <a:lnTo>
                        <a:pt x="0" y="56"/>
                      </a:lnTo>
                      <a:lnTo>
                        <a:pt x="32" y="32"/>
                      </a:lnTo>
                      <a:lnTo>
                        <a:pt x="56" y="0"/>
                      </a:lnTo>
                      <a:lnTo>
                        <a:pt x="104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4" name="Line 48"/>
                <p:cNvSpPr>
                  <a:spLocks noChangeShapeType="1"/>
                </p:cNvSpPr>
                <p:nvPr/>
              </p:nvSpPr>
              <p:spPr bwMode="auto">
                <a:xfrm>
                  <a:off x="896" y="1734"/>
                  <a:ext cx="88" cy="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807" name="Rectangle 53"/>
              <p:cNvSpPr>
                <a:spLocks noChangeArrowheads="1"/>
              </p:cNvSpPr>
              <p:nvPr/>
            </p:nvSpPr>
            <p:spPr bwMode="auto">
              <a:xfrm>
                <a:off x="776" y="1934"/>
                <a:ext cx="1480" cy="456"/>
              </a:xfrm>
              <a:prstGeom prst="rect">
                <a:avLst/>
              </a:prstGeom>
              <a:solidFill>
                <a:srgbClr val="9999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>
                  <a:latin typeface="Liberation Sans" charset="0"/>
                </a:endParaRPr>
              </a:p>
            </p:txBody>
          </p:sp>
          <p:sp>
            <p:nvSpPr>
              <p:cNvPr id="33808" name="Rectangle 58"/>
              <p:cNvSpPr>
                <a:spLocks noChangeArrowheads="1"/>
              </p:cNvSpPr>
              <p:nvPr/>
            </p:nvSpPr>
            <p:spPr bwMode="auto">
              <a:xfrm>
                <a:off x="1188" y="2074"/>
                <a:ext cx="5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i="0">
                    <a:solidFill>
                      <a:srgbClr val="000000"/>
                    </a:solidFill>
                    <a:latin typeface="Liberation Sans" charset="0"/>
                  </a:rPr>
                  <a:t>silicon</a:t>
                </a:r>
                <a:endParaRPr lang="en-US">
                  <a:latin typeface="Liberation Sans" charset="0"/>
                </a:endParaRPr>
              </a:p>
            </p:txBody>
          </p:sp>
          <p:sp>
            <p:nvSpPr>
              <p:cNvPr id="33809" name="Line 60"/>
              <p:cNvSpPr>
                <a:spLocks noChangeShapeType="1"/>
              </p:cNvSpPr>
              <p:nvPr/>
            </p:nvSpPr>
            <p:spPr bwMode="auto">
              <a:xfrm>
                <a:off x="1243" y="1922"/>
                <a:ext cx="123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0" name="Line 62"/>
              <p:cNvSpPr>
                <a:spLocks noChangeShapeType="1"/>
              </p:cNvSpPr>
              <p:nvPr/>
            </p:nvSpPr>
            <p:spPr bwMode="auto">
              <a:xfrm>
                <a:off x="1493" y="1923"/>
                <a:ext cx="123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1" name="Line 64"/>
              <p:cNvSpPr>
                <a:spLocks noChangeShapeType="1"/>
              </p:cNvSpPr>
              <p:nvPr/>
            </p:nvSpPr>
            <p:spPr bwMode="auto">
              <a:xfrm>
                <a:off x="1744" y="1923"/>
                <a:ext cx="123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2" name="Line 66"/>
              <p:cNvSpPr>
                <a:spLocks noChangeShapeType="1"/>
              </p:cNvSpPr>
              <p:nvPr/>
            </p:nvSpPr>
            <p:spPr bwMode="auto">
              <a:xfrm>
                <a:off x="993" y="1924"/>
                <a:ext cx="123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800" name="Rectangle 94"/>
          <p:cNvSpPr>
            <a:spLocks noChangeArrowheads="1"/>
          </p:cNvSpPr>
          <p:nvPr/>
        </p:nvSpPr>
        <p:spPr bwMode="auto">
          <a:xfrm>
            <a:off x="4252913" y="6205538"/>
            <a:ext cx="3189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Liberation Sans" charset="0"/>
              </a:rPr>
              <a:t>Adapted from Figure 18.27, </a:t>
            </a:r>
            <a:r>
              <a:rPr lang="en-US" sz="1200">
                <a:solidFill>
                  <a:srgbClr val="000000"/>
                </a:solidFill>
                <a:latin typeface="Liberation Sans" charset="0"/>
              </a:rPr>
              <a:t>Callister &amp; Rethwisch 9e.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1.0.2296"/>
  <p:tag name="PPTVERSION" val="14"/>
  <p:tag name="TPOS" val="2"/>
</p:tagLst>
</file>

<file path=ppt/theme/theme1.xml><?xml version="1.0" encoding="utf-8"?>
<a:theme xmlns:a="http://schemas.openxmlformats.org/drawingml/2006/main" name="1_Chapter_06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hapter_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lnDef>
  </a:objectDefaults>
  <a:extraClrSchemeLst>
    <a:extraClrScheme>
      <a:clrScheme name="1_Chapter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pter_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pter_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pter_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pter_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pter_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pter_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Chapt_19_7th_Ed</Template>
  <TotalTime>5182</TotalTime>
  <Words>1321</Words>
  <Application>Microsoft Office PowerPoint</Application>
  <PresentationFormat>On-screen Show (4:3)</PresentationFormat>
  <Paragraphs>352</Paragraphs>
  <Slides>28</Slides>
  <Notes>27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MS PGothic</vt:lpstr>
      <vt:lpstr>Arial</vt:lpstr>
      <vt:lpstr>Liberation Sans</vt:lpstr>
      <vt:lpstr>Liberation Serif</vt:lpstr>
      <vt:lpstr>Symbol</vt:lpstr>
      <vt:lpstr>Times</vt:lpstr>
      <vt:lpstr>1_Chapter_06</vt:lpstr>
      <vt:lpstr>Equation</vt:lpstr>
      <vt:lpstr>Chapter 5: Diffusion</vt:lpstr>
      <vt:lpstr>Diffusion</vt:lpstr>
      <vt:lpstr>Diffusion</vt:lpstr>
      <vt:lpstr>Diffusion</vt:lpstr>
      <vt:lpstr>Diffusion Mechanisms</vt:lpstr>
      <vt:lpstr>Diffusion Simulation</vt:lpstr>
      <vt:lpstr>Diffusion Mechanisms</vt:lpstr>
      <vt:lpstr>Processing Using Diffusion</vt:lpstr>
      <vt:lpstr>Processing Using Diffusion</vt:lpstr>
      <vt:lpstr>Diffusion</vt:lpstr>
      <vt:lpstr>Steady-State Diffusion</vt:lpstr>
      <vt:lpstr>Example: Chemical Protective Clothing (CPC)</vt:lpstr>
      <vt:lpstr>Example (cont).</vt:lpstr>
      <vt:lpstr>Diffusion and Temperature</vt:lpstr>
      <vt:lpstr>Diffusion and Temperature</vt:lpstr>
      <vt:lpstr>PowerPoint Presentation</vt:lpstr>
      <vt:lpstr>Example (cont.)</vt:lpstr>
      <vt:lpstr>Non-steady State Diffusion</vt:lpstr>
      <vt:lpstr>VMSE: Screenshot of Diffusion Computations &amp; Data Plots</vt:lpstr>
      <vt:lpstr>Non-steady State Diffusion</vt:lpstr>
      <vt:lpstr>Solution:        </vt:lpstr>
      <vt:lpstr>Non-steady State Diffusion</vt:lpstr>
      <vt:lpstr>Solution (cont.):</vt:lpstr>
      <vt:lpstr>Solution (cont.):</vt:lpstr>
      <vt:lpstr>PowerPoint Presentation</vt:lpstr>
      <vt:lpstr>Example: Chemical Protective Clothing (CPC)</vt:lpstr>
      <vt:lpstr>CPC Example (cont.)</vt:lpstr>
      <vt:lpstr>Summary</vt:lpstr>
    </vt:vector>
  </TitlesOfParts>
  <Manager>David G. Rethwisch</Manager>
  <Company>University of Iowa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Diffusion</dc:title>
  <dc:subject>Materials Science and Engineering: An Introduction 9e</dc:subject>
  <dc:creator>William D. Callister, Jr. and David G. Rethwisch</dc:creator>
  <cp:keywords/>
  <dc:description/>
  <cp:lastModifiedBy>Labs</cp:lastModifiedBy>
  <cp:revision>123</cp:revision>
  <dcterms:created xsi:type="dcterms:W3CDTF">2011-08-23T13:35:47Z</dcterms:created>
  <dcterms:modified xsi:type="dcterms:W3CDTF">2019-02-13T18:53:05Z</dcterms:modified>
  <cp:category/>
</cp:coreProperties>
</file>