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9" r:id="rId4"/>
    <p:sldId id="281" r:id="rId5"/>
    <p:sldId id="282" r:id="rId6"/>
    <p:sldId id="283" r:id="rId7"/>
    <p:sldId id="280" r:id="rId8"/>
    <p:sldId id="270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8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398" y="-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D5E28-4403-4AD8-8084-2E3CBB312E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84DFB3-D823-430F-B194-30C470797A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71C70-9FA4-4ACC-8210-4584C775A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1698-1F40-474B-AE86-CDC4F7CCFFF2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95C60-DB55-4108-90B7-52C9D8AB5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21745-C6DF-4EDC-94B9-2961D0F5B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5F8A-C7CA-4383-A47E-59D34DD0F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73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8844A-F43D-41D5-B3B7-9E56CFA97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B84324-D772-41BC-9E59-C1555426D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328CA-0718-4396-A474-5E7DFB219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1698-1F40-474B-AE86-CDC4F7CCFFF2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F7DDA-ABA4-4B4F-AC13-5F7821F54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394DB-9A95-4817-AB24-9428A7EB2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5F8A-C7CA-4383-A47E-59D34DD0F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4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845CF4-56BD-4CB2-948C-F43A125972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2A160B-BD1F-4121-AE13-4E0004E035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B6711-9272-47D2-B010-3341BD3F4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1698-1F40-474B-AE86-CDC4F7CCFFF2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171201-0E3E-447C-99C7-7D17006BC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02A7E8-2A7C-4F39-AE21-DD56C3903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5F8A-C7CA-4383-A47E-59D34DD0F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22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AEAE3-BBA8-4D63-9896-B99B2EF5F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1F814-002C-442D-9F4A-24C353907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241F9-E79F-4C09-AADE-D4FB97A49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1698-1F40-474B-AE86-CDC4F7CCFFF2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72A50-9A1A-4633-ABDB-C2666B773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41A91-58EB-44EF-8C9F-CE50D3490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5F8A-C7CA-4383-A47E-59D34DD0F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6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13EDB-9515-4017-910F-891391BD6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76F850-0A79-4291-B6BB-82AECDD8E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593D13-576E-4936-AB92-6287B1B33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1698-1F40-474B-AE86-CDC4F7CCFFF2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CA706-9CCA-440A-94B3-EB36241AB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F2E02-A668-434E-9640-300FCD450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5F8A-C7CA-4383-A47E-59D34DD0F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86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B136B-09EA-4859-8F3E-5E3530620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70AC7-A323-49B9-819A-A6C9D0DBC0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4EB086-2E87-4753-A836-36C976F7D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646BAD-77A7-49F2-9AC1-163AB2CF2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1698-1F40-474B-AE86-CDC4F7CCFFF2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1F1273-ACFF-4514-BFD9-3CC9FF856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343243-C0C7-48F4-87C5-7F8C07385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5F8A-C7CA-4383-A47E-59D34DD0F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11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D1D9F-13F0-4577-A710-ED34D48E0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7880F-C4E9-4707-93D8-7CAB109E4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46B9EF-C8EB-4BEB-A17D-98DC9728F2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6D6A0F-5CC2-42F2-A77F-C31AB729FC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7F0ADB-99B4-4791-B9BF-79BCD436A8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081F46-93CF-4B3F-8CAA-0A1BA7B4B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1698-1F40-474B-AE86-CDC4F7CCFFF2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A29108-EED5-4AF8-93F3-EEEFE58E2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048599-0F19-41F5-AEB6-AE8637C83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5F8A-C7CA-4383-A47E-59D34DD0F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6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E6F94-6CD8-4AF9-85D8-749F96880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3FAFB6-5853-4175-B485-4BA9A57C6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1698-1F40-474B-AE86-CDC4F7CCFFF2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2063AA-825D-463D-9B39-C33CCB9AF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FF29A5-767D-4B6C-B07C-7EF00667D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5F8A-C7CA-4383-A47E-59D34DD0F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3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517422-9527-4CFE-9B3D-B205805F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1698-1F40-474B-AE86-CDC4F7CCFFF2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B92F90-4D4F-4AA1-B165-DB1C5B1B8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889B08-369F-4CEB-9293-B34B42FC8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5F8A-C7CA-4383-A47E-59D34DD0F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3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84711-545F-4E83-8F1B-5A9B85DD9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BD259-B789-40A7-891C-8967A321A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E7EA0F-FFD3-4D00-A5B1-E5D226B2B9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C1433C-190A-455F-8499-7E3605BE6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1698-1F40-474B-AE86-CDC4F7CCFFF2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9AFD90-9555-414D-9178-907A76C8E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C21084-5685-47CA-9268-C9E0F2B78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5F8A-C7CA-4383-A47E-59D34DD0F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57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EDE09-D6AE-4A28-8F3C-C67921EE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3AD643-1E97-447D-84D1-E697506452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07B1B8-8AF8-4784-9BA6-218BA84803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9F7AD8-C222-4DCE-9EE0-7BB150C78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1698-1F40-474B-AE86-CDC4F7CCFFF2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63BAFE-8DDD-438F-ACEE-F77884BA6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A4A9BC-B183-4C5B-B36A-81FF29E65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5F8A-C7CA-4383-A47E-59D34DD0F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00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3D2552-FCC7-41CA-BEA2-237F105D9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83FD1E-2CED-411F-AF44-500C9717B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E12BB-2076-4680-B57E-B380CD44AB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E1698-1F40-474B-AE86-CDC4F7CCFFF2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9D831-FF83-4DF2-A1D8-E7AED2BE78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4FD730-AD4C-4949-BFAF-EC61C52588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05F8A-C7CA-4383-A47E-59D34DD0F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001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F8A47-5B49-49B5-ABDF-F976A8CF04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Properties of Substance &amp;</a:t>
            </a:r>
            <a:br>
              <a:rPr lang="en-US" dirty="0"/>
            </a:br>
            <a:r>
              <a:rPr lang="en-US" dirty="0"/>
              <a:t>Steady State Energy Equation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BFC038-B0AB-446C-AF2A-F9D7D3E8A9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 Akm Rahman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89E580-04E3-406D-A103-BB83E44129C9}"/>
              </a:ext>
            </a:extLst>
          </p:cNvPr>
          <p:cNvSpPr txBox="1"/>
          <p:nvPr/>
        </p:nvSpPr>
        <p:spPr>
          <a:xfrm>
            <a:off x="440267" y="6265333"/>
            <a:ext cx="5240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CC-BY-NC-SA Copyright by  Prof. Dr. Akm Rahman </a:t>
            </a:r>
          </a:p>
        </p:txBody>
      </p:sp>
    </p:spTree>
    <p:extLst>
      <p:ext uri="{BB962C8B-B14F-4D97-AF65-F5344CB8AC3E}">
        <p14:creationId xmlns:p14="http://schemas.microsoft.com/office/powerpoint/2010/main" val="3339156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97464-CB7D-4EA7-8469-15447DD31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Steady State Process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231D87B-9DCD-4CF9-B4D5-5C4EE6D880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2052" y="2863687"/>
            <a:ext cx="7943850" cy="151447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C70DBF3-1D07-46EC-A206-D46562850B4D}"/>
              </a:ext>
            </a:extLst>
          </p:cNvPr>
          <p:cNvSpPr txBox="1"/>
          <p:nvPr/>
        </p:nvSpPr>
        <p:spPr>
          <a:xfrm>
            <a:off x="1052052" y="1956619"/>
            <a:ext cx="3253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It’s a  Process where-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FD39F7-F32B-4143-8852-4DD9620B52AA}"/>
              </a:ext>
            </a:extLst>
          </p:cNvPr>
          <p:cNvSpPr txBox="1"/>
          <p:nvPr/>
        </p:nvSpPr>
        <p:spPr>
          <a:xfrm>
            <a:off x="1199535" y="4866968"/>
            <a:ext cx="3681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Example: Centrifugal air compressor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7A08113-D726-4D76-A78A-322FB41011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339735"/>
            <a:ext cx="4896465" cy="2427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264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C8330-B0B4-493A-8472-5854871F0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Steady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BF17C-E8A2-4ECC-A14F-646944B5C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4228" y="1796128"/>
            <a:ext cx="6618999" cy="4351338"/>
          </a:xfrm>
        </p:spPr>
        <p:txBody>
          <a:bodyPr/>
          <a:lstStyle/>
          <a:p>
            <a:r>
              <a:rPr lang="en-US" dirty="0"/>
              <a:t>Refrigeration system condenser</a:t>
            </a:r>
          </a:p>
          <a:p>
            <a:r>
              <a:rPr lang="en-US" dirty="0"/>
              <a:t>Heat Exchanger--- For Heat transfer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5AE18F-9732-4654-93BD-159A2943BA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889" y="1954558"/>
            <a:ext cx="5495925" cy="27241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4DACED8-7247-4507-B879-DE3996A36D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1935" y="2951859"/>
            <a:ext cx="6470548" cy="363513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E1C29AF-EF53-49F7-B971-B41C0231D22B}"/>
              </a:ext>
            </a:extLst>
          </p:cNvPr>
          <p:cNvSpPr txBox="1"/>
          <p:nvPr/>
        </p:nvSpPr>
        <p:spPr>
          <a:xfrm>
            <a:off x="838200" y="4815281"/>
            <a:ext cx="3077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R-134 is a Refrigerant</a:t>
            </a:r>
          </a:p>
          <a:p>
            <a:r>
              <a:rPr lang="en-US" dirty="0"/>
              <a:t>Cold water contains cold water</a:t>
            </a:r>
          </a:p>
        </p:txBody>
      </p:sp>
    </p:spTree>
    <p:extLst>
      <p:ext uri="{BB962C8B-B14F-4D97-AF65-F5344CB8AC3E}">
        <p14:creationId xmlns:p14="http://schemas.microsoft.com/office/powerpoint/2010/main" val="1127885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817F-BD17-4006-9BB5-F7F38D265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Heat Exchanger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7ADE9E-4FFB-4CED-8A6D-D39484830F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5025" y="3738086"/>
            <a:ext cx="6181725" cy="1428750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8250CA39-E0C0-4226-BF7F-F08C16756027}"/>
              </a:ext>
            </a:extLst>
          </p:cNvPr>
          <p:cNvGrpSpPr/>
          <p:nvPr/>
        </p:nvGrpSpPr>
        <p:grpSpPr>
          <a:xfrm>
            <a:off x="4062399" y="2414588"/>
            <a:ext cx="3525773" cy="736104"/>
            <a:chOff x="2424099" y="1574602"/>
            <a:chExt cx="3525773" cy="736104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5217C4B-A88C-401B-96F3-08BEE1572119}"/>
                </a:ext>
              </a:extLst>
            </p:cNvPr>
            <p:cNvSpPr txBox="1"/>
            <p:nvPr/>
          </p:nvSpPr>
          <p:spPr>
            <a:xfrm>
              <a:off x="2424099" y="1910596"/>
              <a:ext cx="35257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Total energy in=Total energy out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D3C810C-5438-47E9-8679-16D4B2916E4C}"/>
                </a:ext>
              </a:extLst>
            </p:cNvPr>
            <p:cNvSpPr txBox="1"/>
            <p:nvPr/>
          </p:nvSpPr>
          <p:spPr>
            <a:xfrm>
              <a:off x="2543175" y="1574602"/>
              <a:ext cx="3030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At a steady state condition-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9264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C93F8-5B4A-4447-A5BC-ABA0A53D6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Problem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9D9A882-F723-415D-9814-A226B70D98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7421" y="1490819"/>
            <a:ext cx="6322047" cy="3390083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3B1F120-BFF0-4DA7-896C-9E06EB3E71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1697" y="2857736"/>
            <a:ext cx="6470548" cy="363513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2EA5E46-DEE0-4A5F-808C-CAE9DE7631F3}"/>
              </a:ext>
            </a:extLst>
          </p:cNvPr>
          <p:cNvSpPr txBox="1"/>
          <p:nvPr/>
        </p:nvSpPr>
        <p:spPr>
          <a:xfrm>
            <a:off x="510258" y="5052001"/>
            <a:ext cx="58791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Given , Refrigerant (R-134 ) mi=0.2 kg/s</a:t>
            </a:r>
          </a:p>
          <a:p>
            <a:r>
              <a:rPr lang="en-US" dirty="0"/>
              <a:t>Find, mass flow rate of water..</a:t>
            </a:r>
          </a:p>
          <a:p>
            <a:r>
              <a:rPr lang="en-US" dirty="0"/>
              <a:t>How much water you need to maintain the cooling condition</a:t>
            </a:r>
          </a:p>
          <a:p>
            <a:r>
              <a:rPr lang="en-US" dirty="0"/>
              <a:t>(Cooling from 60 C  to 35 C )?</a:t>
            </a:r>
          </a:p>
        </p:txBody>
      </p:sp>
    </p:spTree>
    <p:extLst>
      <p:ext uri="{BB962C8B-B14F-4D97-AF65-F5344CB8AC3E}">
        <p14:creationId xmlns:p14="http://schemas.microsoft.com/office/powerpoint/2010/main" val="1130527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7A673-BFB9-407B-A15D-409D1ABEE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084" y="237306"/>
            <a:ext cx="10515600" cy="1325563"/>
          </a:xfrm>
        </p:spPr>
        <p:txBody>
          <a:bodyPr/>
          <a:lstStyle/>
          <a:p>
            <a:r>
              <a:rPr lang="en-US" dirty="0"/>
              <a:t>Solution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58057D-105B-4238-A198-9AEFF3714D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205" y="1246870"/>
            <a:ext cx="3837404" cy="255223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855E666-1635-4192-9AF1-0A132E3D33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4006377"/>
            <a:ext cx="7058946" cy="21932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4DE8993-A220-4E9A-AD84-21280B179C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108" y="2011039"/>
            <a:ext cx="6694075" cy="1547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001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269D4-E271-48C4-AC78-1503BB255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much heat is Removed from Refrigerant?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431F0-20CA-4CB3-98B6-32F4BCB28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8167" y="1766358"/>
            <a:ext cx="3823725" cy="4351338"/>
          </a:xfrm>
        </p:spPr>
        <p:txBody>
          <a:bodyPr>
            <a:normAutofit/>
          </a:bodyPr>
          <a:lstStyle/>
          <a:p>
            <a:r>
              <a:rPr lang="en-US" sz="1800" dirty="0"/>
              <a:t>Q=m*h=(kg/s)*(KJ/kg)</a:t>
            </a:r>
          </a:p>
          <a:p>
            <a:pPr lvl="2"/>
            <a:r>
              <a:rPr lang="en-US" sz="1400" dirty="0"/>
              <a:t>=kJ/s= kW</a:t>
            </a:r>
          </a:p>
          <a:p>
            <a:r>
              <a:rPr lang="en-US" sz="1800" dirty="0"/>
              <a:t>It can also be said-</a:t>
            </a:r>
          </a:p>
          <a:p>
            <a:r>
              <a:rPr lang="en-US" sz="1800" dirty="0" err="1"/>
              <a:t>Qr</a:t>
            </a:r>
            <a:r>
              <a:rPr lang="en-US" sz="1800" dirty="0"/>
              <a:t>= </a:t>
            </a:r>
            <a:r>
              <a:rPr lang="en-US" sz="1800" dirty="0" err="1"/>
              <a:t>Qw</a:t>
            </a:r>
            <a:endParaRPr lang="en-US" sz="1800" dirty="0"/>
          </a:p>
          <a:p>
            <a:r>
              <a:rPr lang="en-US" sz="1800" dirty="0"/>
              <a:t>Calculate m</a:t>
            </a:r>
            <a:r>
              <a:rPr lang="en-US" sz="1800" baseline="-25000" dirty="0"/>
              <a:t>w</a:t>
            </a:r>
          </a:p>
          <a:p>
            <a:r>
              <a:rPr lang="en-US" sz="1800" dirty="0"/>
              <a:t>M</a:t>
            </a:r>
            <a:r>
              <a:rPr lang="en-US" sz="1800" baseline="-25000" dirty="0"/>
              <a:t>w </a:t>
            </a:r>
            <a:r>
              <a:rPr lang="en-US" sz="1800" i="1" baseline="-25000" dirty="0"/>
              <a:t>    </a:t>
            </a:r>
            <a:r>
              <a:rPr lang="en-US" sz="1800" dirty="0"/>
              <a:t>Is a design Parameter that indicates- </a:t>
            </a:r>
          </a:p>
          <a:p>
            <a:pPr lvl="1"/>
            <a:r>
              <a:rPr lang="en-US" sz="1400" dirty="0"/>
              <a:t>How many water tubes you need in the condenser</a:t>
            </a:r>
          </a:p>
          <a:p>
            <a:pPr lvl="1"/>
            <a:r>
              <a:rPr lang="en-US" sz="1400" dirty="0"/>
              <a:t>Diameter of the tube</a:t>
            </a:r>
          </a:p>
          <a:p>
            <a:pPr marL="914400" lvl="2" indent="0">
              <a:buNone/>
            </a:pPr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79EA75-B6AB-4612-B655-FE6CABEA41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98" y="1962150"/>
            <a:ext cx="6716270" cy="12327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1CC1668-1792-439F-B673-33A0C2BE0C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34" y="3700462"/>
            <a:ext cx="7017366" cy="167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31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EB789-66D3-4EE9-9263-9B46641C1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 Problem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7496FD-57CC-4E2C-9F17-BC188AA9E0C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8638134" cy="236064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Use R-134A. Re-calculate the water mass flow rate, </a:t>
            </a:r>
          </a:p>
          <a:p>
            <a:pPr marL="0" indent="0">
              <a:buNone/>
            </a:pPr>
            <a:r>
              <a:rPr lang="en-US" dirty="0"/>
              <a:t>   using the following condition</a:t>
            </a:r>
          </a:p>
          <a:p>
            <a:pPr lvl="1"/>
            <a:r>
              <a:rPr lang="en-US" sz="2000" dirty="0" err="1"/>
              <a:t>m</a:t>
            </a:r>
            <a:r>
              <a:rPr lang="en-US" sz="2000" baseline="-25000" dirty="0" err="1"/>
              <a:t>r</a:t>
            </a:r>
            <a:r>
              <a:rPr lang="en-US" sz="2000" dirty="0"/>
              <a:t>=0.3 kg/s, Refrigerant inlet condition, 70 C at 1 MPa</a:t>
            </a:r>
          </a:p>
          <a:p>
            <a:pPr lvl="1"/>
            <a:r>
              <a:rPr lang="en-US" sz="2000" dirty="0"/>
              <a:t>Refrigerant outlet condition, 40 C at .4 MPa.</a:t>
            </a:r>
          </a:p>
          <a:p>
            <a:pPr lvl="1"/>
            <a:r>
              <a:rPr lang="en-US" sz="2000" dirty="0"/>
              <a:t>Water inlet and outlet are 20 C and 30 C, (a) Find water mass flowrate, m</a:t>
            </a:r>
            <a:r>
              <a:rPr lang="en-US" sz="2000" baseline="-25000" dirty="0"/>
              <a:t>w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And (b) Heat removed from the refrigerant in kW.</a:t>
            </a:r>
          </a:p>
        </p:txBody>
      </p:sp>
    </p:spTree>
    <p:extLst>
      <p:ext uri="{BB962C8B-B14F-4D97-AF65-F5344CB8AC3E}">
        <p14:creationId xmlns:p14="http://schemas.microsoft.com/office/powerpoint/2010/main" val="3248688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354F1-ED88-4C91-AC90-5C0A41946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Equation for a control Mass and  </a:t>
            </a:r>
            <a:br>
              <a:rPr lang="en-US" dirty="0"/>
            </a:br>
            <a:r>
              <a:rPr lang="en-US" dirty="0"/>
              <a:t>Control volume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FE86A19-A344-43D2-9088-8B4C9F663F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8738" y="2577358"/>
            <a:ext cx="3162300" cy="45720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75D85AA-0E40-401D-9454-6FFD84FC00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5321" y="3238545"/>
            <a:ext cx="1905000" cy="7524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C808E18-AA9D-4CA1-9A90-5F1517DC0433}"/>
              </a:ext>
            </a:extLst>
          </p:cNvPr>
          <p:cNvSpPr txBox="1"/>
          <p:nvPr/>
        </p:nvSpPr>
        <p:spPr>
          <a:xfrm>
            <a:off x="838200" y="5164018"/>
            <a:ext cx="61767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is a Control Mass Approach, where the quantity is fixed.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about fluid flowing across the control surface?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Or Leaves with an energy per unit mass?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8798CF-0601-4D1C-B475-01E7B16F391F}"/>
              </a:ext>
            </a:extLst>
          </p:cNvPr>
          <p:cNvSpPr txBox="1"/>
          <p:nvPr/>
        </p:nvSpPr>
        <p:spPr>
          <a:xfrm>
            <a:off x="991312" y="1991170"/>
            <a:ext cx="7219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Energy Equation for a control mass , where mass is fixed, can be written as-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0BB87FE-FAE1-44AD-9B6B-EEA1E666EE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6863" y="4313178"/>
            <a:ext cx="2924175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380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46F3B-6B06-4992-828B-92A002959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Pure Substance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24409-77CB-4B80-9AA0-35EEEB142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Homogeneous</a:t>
            </a:r>
          </a:p>
          <a:p>
            <a:r>
              <a:rPr lang="en-US" dirty="0"/>
              <a:t>Invariable chemical composition</a:t>
            </a:r>
          </a:p>
          <a:p>
            <a:r>
              <a:rPr lang="en-US" dirty="0"/>
              <a:t>Multiple phases  may exist. For Example, water exists in both liquid and vapor</a:t>
            </a:r>
          </a:p>
          <a:p>
            <a:r>
              <a:rPr lang="en-US" dirty="0"/>
              <a:t>But chemical composition does not change.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379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9EF30-2868-4A35-8E28-F332B56F8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P,V,T surface for water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3C20F-E16D-454B-8B08-321EA411A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1102" y="1825625"/>
            <a:ext cx="5192697" cy="4351338"/>
          </a:xfrm>
        </p:spPr>
        <p:txBody>
          <a:bodyPr/>
          <a:lstStyle/>
          <a:p>
            <a:r>
              <a:rPr lang="en-US" dirty="0"/>
              <a:t>Change in one parameter can change other.</a:t>
            </a:r>
          </a:p>
          <a:p>
            <a:r>
              <a:rPr lang="en-US" dirty="0"/>
              <a:t>For example, Volume of water (Liquid/Vapor) can change with Temp or Pressure or both.</a:t>
            </a:r>
          </a:p>
          <a:p>
            <a:r>
              <a:rPr lang="en-US" dirty="0"/>
              <a:t>Pay Attention to critical point- Saturated liquid directly transforms into saturated vapor.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F8D210-E840-4396-8CED-52725A5B8A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860" y="1587501"/>
            <a:ext cx="5192697" cy="429942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8A60056-849C-431C-8322-1FE156E57022}"/>
              </a:ext>
            </a:extLst>
          </p:cNvPr>
          <p:cNvSpPr txBox="1"/>
          <p:nvPr/>
        </p:nvSpPr>
        <p:spPr>
          <a:xfrm>
            <a:off x="798800" y="5702255"/>
            <a:ext cx="5362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T-V diagram for water showing Liquid and Vapor Phase 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44D7745-5ECD-4F7E-BF4B-9D45E0020EB8}"/>
              </a:ext>
            </a:extLst>
          </p:cNvPr>
          <p:cNvCxnSpPr/>
          <p:nvPr/>
        </p:nvCxnSpPr>
        <p:spPr>
          <a:xfrm flipH="1">
            <a:off x="4419600" y="2124075"/>
            <a:ext cx="571500" cy="1524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4C0A31D-D439-4213-8B98-A98A799D3A97}"/>
              </a:ext>
            </a:extLst>
          </p:cNvPr>
          <p:cNvSpPr txBox="1"/>
          <p:nvPr/>
        </p:nvSpPr>
        <p:spPr>
          <a:xfrm>
            <a:off x="4876800" y="1825625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P-Lines </a:t>
            </a:r>
          </a:p>
        </p:txBody>
      </p:sp>
    </p:spTree>
    <p:extLst>
      <p:ext uri="{BB962C8B-B14F-4D97-AF65-F5344CB8AC3E}">
        <p14:creationId xmlns:p14="http://schemas.microsoft.com/office/powerpoint/2010/main" val="2498732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F683EBC-5594-4BB8-ADB6-F34B983414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773487"/>
            <a:ext cx="2876550" cy="27622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A73CF6D-0B91-44F2-9D7C-AAA9C0BBF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P-V-T in a 3D space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DBB4E0-DD15-4CB1-8AD5-AE82D843C4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8207" y="1244600"/>
            <a:ext cx="5457825" cy="505777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CA5A2-513E-4FA8-B8D2-9AEE04636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2440" y="916743"/>
            <a:ext cx="4961877" cy="154789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Important observation-</a:t>
            </a:r>
          </a:p>
          <a:p>
            <a:pPr lvl="1"/>
            <a:r>
              <a:rPr lang="en-US" dirty="0"/>
              <a:t>How P, V, T changes simultaneously </a:t>
            </a:r>
          </a:p>
          <a:p>
            <a:r>
              <a:rPr lang="en-US" dirty="0"/>
              <a:t>Triple Point- Where Solid, Liquid and Vapor co-exist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7EAE18D-218E-40B5-8AAC-8F60E7A3B215}"/>
              </a:ext>
            </a:extLst>
          </p:cNvPr>
          <p:cNvCxnSpPr/>
          <p:nvPr/>
        </p:nvCxnSpPr>
        <p:spPr>
          <a:xfrm flipH="1">
            <a:off x="2831977" y="4065973"/>
            <a:ext cx="1482571" cy="6303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20E8BBC-03E1-418C-8D82-18BE433A7A0C}"/>
              </a:ext>
            </a:extLst>
          </p:cNvPr>
          <p:cNvCxnSpPr>
            <a:cxnSpLocks/>
          </p:cNvCxnSpPr>
          <p:nvPr/>
        </p:nvCxnSpPr>
        <p:spPr>
          <a:xfrm flipH="1" flipV="1">
            <a:off x="7998781" y="5565697"/>
            <a:ext cx="914400" cy="4770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3A4A519-5B98-4330-8723-B1CD4BA916CC}"/>
              </a:ext>
            </a:extLst>
          </p:cNvPr>
          <p:cNvSpPr txBox="1"/>
          <p:nvPr/>
        </p:nvSpPr>
        <p:spPr>
          <a:xfrm>
            <a:off x="8913181" y="5565697"/>
            <a:ext cx="1244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Triple Point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36F3BF-D689-4007-A2FB-7057A1C50E6F}"/>
              </a:ext>
            </a:extLst>
          </p:cNvPr>
          <p:cNvSpPr txBox="1"/>
          <p:nvPr/>
        </p:nvSpPr>
        <p:spPr>
          <a:xfrm>
            <a:off x="3573262" y="6205337"/>
            <a:ext cx="2495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P-V Diagram at Various T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7EF440F-5E14-429B-B5F0-9DC6A6B413F9}"/>
              </a:ext>
            </a:extLst>
          </p:cNvPr>
          <p:cNvCxnSpPr/>
          <p:nvPr/>
        </p:nvCxnSpPr>
        <p:spPr>
          <a:xfrm flipH="1">
            <a:off x="1524000" y="3352800"/>
            <a:ext cx="466725" cy="6286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1229B76-FF81-488C-B9BE-6C8078C1A408}"/>
              </a:ext>
            </a:extLst>
          </p:cNvPr>
          <p:cNvSpPr txBox="1"/>
          <p:nvPr/>
        </p:nvSpPr>
        <p:spPr>
          <a:xfrm>
            <a:off x="2064841" y="3084513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T-Lines</a:t>
            </a:r>
          </a:p>
        </p:txBody>
      </p:sp>
    </p:spTree>
    <p:extLst>
      <p:ext uri="{BB962C8B-B14F-4D97-AF65-F5344CB8AC3E}">
        <p14:creationId xmlns:p14="http://schemas.microsoft.com/office/powerpoint/2010/main" val="3031826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D0865-9DC6-4477-B9F0-301A93726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ACB03-9D68-4836-8C4C-EF71C503B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253331"/>
            <a:ext cx="10515600" cy="4351338"/>
          </a:xfrm>
        </p:spPr>
        <p:txBody>
          <a:bodyPr>
            <a:normAutofit/>
          </a:bodyPr>
          <a:lstStyle/>
          <a:p>
            <a:r>
              <a:rPr lang="en-US" sz="1800" dirty="0"/>
              <a:t>Determine the phase for each of the following water states using the steam tables.  a. 120 C, 500 kPa</a:t>
            </a:r>
          </a:p>
          <a:p>
            <a:pPr marL="0" indent="0">
              <a:buNone/>
            </a:pPr>
            <a:r>
              <a:rPr lang="en-US" sz="1800" dirty="0"/>
              <a:t>    b. 120 C, 0.5 m^3/kg 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4137C9-8B59-4C4D-8A0C-A90E7757BD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8837" y="1676400"/>
            <a:ext cx="6715125" cy="51816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B55264D-D463-4129-B11C-BF2403480BB3}"/>
              </a:ext>
            </a:extLst>
          </p:cNvPr>
          <p:cNvSpPr txBox="1"/>
          <p:nvPr/>
        </p:nvSpPr>
        <p:spPr>
          <a:xfrm>
            <a:off x="296962" y="2113757"/>
            <a:ext cx="29123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Hint: </a:t>
            </a:r>
            <a:r>
              <a:rPr lang="en-US" dirty="0"/>
              <a:t>Table B.1.1 is a</a:t>
            </a:r>
          </a:p>
          <a:p>
            <a:r>
              <a:rPr lang="en-US" dirty="0"/>
              <a:t> Saturated water table added</a:t>
            </a:r>
          </a:p>
          <a:p>
            <a:r>
              <a:rPr lang="en-US" dirty="0"/>
              <a:t> in the appendix of open lab.</a:t>
            </a:r>
          </a:p>
        </p:txBody>
      </p:sp>
    </p:spTree>
    <p:extLst>
      <p:ext uri="{BB962C8B-B14F-4D97-AF65-F5344CB8AC3E}">
        <p14:creationId xmlns:p14="http://schemas.microsoft.com/office/powerpoint/2010/main" val="2684996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A37C0-3401-4869-BF74-1EC5B1464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: Pressure Determination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42169A-0FF2-4724-923E-58BCCCA617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480" y="1615440"/>
            <a:ext cx="6396672" cy="173376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37F4932-45A2-49F8-9FB2-C3DBD5FA49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5152" y="1615440"/>
            <a:ext cx="4919476" cy="4331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186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4378A-0E22-4DE3-B0CE-6A92D05A7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665" y="0"/>
            <a:ext cx="10515600" cy="1325563"/>
          </a:xfrm>
        </p:spPr>
        <p:txBody>
          <a:bodyPr/>
          <a:lstStyle/>
          <a:p>
            <a:r>
              <a:rPr lang="en-US" dirty="0"/>
              <a:t>Steady State Energy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27B1B-17E8-40D9-B750-5AE72DBB7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6630" y="1182509"/>
            <a:ext cx="4375951" cy="435133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Steady state- Rate of change of incoming mass equals the rate of change in outgoing mass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How about fluid flowing across the control surface?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Or Leaves with an energy per unit mass?</a:t>
            </a:r>
          </a:p>
          <a:p>
            <a:r>
              <a:rPr lang="en-US" sz="2000" dirty="0"/>
              <a:t>Rate of in change in mass is constant- Steady state condition.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A468EFB-2B5F-4FB9-A3D8-8B4DC5E4DA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79" y="1103491"/>
            <a:ext cx="6162675" cy="4572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F09549C-1AA4-4C3B-B8D3-3E24036F21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0005" y="4445675"/>
            <a:ext cx="2276475" cy="6953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670685B-E86E-4850-B5B0-7506048155F1}"/>
              </a:ext>
            </a:extLst>
          </p:cNvPr>
          <p:cNvSpPr txBox="1"/>
          <p:nvPr/>
        </p:nvSpPr>
        <p:spPr>
          <a:xfrm>
            <a:off x="7042195" y="5306159"/>
            <a:ext cx="293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e= Total Energy per unit mass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3829697-9D74-42FA-8168-AE2456C585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6630" y="5940133"/>
            <a:ext cx="5133975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307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EE4D5-B472-418F-A52B-157FD1AED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50" y="182783"/>
            <a:ext cx="10515600" cy="1325563"/>
          </a:xfrm>
        </p:spPr>
        <p:txBody>
          <a:bodyPr/>
          <a:lstStyle/>
          <a:p>
            <a:r>
              <a:rPr lang="en-US" dirty="0"/>
              <a:t>Terminology of Energy Equation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A735E-E745-401C-9E0E-D120A9553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1690" y="1326005"/>
            <a:ext cx="6562595" cy="4351338"/>
          </a:xfrm>
        </p:spPr>
        <p:txBody>
          <a:bodyPr>
            <a:normAutofit/>
          </a:bodyPr>
          <a:lstStyle/>
          <a:p>
            <a:r>
              <a:rPr lang="en-US" sz="2400" dirty="0"/>
              <a:t>h=Enthalpy=</a:t>
            </a:r>
            <a:r>
              <a:rPr lang="en-US" sz="2400" dirty="0" err="1"/>
              <a:t>u+Pv</a:t>
            </a:r>
            <a:r>
              <a:rPr lang="en-US" sz="2400" dirty="0"/>
              <a:t>= Internal energy + Work done</a:t>
            </a:r>
          </a:p>
          <a:p>
            <a:r>
              <a:rPr lang="en-US" sz="2400" dirty="0"/>
              <a:t>P = Pressure</a:t>
            </a:r>
          </a:p>
          <a:p>
            <a:r>
              <a:rPr lang="en-US" sz="2400" dirty="0"/>
              <a:t>V= Velocity</a:t>
            </a:r>
          </a:p>
          <a:p>
            <a:r>
              <a:rPr lang="en-US" sz="2400" dirty="0"/>
              <a:t>Z= Elevation</a:t>
            </a:r>
          </a:p>
          <a:p>
            <a:r>
              <a:rPr lang="en-US" sz="2400" dirty="0"/>
              <a:t>v=specific volume</a:t>
            </a:r>
          </a:p>
          <a:p>
            <a:r>
              <a:rPr lang="en-US" sz="2400" dirty="0"/>
              <a:t>Unit of h, J/kg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294DDE-EE89-475C-B67C-F5B57881AB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715" y="1690688"/>
            <a:ext cx="5133975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701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578</Words>
  <Application>Microsoft Office PowerPoint</Application>
  <PresentationFormat>Widescreen</PresentationFormat>
  <Paragraphs>79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Properties of Substance &amp; Steady State Energy Equation</vt:lpstr>
      <vt:lpstr>Energy Equation for a control Mass and   Control volume</vt:lpstr>
      <vt:lpstr>Pure Substance</vt:lpstr>
      <vt:lpstr>P,V,T surface for water</vt:lpstr>
      <vt:lpstr>P-V-T in a 3D space</vt:lpstr>
      <vt:lpstr>Example</vt:lpstr>
      <vt:lpstr>Example : Pressure Determination</vt:lpstr>
      <vt:lpstr>Steady State Energy Analysis</vt:lpstr>
      <vt:lpstr>Terminology of Energy Equation</vt:lpstr>
      <vt:lpstr>Steady State Process</vt:lpstr>
      <vt:lpstr>Example of Steady State</vt:lpstr>
      <vt:lpstr>Analysis of Heat Exchanger</vt:lpstr>
      <vt:lpstr>Example Problem</vt:lpstr>
      <vt:lpstr>Solution</vt:lpstr>
      <vt:lpstr>How much heat is Removed from Refrigerant?</vt:lpstr>
      <vt:lpstr>Practice  Problem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Substance &amp; Steady State Energy Equation</dc:title>
  <dc:creator>AKM Rahman</dc:creator>
  <cp:lastModifiedBy>AKM Rahman</cp:lastModifiedBy>
  <cp:revision>9</cp:revision>
  <dcterms:created xsi:type="dcterms:W3CDTF">2021-03-20T04:53:32Z</dcterms:created>
  <dcterms:modified xsi:type="dcterms:W3CDTF">2021-03-21T05:08:39Z</dcterms:modified>
</cp:coreProperties>
</file>